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9"/>
  </p:notesMasterIdLst>
  <p:sldIdLst>
    <p:sldId id="456" r:id="rId5"/>
    <p:sldId id="459" r:id="rId6"/>
    <p:sldId id="458" r:id="rId7"/>
    <p:sldId id="460" r:id="rId8"/>
  </p:sldIdLst>
  <p:sldSz cx="12192000" cy="6858000"/>
  <p:notesSz cx="6858000" cy="9144000"/>
  <p:defaultTextStyle>
    <a:defPPr>
      <a:defRPr lang="sv-SE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0B"/>
    <a:srgbClr val="BDC2BF"/>
    <a:srgbClr val="C9D9B5"/>
    <a:srgbClr val="B1C800"/>
    <a:srgbClr val="B3B8B6"/>
    <a:srgbClr val="D3D8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F562E-D060-D9DB-2440-1B0BF7B973E6}" v="181" dt="2026-06-02T08:13:16.599"/>
    <p1510:client id="{DAD3CB46-C92F-7921-BED9-07E9FE254F0A}" v="11" dt="2026-06-02T08:07:2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del Margareta" userId="S::margareta.wandel@skr.se::c7a64cb1-1a47-4965-b065-24efeb7539b8" providerId="AD" clId="Web-{DAD3CB46-C92F-7921-BED9-07E9FE254F0A}"/>
    <pc:docChg chg="modSld">
      <pc:chgData name="Wandel Margareta" userId="S::margareta.wandel@skr.se::c7a64cb1-1a47-4965-b065-24efeb7539b8" providerId="AD" clId="Web-{DAD3CB46-C92F-7921-BED9-07E9FE254F0A}" dt="2026-06-02T08:07:21.068" v="10" actId="20577"/>
      <pc:docMkLst>
        <pc:docMk/>
      </pc:docMkLst>
      <pc:sldChg chg="modSp">
        <pc:chgData name="Wandel Margareta" userId="S::margareta.wandel@skr.se::c7a64cb1-1a47-4965-b065-24efeb7539b8" providerId="AD" clId="Web-{DAD3CB46-C92F-7921-BED9-07E9FE254F0A}" dt="2026-06-02T08:07:21.068" v="10" actId="20577"/>
        <pc:sldMkLst>
          <pc:docMk/>
          <pc:sldMk cId="410847403" sldId="460"/>
        </pc:sldMkLst>
        <pc:spChg chg="mod">
          <ac:chgData name="Wandel Margareta" userId="S::margareta.wandel@skr.se::c7a64cb1-1a47-4965-b065-24efeb7539b8" providerId="AD" clId="Web-{DAD3CB46-C92F-7921-BED9-07E9FE254F0A}" dt="2026-06-02T08:07:21.068" v="10" actId="20577"/>
          <ac:spMkLst>
            <pc:docMk/>
            <pc:sldMk cId="410847403" sldId="460"/>
            <ac:spMk id="3" creationId="{C31EA93A-3F38-831A-DFB7-A3A93EF58862}"/>
          </ac:spMkLst>
        </pc:spChg>
      </pc:sldChg>
    </pc:docChg>
  </pc:docChgLst>
  <pc:docChgLst>
    <pc:chgData name="Wandel Margareta" userId="S::margareta.wandel@skr.se::c7a64cb1-1a47-4965-b065-24efeb7539b8" providerId="AD" clId="Web-{A45F562E-D060-D9DB-2440-1B0BF7B973E6}"/>
    <pc:docChg chg="modSld">
      <pc:chgData name="Wandel Margareta" userId="S::margareta.wandel@skr.se::c7a64cb1-1a47-4965-b065-24efeb7539b8" providerId="AD" clId="Web-{A45F562E-D060-D9DB-2440-1B0BF7B973E6}" dt="2026-06-02T08:13:16.599" v="180" actId="20577"/>
      <pc:docMkLst>
        <pc:docMk/>
      </pc:docMkLst>
      <pc:sldChg chg="modSp">
        <pc:chgData name="Wandel Margareta" userId="S::margareta.wandel@skr.se::c7a64cb1-1a47-4965-b065-24efeb7539b8" providerId="AD" clId="Web-{A45F562E-D060-D9DB-2440-1B0BF7B973E6}" dt="2026-06-02T08:13:16.599" v="180" actId="20577"/>
        <pc:sldMkLst>
          <pc:docMk/>
          <pc:sldMk cId="410847403" sldId="460"/>
        </pc:sldMkLst>
        <pc:spChg chg="mod">
          <ac:chgData name="Wandel Margareta" userId="S::margareta.wandel@skr.se::c7a64cb1-1a47-4965-b065-24efeb7539b8" providerId="AD" clId="Web-{A45F562E-D060-D9DB-2440-1B0BF7B973E6}" dt="2026-06-02T08:13:16.599" v="180" actId="20577"/>
          <ac:spMkLst>
            <pc:docMk/>
            <pc:sldMk cId="410847403" sldId="460"/>
            <ac:spMk id="3" creationId="{C31EA93A-3F38-831A-DFB7-A3A93EF588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A76C171D-06FE-418C-9821-401303935767}" type="datetimeFigureOut">
              <a:rPr lang="sv-SE" smtClean="0"/>
              <a:pPr/>
              <a:t>2026-06-02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46041F4E-BBAA-4383-8F3A-72C0D03572E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5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189" algn="l" defTabSz="914377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377" algn="l" defTabSz="914377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566" algn="l" defTabSz="914377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754" algn="l" defTabSz="914377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1F4E-BBAA-4383-8F3A-72C0D03572E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74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A76EA8ED-C505-51DB-003E-9212A905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6" y="757012"/>
            <a:ext cx="10540763" cy="912132"/>
          </a:xfrm>
          <a:prstGeom prst="rect">
            <a:avLst/>
          </a:prstGeom>
        </p:spPr>
        <p:txBody>
          <a:bodyPr anchor="t" anchorCtr="0"/>
          <a:lstStyle>
            <a:lvl1pPr algn="l">
              <a:defRPr b="1" i="0">
                <a:latin typeface="Aptos" panose="020B00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E96D7B-68D0-DEF0-71CC-1B3DB685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88" y="1764240"/>
            <a:ext cx="10532853" cy="4028896"/>
          </a:xfrm>
          <a:prstGeom prst="rect">
            <a:avLst/>
          </a:prstGeom>
        </p:spPr>
        <p:txBody>
          <a:bodyPr/>
          <a:lstStyle>
            <a:lvl1pPr marL="273050" indent="-273050">
              <a:tabLst/>
              <a:defRPr sz="2800" b="0" i="0">
                <a:latin typeface="Aptos" panose="020B0004020202020204" pitchFamily="34" charset="0"/>
              </a:defRPr>
            </a:lvl1pPr>
            <a:lvl2pPr marL="625475" indent="-265113">
              <a:buSzPct val="90000"/>
              <a:buFont typeface="Courier New" panose="02070309020205020404" pitchFamily="49" charset="0"/>
              <a:buChar char="o"/>
              <a:tabLst/>
              <a:defRPr sz="2800" b="0" i="0">
                <a:latin typeface="Aptos" panose="020B0004020202020204" pitchFamily="34" charset="0"/>
              </a:defRPr>
            </a:lvl2pPr>
            <a:lvl3pPr marL="977900" indent="-266700">
              <a:buSzPct val="90000"/>
              <a:buFont typeface="Courier New" panose="02070309020205020404" pitchFamily="49" charset="0"/>
              <a:buChar char="o"/>
              <a:tabLst/>
              <a:defRPr sz="2400" b="0" i="0">
                <a:latin typeface="Aptos" panose="020B0004020202020204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C0C2AF-7069-FD6E-A348-6983DE7BD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0161527" y="6389661"/>
            <a:ext cx="1192271" cy="1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168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EF07F34-C9FF-11A2-A16D-FB0690242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41046" y="6389661"/>
            <a:ext cx="1192271" cy="1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E9270070-E421-286E-4566-AEB8A858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2" y="757012"/>
            <a:ext cx="7647435" cy="912132"/>
          </a:xfrm>
          <a:prstGeom prst="rect">
            <a:avLst/>
          </a:prstGeom>
        </p:spPr>
        <p:txBody>
          <a:bodyPr anchor="t" anchorCtr="0"/>
          <a:lstStyle>
            <a:lvl1pPr algn="l">
              <a:defRPr b="1" i="0">
                <a:latin typeface="Aptos" panose="020B00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F8392D31-27E5-C5ED-26ED-A8AD5305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89" y="2053771"/>
            <a:ext cx="7617124" cy="4140809"/>
          </a:xfrm>
          <a:prstGeom prst="rect">
            <a:avLst/>
          </a:prstGeom>
        </p:spPr>
        <p:txBody>
          <a:bodyPr/>
          <a:lstStyle>
            <a:lvl1pPr marL="273050" indent="-273050">
              <a:tabLst/>
              <a:defRPr sz="2800" b="0" i="0">
                <a:latin typeface="Aptos" panose="020B0004020202020204" pitchFamily="34" charset="0"/>
              </a:defRPr>
            </a:lvl1pPr>
            <a:lvl2pPr marL="625475" indent="-265113">
              <a:buSzPct val="90000"/>
              <a:buFont typeface="Courier New" panose="02070309020205020404" pitchFamily="49" charset="0"/>
              <a:buChar char="o"/>
              <a:tabLst/>
              <a:defRPr sz="2800" b="0" i="0">
                <a:latin typeface="Aptos" panose="020B0004020202020204" pitchFamily="34" charset="0"/>
              </a:defRPr>
            </a:lvl2pPr>
            <a:lvl3pPr marL="977900" indent="-266700">
              <a:buSzPct val="90000"/>
              <a:buFont typeface="Courier New" panose="02070309020205020404" pitchFamily="49" charset="0"/>
              <a:buChar char="o"/>
              <a:tabLst/>
              <a:defRPr sz="2400" b="0" i="0">
                <a:latin typeface="Aptos" panose="020B0004020202020204" pitchFamily="34" charset="0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Platshållare för innehåll 3">
            <a:extLst>
              <a:ext uri="{FF2B5EF4-FFF2-40B4-BE49-F238E27FC236}">
                <a16:creationId xmlns:a16="http://schemas.microsoft.com/office/drawing/2014/main" id="{BE280532-DDC8-F29A-A731-2D28E1F031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987073" y="0"/>
            <a:ext cx="3204927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Lägg in bild här</a:t>
            </a:r>
          </a:p>
        </p:txBody>
      </p:sp>
    </p:spTree>
    <p:extLst>
      <p:ext uri="{BB962C8B-B14F-4D97-AF65-F5344CB8AC3E}">
        <p14:creationId xmlns:p14="http://schemas.microsoft.com/office/powerpoint/2010/main" val="283526662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7F33EA0-D74B-7D41-1E15-8EE0DBB24E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6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4" r:id="rId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9895BD7-5076-EAD1-5877-7A27E460D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colorTemperature colorTemp="3993"/>
                    </a14:imgEffect>
                    <a14:imgEffect>
                      <a14:saturation sat="112000"/>
                    </a14:imgEffect>
                    <a14:imgEffect>
                      <a14:brightnessContrast bright="3000" contrast="-7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-13414"/>
            <a:ext cx="12239694" cy="688482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03277F0-2583-ED7A-6A25-ABDE6BB9C1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64237" y="757012"/>
            <a:ext cx="7863526" cy="4653789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7" name="Bildobjekt 4">
            <a:extLst>
              <a:ext uri="{FF2B5EF4-FFF2-40B4-BE49-F238E27FC236}">
                <a16:creationId xmlns:a16="http://schemas.microsoft.com/office/drawing/2014/main" id="{43FFA975-FB2E-77A1-A3EB-91B1049BB2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 bwMode="auto">
          <a:xfrm>
            <a:off x="9552626" y="6159500"/>
            <a:ext cx="2330853" cy="38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0682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611ADC0-FDCF-D33E-4F9A-922474051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205" y="778858"/>
            <a:ext cx="6593895" cy="577632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E7DBD2D-3B99-1D10-7AA0-545B9A94424B}"/>
              </a:ext>
            </a:extLst>
          </p:cNvPr>
          <p:cNvSpPr txBox="1"/>
          <p:nvPr/>
        </p:nvSpPr>
        <p:spPr>
          <a:xfrm>
            <a:off x="6921499" y="2020641"/>
            <a:ext cx="48895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/>
              <a:t>Organisatoriskt lärande i det regionala utvecklingsuppdraget </a:t>
            </a:r>
            <a:br>
              <a:rPr lang="sv-SE" sz="2400" b="1"/>
            </a:br>
            <a:r>
              <a:rPr lang="sv-SE" sz="2400" b="1"/>
              <a:t>– från erfarenhet till gemensam förmåga</a:t>
            </a:r>
            <a:endParaRPr lang="sv-SE" sz="2400"/>
          </a:p>
          <a:p>
            <a:r>
              <a:rPr lang="sv-SE" sz="2400"/>
              <a:t> </a:t>
            </a:r>
          </a:p>
          <a:p>
            <a:r>
              <a:rPr lang="sv-SE" sz="2400"/>
              <a:t>Regional utveckling bygger på mer än analyser, strategier och projekt. Den bygger på förmågan att lära </a:t>
            </a:r>
            <a:br>
              <a:rPr lang="sv-SE" sz="2400"/>
            </a:br>
            <a:r>
              <a:rPr lang="sv-SE" sz="2400"/>
              <a:t>– tillsammans, över tid och över organisationsgränser.</a:t>
            </a:r>
          </a:p>
          <a:p>
            <a:endParaRPr lang="sv-SE" sz="24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65F92F-8D35-59D9-72E5-AB1B83AF2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593475"/>
            <a:ext cx="7188200" cy="11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70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B5D971-CAE5-7886-B574-C0AA1279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090" y="1228838"/>
            <a:ext cx="9969264" cy="48671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2400"/>
              <a:t>Hur blir medarbetares lärande till organisatorisk kunskap så att erfarenheter, arbetssätt och insikter lever vidare i strukturer, beslut och vardaglig praktik?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2400"/>
              <a:t>Hur bär regionerna vidare ett gemensamt lärande när reglab avvecklas?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2400" b="1"/>
              <a:t>Reglab bjuder in medlemmar och partner till ett </a:t>
            </a:r>
            <a:r>
              <a:rPr lang="sv-SE" sz="2400" b="1" err="1"/>
              <a:t>lärlabb</a:t>
            </a:r>
            <a:r>
              <a:rPr lang="sv-SE" sz="2400" b="1"/>
              <a:t> om organisatoriskt lärande i det regionala utvecklingsuppdraget.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2400" err="1"/>
              <a:t>Lärlabbet</a:t>
            </a:r>
            <a:r>
              <a:rPr lang="sv-SE" sz="2400"/>
              <a:t> samlar chefer, strateger, utvecklare och HR-funktioner för att pröva begrepp, modeller och arbetssätt som stärker lärandet inom regionerna, mellan regioner och i flernivåsamverkan – också efter Reglab.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4997771-6204-C475-87F1-22EF5C74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90" y="238714"/>
            <a:ext cx="3443110" cy="53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067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B2F8-95EA-9137-08D5-88F876D5E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1EA93A-3F38-831A-DFB7-A3A93EF5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5" y="774701"/>
            <a:ext cx="10250310" cy="5756162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3600" b="1"/>
              <a:t>Om </a:t>
            </a:r>
            <a:r>
              <a:rPr lang="sv-SE" sz="3600" b="1" err="1"/>
              <a:t>lärlabbet</a:t>
            </a:r>
            <a:endParaRPr lang="sv-SE" sz="36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2400" i="1">
                <a:latin typeface="Aptos"/>
              </a:rPr>
              <a:t>Att lära om lärande </a:t>
            </a:r>
            <a:r>
              <a:rPr lang="sv-SE" sz="2400">
                <a:latin typeface="Aptos"/>
              </a:rPr>
              <a:t>genomförs hösten 2026 som två fysiska lunch till lunch möten den </a:t>
            </a:r>
            <a:r>
              <a:rPr lang="sv-SE" sz="2400" b="1">
                <a:latin typeface="Aptos"/>
              </a:rPr>
              <a:t>1-2/9 </a:t>
            </a:r>
            <a:r>
              <a:rPr lang="sv-SE" sz="2400">
                <a:latin typeface="Aptos"/>
              </a:rPr>
              <a:t>och den </a:t>
            </a:r>
            <a:r>
              <a:rPr lang="sv-SE" sz="2400" b="1">
                <a:latin typeface="Aptos"/>
              </a:rPr>
              <a:t>14-15/10</a:t>
            </a:r>
            <a:r>
              <a:rPr lang="sv-SE" sz="2400">
                <a:latin typeface="Aptos"/>
              </a:rPr>
              <a:t> samt digitalt seminarium den </a:t>
            </a:r>
            <a:r>
              <a:rPr lang="sv-SE" sz="2400" b="1">
                <a:latin typeface="Aptos"/>
              </a:rPr>
              <a:t>6/10.</a:t>
            </a:r>
            <a:r>
              <a:rPr lang="sv-SE" sz="2400">
                <a:latin typeface="Aptos"/>
              </a:rPr>
              <a:t>    Anmäl deltagande innan den 14 augusti.</a:t>
            </a:r>
            <a:endParaRPr lang="sv-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2400">
                <a:latin typeface="Aptos"/>
              </a:rPr>
              <a:t>Lärlabbet utforskar organisatoriskt lärande: i styrning, uppföljning, samverkan, kompetensutveckling, nätverk och vardagliga arbetsformer. Utgångspunkten blir att individuellt och organisatoriskt lärande hänger ihop, men att kunskap blir verklig kapacitet först när den delas, prövas, förankras och används.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2400" b="1"/>
              <a:t>Syftet är att bidra till gemensamma begrepp, modeller och arbetssätt för kontinuerligt lärande och reflektion – och att ge regionerna stöd att fortsätta det gemensamma lärandet genom </a:t>
            </a:r>
            <a:r>
              <a:rPr lang="sv-SE" sz="2400" b="1" err="1"/>
              <a:t>lärprojekt</a:t>
            </a:r>
            <a:r>
              <a:rPr lang="sv-SE" sz="2400" b="1"/>
              <a:t>, </a:t>
            </a:r>
            <a:r>
              <a:rPr lang="sv-SE" sz="2400" b="1" err="1"/>
              <a:t>lärlabb</a:t>
            </a:r>
            <a:r>
              <a:rPr lang="sv-SE" sz="2400" b="1"/>
              <a:t> och andra former även efter </a:t>
            </a:r>
            <a:r>
              <a:rPr lang="sv-SE" sz="2400" b="1" err="1"/>
              <a:t>Reglab</a:t>
            </a:r>
            <a:r>
              <a:rPr lang="sv-SE" sz="2400" b="1"/>
              <a:t>.</a:t>
            </a:r>
            <a:endParaRPr lang="sv-SE" sz="24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08D1487-8CF4-DC75-703E-1B8CDF53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90" y="238714"/>
            <a:ext cx="3443110" cy="53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74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Anpassad formgivning">
  <a:themeElements>
    <a:clrScheme name="REGLA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A1C3"/>
      </a:accent1>
      <a:accent2>
        <a:srgbClr val="EB690A"/>
      </a:accent2>
      <a:accent3>
        <a:srgbClr val="BDC3C0"/>
      </a:accent3>
      <a:accent4>
        <a:srgbClr val="C8D9B5"/>
      </a:accent4>
      <a:accent5>
        <a:srgbClr val="B1C800"/>
      </a:accent5>
      <a:accent6>
        <a:srgbClr val="F7B61B"/>
      </a:accent6>
      <a:hlink>
        <a:srgbClr val="416B8F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lab_NY-mall 2023" id="{B25C3AA7-275C-494A-BD23-79ECEAA88CA3}" vid="{DD98A0B9-2F83-DB49-B55D-9F45795181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edbcb2-2871-4a12-8a3f-b9d05e385715" xsi:nil="true"/>
    <lcf76f155ced4ddcb4097134ff3c332f xmlns="21150c5b-83ab-4ebb-9dcd-6e4b69dbe4e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1C498013FF9549A05D72200F0C69AE" ma:contentTypeVersion="15" ma:contentTypeDescription="Skapa ett nytt dokument." ma:contentTypeScope="" ma:versionID="da588efa4ed0b9b654320dd1f7ba5483">
  <xsd:schema xmlns:xsd="http://www.w3.org/2001/XMLSchema" xmlns:xs="http://www.w3.org/2001/XMLSchema" xmlns:p="http://schemas.microsoft.com/office/2006/metadata/properties" xmlns:ns2="21150c5b-83ab-4ebb-9dcd-6e4b69dbe4e3" xmlns:ns3="ecedbcb2-2871-4a12-8a3f-b9d05e385715" targetNamespace="http://schemas.microsoft.com/office/2006/metadata/properties" ma:root="true" ma:fieldsID="238fbb24ea1466c08f3c01360311a851" ns2:_="" ns3:_="">
    <xsd:import namespace="21150c5b-83ab-4ebb-9dcd-6e4b69dbe4e3"/>
    <xsd:import namespace="ecedbcb2-2871-4a12-8a3f-b9d05e3857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50c5b-83ab-4ebb-9dcd-6e4b69dbe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31ec198c-d8c7-4990-9d38-6e6c54e42e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dbcb2-2871-4a12-8a3f-b9d05e3857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7b292da-1dab-4ce2-952c-4307df7a513f}" ma:internalName="TaxCatchAll" ma:showField="CatchAllData" ma:web="ecedbcb2-2871-4a12-8a3f-b9d05e385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18F6A5-2AAC-47A1-9DA1-03872CD56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18ECF-976F-4B10-928E-01254B59D5E2}">
  <ds:schemaRefs>
    <ds:schemaRef ds:uri="21150c5b-83ab-4ebb-9dcd-6e4b69dbe4e3"/>
    <ds:schemaRef ds:uri="485cdbc8-2ea3-4d4e-b74f-815e8b1dbe62"/>
    <ds:schemaRef ds:uri="ecedbcb2-2871-4a12-8a3f-b9d05e3857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2CD272-B749-4A2D-A2EB-069B1E55813A}">
  <ds:schemaRefs>
    <ds:schemaRef ds:uri="21150c5b-83ab-4ebb-9dcd-6e4b69dbe4e3"/>
    <ds:schemaRef ds:uri="ecedbcb2-2871-4a12-8a3f-b9d05e3857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1_Anpassad formgivning</Template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1_Anpassad formgivning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Rödén</dc:creator>
  <cp:revision>1</cp:revision>
  <dcterms:created xsi:type="dcterms:W3CDTF">2025-09-17T11:14:08Z</dcterms:created>
  <dcterms:modified xsi:type="dcterms:W3CDTF">2026-06-02T08:13:28Z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0x010100021C498013FF9549A05D72200F0C69AE</vt:lpwstr>
  </property>
  <property fmtid="{D5CDD505-2E9C-101B-9397-08002B2CF9AE}" pid="3" name="MediaServiceImageTags">
    <vt:lpwstr/>
  </property>
</Properties>
</file>