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sldIdLst>
    <p:sldId id="256" r:id="rId5"/>
    <p:sldId id="384" r:id="rId6"/>
    <p:sldId id="303" r:id="rId7"/>
    <p:sldId id="382" r:id="rId8"/>
    <p:sldId id="312" r:id="rId9"/>
    <p:sldId id="264" r:id="rId10"/>
    <p:sldId id="260" r:id="rId11"/>
    <p:sldId id="308" r:id="rId12"/>
    <p:sldId id="309" r:id="rId13"/>
    <p:sldId id="315" r:id="rId14"/>
    <p:sldId id="383" r:id="rId15"/>
    <p:sldId id="310" r:id="rId16"/>
    <p:sldId id="316" r:id="rId17"/>
    <p:sldId id="311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8"/>
    <p:restoredTop sz="82997" autoAdjust="0"/>
  </p:normalViewPr>
  <p:slideViewPr>
    <p:cSldViewPr snapToGrid="0" snapToObjects="1">
      <p:cViewPr varScale="1">
        <p:scale>
          <a:sx n="62" d="100"/>
          <a:sy n="62" d="100"/>
        </p:scale>
        <p:origin x="1276" y="4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'Samlade trender'!$A$4</c:f>
              <c:strCache>
                <c:ptCount val="1"/>
                <c:pt idx="0">
                  <c:v>BRP per invånare</c:v>
                </c:pt>
              </c:strCache>
            </c:strRef>
          </c:tx>
          <c:spPr>
            <a:ln w="28575" cap="rnd">
              <a:solidFill>
                <a:schemeClr val="accent3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'Samlade trender'!$C$3:$T$3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'Samlade trender'!$C$4:$T$4</c:f>
              <c:numCache>
                <c:formatCode>0.0</c:formatCode>
                <c:ptCount val="18"/>
                <c:pt idx="0">
                  <c:v>3.717472118959094</c:v>
                </c:pt>
                <c:pt idx="1">
                  <c:v>3.2258064516128968</c:v>
                </c:pt>
                <c:pt idx="2">
                  <c:v>3.8194444444444429</c:v>
                </c:pt>
                <c:pt idx="3">
                  <c:v>4.3478260869565162</c:v>
                </c:pt>
                <c:pt idx="4">
                  <c:v>3.2051282051282186</c:v>
                </c:pt>
                <c:pt idx="5">
                  <c:v>6.2111801242235885</c:v>
                </c:pt>
                <c:pt idx="6">
                  <c:v>5.5555555555555571</c:v>
                </c:pt>
                <c:pt idx="7">
                  <c:v>1.9390581717451596</c:v>
                </c:pt>
                <c:pt idx="8">
                  <c:v>-3.8043478260869534</c:v>
                </c:pt>
                <c:pt idx="9">
                  <c:v>6.2146892655367196</c:v>
                </c:pt>
                <c:pt idx="10">
                  <c:v>2.9255319148936252</c:v>
                </c:pt>
                <c:pt idx="11">
                  <c:v>0.25839793281654977</c:v>
                </c:pt>
                <c:pt idx="12">
                  <c:v>1.288659793814432</c:v>
                </c:pt>
                <c:pt idx="13">
                  <c:v>3.30788804071247</c:v>
                </c:pt>
                <c:pt idx="14">
                  <c:v>5.665024630541879</c:v>
                </c:pt>
                <c:pt idx="15">
                  <c:v>3.7296037296037383</c:v>
                </c:pt>
                <c:pt idx="16">
                  <c:v>3.1460674157303288</c:v>
                </c:pt>
                <c:pt idx="17">
                  <c:v>3.4858387799564241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D5-4479-9FAC-49767B086B24}"/>
            </c:ext>
          </c:extLst>
        </c:ser>
        <c:ser>
          <c:idx val="1"/>
          <c:order val="1"/>
          <c:tx>
            <c:strRef>
              <c:f>'Samlade trender'!$A$6</c:f>
              <c:strCache>
                <c:ptCount val="1"/>
                <c:pt idx="0">
                  <c:v>Nettoinkomst per invånare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'Samlade trender'!$C$3:$T$3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'Samlade trender'!$C$6:$T$6</c:f>
              <c:numCache>
                <c:formatCode>0.0</c:formatCode>
                <c:ptCount val="18"/>
                <c:pt idx="0">
                  <c:v>4.0990606319385279</c:v>
                </c:pt>
                <c:pt idx="1">
                  <c:v>5.6603773584905639</c:v>
                </c:pt>
                <c:pt idx="2">
                  <c:v>3.7267080745341445</c:v>
                </c:pt>
                <c:pt idx="3">
                  <c:v>0.52395209580839719</c:v>
                </c:pt>
                <c:pt idx="4">
                  <c:v>3.1273268801191136</c:v>
                </c:pt>
                <c:pt idx="5">
                  <c:v>5.2707581227436862</c:v>
                </c:pt>
                <c:pt idx="6">
                  <c:v>7.3388203017832581</c:v>
                </c:pt>
                <c:pt idx="7">
                  <c:v>4.7284345047923466</c:v>
                </c:pt>
                <c:pt idx="8">
                  <c:v>1.7083587553386081</c:v>
                </c:pt>
                <c:pt idx="9">
                  <c:v>1.5596880623875364</c:v>
                </c:pt>
                <c:pt idx="10">
                  <c:v>4.1346721795629122</c:v>
                </c:pt>
                <c:pt idx="11">
                  <c:v>3.7436188315371481</c:v>
                </c:pt>
                <c:pt idx="12">
                  <c:v>2.0776380535811825</c:v>
                </c:pt>
                <c:pt idx="13">
                  <c:v>2.9994643813604682</c:v>
                </c:pt>
                <c:pt idx="14">
                  <c:v>3.3801352054082088</c:v>
                </c:pt>
                <c:pt idx="15">
                  <c:v>2.7665995975855111</c:v>
                </c:pt>
                <c:pt idx="16">
                  <c:v>2.9368575624082212</c:v>
                </c:pt>
                <c:pt idx="17">
                  <c:v>3.4236804564907288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D5-4479-9FAC-49767B086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0453568"/>
        <c:axId val="860446024"/>
      </c:lineChart>
      <c:catAx>
        <c:axId val="86045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36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860446024"/>
        <c:crosses val="autoZero"/>
        <c:auto val="1"/>
        <c:lblAlgn val="ctr"/>
        <c:lblOffset val="100"/>
        <c:tickLblSkip val="1"/>
        <c:noMultiLvlLbl val="0"/>
      </c:catAx>
      <c:valAx>
        <c:axId val="860446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%-förändring</a:t>
                </a:r>
              </a:p>
            </c:rich>
          </c:tx>
          <c:layout>
            <c:manualLayout>
              <c:xMode val="edge"/>
              <c:yMode val="edge"/>
              <c:x val="1.1478420569329659E-2"/>
              <c:y val="0.293424014413775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sv-SE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86045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'Samlade trender riket'!$A$11</c:f>
              <c:strCache>
                <c:ptCount val="1"/>
                <c:pt idx="0">
                  <c:v>Ginikoefficient (vänster axel)</c:v>
                </c:pt>
              </c:strCache>
            </c:strRef>
          </c:tx>
          <c:spPr>
            <a:ln w="28575" cap="rnd">
              <a:solidFill>
                <a:schemeClr val="accent3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'Samlade trender riket'!$B$10:$I$10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'Samlade trender riket'!$B$11:$I$11</c:f>
              <c:numCache>
                <c:formatCode>General</c:formatCode>
                <c:ptCount val="8"/>
                <c:pt idx="0">
                  <c:v>0.29399999999999998</c:v>
                </c:pt>
                <c:pt idx="1">
                  <c:v>0.28999999999999998</c:v>
                </c:pt>
                <c:pt idx="2">
                  <c:v>0.29299999999999998</c:v>
                </c:pt>
                <c:pt idx="3">
                  <c:v>0.30399999999999999</c:v>
                </c:pt>
                <c:pt idx="4">
                  <c:v>0.317</c:v>
                </c:pt>
                <c:pt idx="5">
                  <c:v>0.32</c:v>
                </c:pt>
                <c:pt idx="6">
                  <c:v>0.32200000000000001</c:v>
                </c:pt>
                <c:pt idx="7">
                  <c:v>0.311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1C-442C-BC15-C1A494154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0453568"/>
        <c:axId val="860446024"/>
      </c:lineChart>
      <c:lineChart>
        <c:grouping val="standard"/>
        <c:varyColors val="0"/>
        <c:ser>
          <c:idx val="1"/>
          <c:order val="1"/>
          <c:tx>
            <c:strRef>
              <c:f>'Samlade trender riket'!$A$12</c:f>
              <c:strCache>
                <c:ptCount val="1"/>
                <c:pt idx="0">
                  <c:v>Låg ekonomisk standard (höger axel)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'Samlade trender riket'!$B$10:$I$10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'Samlade trender riket'!$B$12:$I$12</c:f>
              <c:numCache>
                <c:formatCode>General</c:formatCode>
                <c:ptCount val="8"/>
                <c:pt idx="0">
                  <c:v>13.9</c:v>
                </c:pt>
                <c:pt idx="1">
                  <c:v>13.8</c:v>
                </c:pt>
                <c:pt idx="2">
                  <c:v>13.8</c:v>
                </c:pt>
                <c:pt idx="3">
                  <c:v>14.4</c:v>
                </c:pt>
                <c:pt idx="4">
                  <c:v>14.8</c:v>
                </c:pt>
                <c:pt idx="5">
                  <c:v>14.4</c:v>
                </c:pt>
                <c:pt idx="6">
                  <c:v>14.9</c:v>
                </c:pt>
                <c:pt idx="7">
                  <c:v>14.6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1C-442C-BC15-C1A494154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2324032"/>
        <c:axId val="248556160"/>
      </c:lineChart>
      <c:catAx>
        <c:axId val="86045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860446024"/>
        <c:crosses val="autoZero"/>
        <c:auto val="1"/>
        <c:lblAlgn val="ctr"/>
        <c:lblOffset val="100"/>
        <c:noMultiLvlLbl val="0"/>
      </c:catAx>
      <c:valAx>
        <c:axId val="860446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Ginikoefficient, index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860453568"/>
        <c:crosses val="autoZero"/>
        <c:crossBetween val="between"/>
      </c:valAx>
      <c:valAx>
        <c:axId val="2485561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Låg ekonomiskt standard,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1542324032"/>
        <c:crosses val="max"/>
        <c:crossBetween val="between"/>
      </c:valAx>
      <c:catAx>
        <c:axId val="1542324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85561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48874310588E-2"/>
          <c:y val="0.91369447290118944"/>
          <c:w val="0.89999990225137882"/>
          <c:h val="8.6305527098810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11FB0-0C4B-4547-AC33-35DD71FFAD23}" type="datetimeFigureOut">
              <a:rPr lang="sv-SE" smtClean="0"/>
              <a:t>2021-04-29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F814C-E1B1-4DD9-A08A-9E172ADA69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230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F814C-E1B1-4DD9-A08A-9E172ADA69C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535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F814C-E1B1-4DD9-A08A-9E172ADA69C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896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CF814C-E1B1-4DD9-A08A-9E172ADA69C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91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F814C-E1B1-4DD9-A08A-9E172ADA69C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7056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F814C-E1B1-4DD9-A08A-9E172ADA69C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3684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F814C-E1B1-4DD9-A08A-9E172ADA69C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757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F814C-E1B1-4DD9-A08A-9E172ADA69C0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8457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F814C-E1B1-4DD9-A08A-9E172ADA69C0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752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sida">
    <p:bg>
      <p:bgPr>
        <a:gradFill rotWithShape="1">
          <a:gsLst>
            <a:gs pos="5000">
              <a:schemeClr val="bg1"/>
            </a:gs>
            <a:gs pos="91000">
              <a:schemeClr val="accent2">
                <a:lumMod val="96000"/>
                <a:lumOff val="4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 b="1" i="0">
                <a:latin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54956"/>
            <a:ext cx="6858000" cy="108284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39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89665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bröd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6038" indent="0">
              <a:spcBef>
                <a:spcPts val="0"/>
              </a:spcBef>
              <a:spcAft>
                <a:spcPts val="600"/>
              </a:spcAft>
              <a:buFontTx/>
              <a:buNone/>
              <a:tabLst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9806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text/bild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195A10-16E2-FB4A-A5F7-A4106FB8CC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650" y="1427832"/>
            <a:ext cx="3825995" cy="3501125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415FFE-E5A3-614D-AD33-7BDC721E537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89355" y="1427831"/>
            <a:ext cx="3825995" cy="3501125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9169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78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8000">
              <a:schemeClr val="bg1">
                <a:tint val="98000"/>
                <a:satMod val="130000"/>
                <a:shade val="90000"/>
                <a:lumMod val="70000"/>
                <a:lumOff val="3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B84ED7DB-0FEF-2446-A5C8-9BFA338C53E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13000"/>
          </a:blip>
          <a:stretch>
            <a:fillRect/>
          </a:stretch>
        </p:blipFill>
        <p:spPr>
          <a:xfrm>
            <a:off x="0" y="681629"/>
            <a:ext cx="9061738" cy="44618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03028"/>
            <a:ext cx="7197921" cy="8649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7832"/>
            <a:ext cx="7886700" cy="3501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37AE060-0E16-C445-B35B-D9D41408BEA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568698" y="102302"/>
            <a:ext cx="457673" cy="18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0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  <p:sldLayoutId id="2147483663" r:id="rId5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55575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42875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30175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17475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">
              <a:schemeClr val="bg1"/>
            </a:gs>
            <a:gs pos="100000">
              <a:schemeClr val="accent2">
                <a:lumMod val="100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210854-5DF6-2D48-A11B-86C83AFE2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81307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sv-SE" dirty="0"/>
              <a:t>BRP+</a:t>
            </a:r>
            <a:br>
              <a:rPr lang="sv-SE" dirty="0"/>
            </a:br>
            <a:r>
              <a:rPr lang="sv-SE" dirty="0"/>
              <a:t>Verktyg för regional omställning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2C8F9F6-ADD3-6241-807D-2E9EFF0EE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499241"/>
            <a:ext cx="6858000" cy="1082842"/>
          </a:xfrm>
        </p:spPr>
        <p:txBody>
          <a:bodyPr/>
          <a:lstStyle/>
          <a:p>
            <a:r>
              <a:rPr lang="sv-SE" dirty="0"/>
              <a:t>Emma Andersson, Sweco </a:t>
            </a:r>
          </a:p>
        </p:txBody>
      </p:sp>
    </p:spTree>
    <p:extLst>
      <p:ext uri="{BB962C8B-B14F-4D97-AF65-F5344CB8AC3E}">
        <p14:creationId xmlns:p14="http://schemas.microsoft.com/office/powerpoint/2010/main" val="260922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2497BF-5509-48AE-955D-B6209539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anchor="b">
            <a:normAutofit/>
          </a:bodyPr>
          <a:lstStyle/>
          <a:p>
            <a:r>
              <a:rPr lang="sv-SE" dirty="0"/>
              <a:t>Livskvaliteten ökar, men inte för alla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21C70369-7C0B-4B1C-AD28-997BAE168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799"/>
            <a:ext cx="4939867" cy="300901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sz="1500" dirty="0"/>
              <a:t>Andelen som är mycket nöjda med livet har ökat på lång sikt</a:t>
            </a:r>
          </a:p>
          <a:p>
            <a:pPr>
              <a:lnSpc>
                <a:spcPct val="110000"/>
              </a:lnSpc>
            </a:pPr>
            <a:r>
              <a:rPr lang="sv-SE" sz="1500" dirty="0"/>
              <a:t>Utbildningsnivån ökar, fler har ett jobb, inkomstnivåerna stiger och människor lever allt längre</a:t>
            </a:r>
          </a:p>
          <a:p>
            <a:pPr lvl="0">
              <a:lnSpc>
                <a:spcPct val="110000"/>
              </a:lnSpc>
            </a:pPr>
            <a:r>
              <a:rPr lang="sv-SE" sz="1500" dirty="0"/>
              <a:t>Trångboddheten ökar, psykiska ohälsan ökar, fetman i befolkningen ökar, likaså förekomsten av diabetes typ 2</a:t>
            </a:r>
          </a:p>
          <a:p>
            <a:pPr lvl="0">
              <a:lnSpc>
                <a:spcPct val="110000"/>
              </a:lnSpc>
            </a:pPr>
            <a:r>
              <a:rPr lang="sv-SE" sz="1600" dirty="0"/>
              <a:t>Lågutbildade och deras barn har sämre livskvalitet </a:t>
            </a:r>
            <a:endParaRPr lang="sv-SE" sz="1500" dirty="0"/>
          </a:p>
        </p:txBody>
      </p:sp>
      <p:pic>
        <p:nvPicPr>
          <p:cNvPr id="8" name="Bildobjekt 7" descr="En bild som visar träd, gräs, utomhus, växt&#10;&#10;Automatiskt genererad beskrivning">
            <a:extLst>
              <a:ext uri="{FF2B5EF4-FFF2-40B4-BE49-F238E27FC236}">
                <a16:creationId xmlns:a16="http://schemas.microsoft.com/office/drawing/2014/main" id="{9206C780-0EAF-4B20-AD48-80BD815F2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83" b="2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A3A6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529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5223BC-2B5D-400E-94D3-216BB8D5E814}"/>
              </a:ext>
            </a:extLst>
          </p:cNvPr>
          <p:cNvSpPr txBox="1">
            <a:spLocks/>
          </p:cNvSpPr>
          <p:nvPr/>
        </p:nvSpPr>
        <p:spPr>
          <a:xfrm>
            <a:off x="360760" y="245268"/>
            <a:ext cx="5844831" cy="145970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2700" dirty="0"/>
              <a:t>Regionerna har flera utmaningar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E558DD-D23D-4185-9809-6EAADB238A38}"/>
              </a:ext>
            </a:extLst>
          </p:cNvPr>
          <p:cNvSpPr txBox="1">
            <a:spLocks/>
          </p:cNvSpPr>
          <p:nvPr/>
        </p:nvSpPr>
        <p:spPr>
          <a:xfrm>
            <a:off x="360759" y="2091930"/>
            <a:ext cx="3875483" cy="269319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555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428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301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174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/>
              <a:t>Utsläppen måste minska </a:t>
            </a:r>
          </a:p>
          <a:p>
            <a:r>
              <a:rPr lang="sv-SE" sz="1400" dirty="0"/>
              <a:t>Tryggheten har försämrats</a:t>
            </a:r>
          </a:p>
          <a:p>
            <a:r>
              <a:rPr lang="sv-SE" sz="1400" dirty="0"/>
              <a:t>Våldsbrotten har ökat de senaste 20 åren</a:t>
            </a:r>
          </a:p>
          <a:p>
            <a:r>
              <a:rPr lang="sv-SE" sz="1400" dirty="0"/>
              <a:t>De förtroendevalda är allt mer utsatta </a:t>
            </a:r>
          </a:p>
          <a:p>
            <a:r>
              <a:rPr lang="sv-SE" sz="1400" dirty="0"/>
              <a:t>Ökad psykisk ohälsa, ökad fetma och försämrade levnadsvanor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829234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FB34C4-5DC7-4F54-BDB1-72399B58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94" y="272616"/>
            <a:ext cx="5676238" cy="567356"/>
          </a:xfrm>
        </p:spPr>
        <p:txBody>
          <a:bodyPr>
            <a:normAutofit fontScale="90000"/>
          </a:bodyPr>
          <a:lstStyle/>
          <a:p>
            <a:r>
              <a:rPr lang="sv-SE" sz="3200" dirty="0"/>
              <a:t>Västerbotten enligt BRP+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42DCFF4-357D-41AC-9812-E6036A96F7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335"/>
          <a:stretch/>
        </p:blipFill>
        <p:spPr>
          <a:xfrm>
            <a:off x="188112" y="1650890"/>
            <a:ext cx="4720450" cy="294208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FAC548C-1EA7-441D-9435-A690427B30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665"/>
          <a:stretch/>
        </p:blipFill>
        <p:spPr>
          <a:xfrm>
            <a:off x="4572000" y="1533235"/>
            <a:ext cx="4548588" cy="3112656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C1E551DE-8984-4E74-992C-B0677B76FF53}"/>
              </a:ext>
            </a:extLst>
          </p:cNvPr>
          <p:cNvSpPr txBox="1">
            <a:spLocks/>
          </p:cNvSpPr>
          <p:nvPr/>
        </p:nvSpPr>
        <p:spPr>
          <a:xfrm>
            <a:off x="1797375" y="1038515"/>
            <a:ext cx="2460588" cy="4599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2000" dirty="0"/>
              <a:t>Hållbarhet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13F39048-B2B5-4F6D-87E3-95C548E5DAF1}"/>
              </a:ext>
            </a:extLst>
          </p:cNvPr>
          <p:cNvSpPr txBox="1">
            <a:spLocks/>
          </p:cNvSpPr>
          <p:nvPr/>
        </p:nvSpPr>
        <p:spPr>
          <a:xfrm>
            <a:off x="6116331" y="1038514"/>
            <a:ext cx="2460588" cy="4599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2000" dirty="0"/>
              <a:t>Livskvalitet </a:t>
            </a:r>
          </a:p>
        </p:txBody>
      </p:sp>
    </p:spTree>
    <p:extLst>
      <p:ext uri="{BB962C8B-B14F-4D97-AF65-F5344CB8AC3E}">
        <p14:creationId xmlns:p14="http://schemas.microsoft.com/office/powerpoint/2010/main" val="444502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EC263DF-49DA-49FD-801B-994862492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527049"/>
            <a:ext cx="8178799" cy="408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94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">
              <a:schemeClr val="bg1"/>
            </a:gs>
            <a:gs pos="100000">
              <a:schemeClr val="accent2">
                <a:lumMod val="100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210854-5DF6-2D48-A11B-86C83AFE2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33657"/>
            <a:ext cx="6858000" cy="1338093"/>
          </a:xfrm>
        </p:spPr>
        <p:txBody>
          <a:bodyPr>
            <a:normAutofit/>
          </a:bodyPr>
          <a:lstStyle/>
          <a:p>
            <a:r>
              <a:rPr lang="sv-SE" dirty="0"/>
              <a:t>Tack för att ni lyssnat!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2C8F9F6-ADD3-6241-807D-2E9EFF0EE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346841"/>
            <a:ext cx="6858000" cy="1082842"/>
          </a:xfrm>
        </p:spPr>
        <p:txBody>
          <a:bodyPr/>
          <a:lstStyle/>
          <a:p>
            <a:r>
              <a:rPr lang="sv-SE" dirty="0"/>
              <a:t>Emma Andersson, Sweco </a:t>
            </a:r>
          </a:p>
        </p:txBody>
      </p:sp>
    </p:spTree>
    <p:extLst>
      <p:ext uri="{BB962C8B-B14F-4D97-AF65-F5344CB8AC3E}">
        <p14:creationId xmlns:p14="http://schemas.microsoft.com/office/powerpoint/2010/main" val="272109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5E2B99F2-DE8D-46E6-90BA-F156625E8D11}"/>
              </a:ext>
            </a:extLst>
          </p:cNvPr>
          <p:cNvSpPr txBox="1">
            <a:spLocks/>
          </p:cNvSpPr>
          <p:nvPr/>
        </p:nvSpPr>
        <p:spPr>
          <a:xfrm>
            <a:off x="2102101" y="1117231"/>
            <a:ext cx="4939798" cy="12531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5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4050" dirty="0"/>
              <a:t>Pengarna eller livet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F1554F72-A9A3-4EFE-ACD4-D3E15E474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73071"/>
            <a:ext cx="6858000" cy="10826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2100" dirty="0">
                <a:cs typeface="Courier New" panose="02070309020205020404" pitchFamily="49" charset="0"/>
              </a:rPr>
              <a:t>BNP/BRP räcker inte.</a:t>
            </a:r>
          </a:p>
          <a:p>
            <a:pPr marL="0" indent="0">
              <a:buNone/>
            </a:pPr>
            <a:r>
              <a:rPr lang="sv-SE" sz="2100" dirty="0">
                <a:cs typeface="Courier New" panose="02070309020205020404" pitchFamily="49" charset="0"/>
              </a:rPr>
              <a:t>BRP+ kompletterar genom att mäta förutsättningar för livskvalitet och hållbarhet över tid.</a:t>
            </a:r>
          </a:p>
        </p:txBody>
      </p:sp>
    </p:spTree>
    <p:extLst>
      <p:ext uri="{BB962C8B-B14F-4D97-AF65-F5344CB8AC3E}">
        <p14:creationId xmlns:p14="http://schemas.microsoft.com/office/powerpoint/2010/main" val="18775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objekt 30" descr="En bild som visar bord&#10;&#10;Automatiskt genererad beskrivning">
            <a:extLst>
              <a:ext uri="{FF2B5EF4-FFF2-40B4-BE49-F238E27FC236}">
                <a16:creationId xmlns:a16="http://schemas.microsoft.com/office/drawing/2014/main" id="{C2787E37-2A28-443A-9BB5-92AA743A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96" y="953905"/>
            <a:ext cx="4711960" cy="3545750"/>
          </a:xfrm>
          <a:prstGeom prst="rect">
            <a:avLst/>
          </a:prstGeom>
        </p:spPr>
      </p:pic>
      <p:pic>
        <p:nvPicPr>
          <p:cNvPr id="4" name="Bildobjekt 3" descr="En bild som visar bord&#10;&#10;Automatiskt genererad beskrivning">
            <a:extLst>
              <a:ext uri="{FF2B5EF4-FFF2-40B4-BE49-F238E27FC236}">
                <a16:creationId xmlns:a16="http://schemas.microsoft.com/office/drawing/2014/main" id="{57544170-3E6B-4C31-AB9D-158CD884EE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39" r="8289" b="1"/>
          <a:stretch/>
        </p:blipFill>
        <p:spPr>
          <a:xfrm>
            <a:off x="5187183" y="953906"/>
            <a:ext cx="3503323" cy="354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9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9FDE56-297F-4F33-9BB7-1E02DE7E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4528"/>
            <a:ext cx="7197921" cy="864987"/>
          </a:xfrm>
        </p:spPr>
        <p:txBody>
          <a:bodyPr/>
          <a:lstStyle/>
          <a:p>
            <a:r>
              <a:rPr lang="sv-SE" dirty="0"/>
              <a:t>BRP+ kan svara på många frågor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FD050D-734B-4502-A600-348AFCC60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2833"/>
            <a:ext cx="7886700" cy="1963068"/>
          </a:xfrm>
        </p:spPr>
        <p:txBody>
          <a:bodyPr/>
          <a:lstStyle/>
          <a:p>
            <a:r>
              <a:rPr lang="sv-SE" dirty="0"/>
              <a:t>Var finns livskvalitet?</a:t>
            </a:r>
          </a:p>
          <a:p>
            <a:r>
              <a:rPr lang="sv-SE" dirty="0"/>
              <a:t>Har livskvaliteten ökat över tid?</a:t>
            </a:r>
          </a:p>
          <a:p>
            <a:r>
              <a:rPr lang="sv-SE" dirty="0"/>
              <a:t>Är regionerna hållbara – går det i rätt riktning?</a:t>
            </a:r>
          </a:p>
          <a:p>
            <a:r>
              <a:rPr lang="sv-SE" dirty="0"/>
              <a:t>Vem får ta del av den ekonomiska tillväxten?</a:t>
            </a:r>
          </a:p>
        </p:txBody>
      </p:sp>
    </p:spTree>
    <p:extLst>
      <p:ext uri="{BB962C8B-B14F-4D97-AF65-F5344CB8AC3E}">
        <p14:creationId xmlns:p14="http://schemas.microsoft.com/office/powerpoint/2010/main" val="190649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06A9242-350D-4ACB-A102-779C19E1037D}"/>
              </a:ext>
            </a:extLst>
          </p:cNvPr>
          <p:cNvSpPr/>
          <p:nvPr/>
        </p:nvSpPr>
        <p:spPr>
          <a:xfrm>
            <a:off x="368324" y="1247345"/>
            <a:ext cx="8448675" cy="241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E060564-F45F-40AB-8857-0FA9AFDB6A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3" t="1211" r="2563" b="2012"/>
          <a:stretch/>
        </p:blipFill>
        <p:spPr>
          <a:xfrm>
            <a:off x="7154180" y="1406135"/>
            <a:ext cx="1454073" cy="2083302"/>
          </a:xfrm>
          <a:prstGeom prst="rect">
            <a:avLst/>
          </a:prstGeom>
          <a:ln w="28575">
            <a:noFill/>
          </a:ln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3A6DB51-BFF7-402F-B5B7-5F65EF6744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48" t="8944" r="35774" b="29855"/>
          <a:stretch/>
        </p:blipFill>
        <p:spPr>
          <a:xfrm>
            <a:off x="582132" y="1415368"/>
            <a:ext cx="1449011" cy="208330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B4710A7F-151B-43C2-96DC-A409633EB7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516" t="8530" r="35609" b="30125"/>
          <a:stretch/>
        </p:blipFill>
        <p:spPr>
          <a:xfrm>
            <a:off x="2251943" y="1468701"/>
            <a:ext cx="1382580" cy="1958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1F110BF3-4B0D-479F-BC32-DF29D8D36E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553" t="9027" r="29646" b="4514"/>
          <a:stretch/>
        </p:blipFill>
        <p:spPr>
          <a:xfrm>
            <a:off x="3855324" y="1406138"/>
            <a:ext cx="1474676" cy="2083302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91EC0740-ACD4-4D6A-82F3-0CAF5482D2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5154" y="1406135"/>
            <a:ext cx="1448316" cy="20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8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6942A9-6CC2-4ABD-BC64-CCBA1402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61" y="1436542"/>
            <a:ext cx="7886700" cy="1951094"/>
          </a:xfrm>
        </p:spPr>
        <p:txBody>
          <a:bodyPr>
            <a:normAutofit/>
          </a:bodyPr>
          <a:lstStyle/>
          <a:p>
            <a:r>
              <a:rPr lang="sv-SE" sz="2800" kern="0" dirty="0">
                <a:solidFill>
                  <a:schemeClr val="bg1"/>
                </a:solidFill>
                <a:ea typeface="Sweco Sans" panose="00000500000000000000" pitchFamily="50" charset="0"/>
                <a:cs typeface="Arial" panose="020B0604020202020204" pitchFamily="34" charset="0"/>
              </a:rPr>
              <a:t>De ökande klyftorna, tillsammans med klimatförändringar och annan miljöpåverkan, är de största utmaningarna för hållbarheten i Sverige</a:t>
            </a:r>
            <a:endParaRPr lang="sv-SE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06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B5BCF5-CEBF-5849-BE8A-526452276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22" y="403028"/>
            <a:ext cx="7197921" cy="864987"/>
          </a:xfrm>
        </p:spPr>
        <p:txBody>
          <a:bodyPr>
            <a:normAutofit fontScale="90000"/>
          </a:bodyPr>
          <a:lstStyle/>
          <a:p>
            <a:pPr marL="171450">
              <a:spcBef>
                <a:spcPts val="750"/>
              </a:spcBef>
              <a:spcAft>
                <a:spcPts val="600"/>
              </a:spcAft>
            </a:pPr>
            <a:r>
              <a:rPr lang="sv-SE" dirty="0"/>
              <a:t>Invånarnas inkomster ökar i samma takt som den ekonomiska tillväxten….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C422028-5D40-46C2-A3F4-5CBE2AFF31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9932553"/>
              </p:ext>
            </p:extLst>
          </p:nvPr>
        </p:nvGraphicFramePr>
        <p:xfrm>
          <a:off x="585216" y="1479860"/>
          <a:ext cx="7744968" cy="333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2124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B5BCF5-CEBF-5849-BE8A-526452276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22" y="502920"/>
            <a:ext cx="7197921" cy="765095"/>
          </a:xfrm>
        </p:spPr>
        <p:txBody>
          <a:bodyPr>
            <a:normAutofit/>
          </a:bodyPr>
          <a:lstStyle/>
          <a:p>
            <a:pPr marL="171450">
              <a:spcBef>
                <a:spcPts val="750"/>
              </a:spcBef>
              <a:spcAft>
                <a:spcPts val="600"/>
              </a:spcAft>
            </a:pPr>
            <a:r>
              <a:rPr lang="sv-SE" dirty="0"/>
              <a:t>Men inkomstskillnaderna har ökat….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A230346-4CA5-434D-B2AC-6ADA758476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9610620"/>
              </p:ext>
            </p:extLst>
          </p:nvPr>
        </p:nvGraphicFramePr>
        <p:xfrm>
          <a:off x="634745" y="1268015"/>
          <a:ext cx="6138194" cy="3372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1926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9837EDB9-685A-4461-8858-E137A362D1B7}"/>
              </a:ext>
            </a:extLst>
          </p:cNvPr>
          <p:cNvSpPr txBox="1">
            <a:spLocks/>
          </p:cNvSpPr>
          <p:nvPr/>
        </p:nvSpPr>
        <p:spPr>
          <a:xfrm>
            <a:off x="3724072" y="471951"/>
            <a:ext cx="4939868" cy="9646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171450" defTabSz="914400">
              <a:lnSpc>
                <a:spcPct val="90000"/>
              </a:lnSpc>
              <a:spcAft>
                <a:spcPts val="600"/>
              </a:spcAft>
            </a:pPr>
            <a:r>
              <a:rPr lang="sv-SE">
                <a:cs typeface="Arial" panose="020B0604020202020204" pitchFamily="34" charset="0"/>
              </a:rPr>
              <a:t>Vad beror det på?</a:t>
            </a:r>
            <a:endParaRPr lang="sv-SE" dirty="0">
              <a:cs typeface="Arial" panose="020B0604020202020204" pitchFamily="34" charset="0"/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3F081974-4CCC-4074-922C-48BFF6E35BEA}"/>
              </a:ext>
            </a:extLst>
          </p:cNvPr>
          <p:cNvSpPr txBox="1">
            <a:spLocks/>
          </p:cNvSpPr>
          <p:nvPr/>
        </p:nvSpPr>
        <p:spPr>
          <a:xfrm>
            <a:off x="3724073" y="1998923"/>
            <a:ext cx="4939867" cy="283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5715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500">
                <a:ea typeface="+mn-ea"/>
                <a:cs typeface="Arial" panose="020B0604020202020204" pitchFamily="34" charset="0"/>
              </a:rPr>
              <a:t>Demografi…</a:t>
            </a:r>
          </a:p>
          <a:p>
            <a:pPr marL="10287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500">
                <a:latin typeface="Arial" panose="020B0604020202020204" pitchFamily="34" charset="0"/>
                <a:cs typeface="Arial" panose="020B0604020202020204" pitchFamily="34" charset="0"/>
              </a:rPr>
              <a:t>Andel äldre ökar</a:t>
            </a:r>
          </a:p>
          <a:p>
            <a:pPr marL="10287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500">
                <a:latin typeface="Arial" panose="020B0604020202020204" pitchFamily="34" charset="0"/>
                <a:cs typeface="Arial" panose="020B0604020202020204" pitchFamily="34" charset="0"/>
              </a:rPr>
              <a:t>Fler som varit i Sverige en kort tid 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500">
                <a:ea typeface="+mn-ea"/>
                <a:cs typeface="Arial" panose="020B0604020202020204" pitchFamily="34" charset="0"/>
              </a:rPr>
              <a:t>Kapitalinkomster</a:t>
            </a:r>
          </a:p>
          <a:p>
            <a:pPr marL="10287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500">
                <a:latin typeface="Arial" panose="020B0604020202020204" pitchFamily="34" charset="0"/>
                <a:cs typeface="Arial" panose="020B0604020202020204" pitchFamily="34" charset="0"/>
              </a:rPr>
              <a:t>Kapitalinkomsterna ökar</a:t>
            </a:r>
          </a:p>
          <a:p>
            <a:pPr marL="10287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500">
                <a:latin typeface="Arial" panose="020B0604020202020204" pitchFamily="34" charset="0"/>
                <a:cs typeface="Arial" panose="020B0604020202020204" pitchFamily="34" charset="0"/>
              </a:rPr>
              <a:t>87 procent av kapitalinkomsterna går till de 10 procent som har högst inkomst </a:t>
            </a:r>
            <a:endParaRPr lang="sv-S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9FA2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objekt 1">
            <a:extLst>
              <a:ext uri="{FF2B5EF4-FFF2-40B4-BE49-F238E27FC236}">
                <a16:creationId xmlns:a16="http://schemas.microsoft.com/office/drawing/2014/main" id="{ACB0D6A6-2AE8-4F3D-A643-47EDA84B0D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32" r="32313"/>
          <a:stretch/>
        </p:blipFill>
        <p:spPr>
          <a:xfrm>
            <a:off x="0" y="-1"/>
            <a:ext cx="35687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07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DA1C3"/>
      </a:accent1>
      <a:accent2>
        <a:srgbClr val="EB6915"/>
      </a:accent2>
      <a:accent3>
        <a:srgbClr val="BDC3C0"/>
      </a:accent3>
      <a:accent4>
        <a:srgbClr val="D3DBB5"/>
      </a:accent4>
      <a:accent5>
        <a:srgbClr val="99B620"/>
      </a:accent5>
      <a:accent6>
        <a:srgbClr val="F7B61B"/>
      </a:accent6>
      <a:hlink>
        <a:srgbClr val="416B8F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weco">
    <a:dk1>
      <a:srgbClr val="3F3F41"/>
    </a:dk1>
    <a:lt1>
      <a:sysClr val="window" lastClr="FFFFFF"/>
    </a:lt1>
    <a:dk2>
      <a:srgbClr val="A4A4A6"/>
    </a:dk2>
    <a:lt2>
      <a:srgbClr val="E2E0DA"/>
    </a:lt2>
    <a:accent1>
      <a:srgbClr val="A87F97"/>
    </a:accent1>
    <a:accent2>
      <a:srgbClr val="F9BDD2"/>
    </a:accent2>
    <a:accent3>
      <a:srgbClr val="909FB9"/>
    </a:accent3>
    <a:accent4>
      <a:srgbClr val="B5CCEF"/>
    </a:accent4>
    <a:accent5>
      <a:srgbClr val="A88B3F"/>
    </a:accent5>
    <a:accent6>
      <a:srgbClr val="DEC45B"/>
    </a:accent6>
    <a:hlink>
      <a:srgbClr val="3F3F41"/>
    </a:hlink>
    <a:folHlink>
      <a:srgbClr val="A4A4A6"/>
    </a:folHlink>
  </a:clrScheme>
  <a:fontScheme name="SWECO">
    <a:majorFont>
      <a:latin typeface="Sweco Sans"/>
      <a:ea typeface=""/>
      <a:cs typeface=""/>
    </a:majorFont>
    <a:minorFont>
      <a:latin typeface="Swec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weco">
    <a:dk1>
      <a:srgbClr val="3F3F41"/>
    </a:dk1>
    <a:lt1>
      <a:sysClr val="window" lastClr="FFFFFF"/>
    </a:lt1>
    <a:dk2>
      <a:srgbClr val="A4A4A6"/>
    </a:dk2>
    <a:lt2>
      <a:srgbClr val="E2E0DA"/>
    </a:lt2>
    <a:accent1>
      <a:srgbClr val="A87F97"/>
    </a:accent1>
    <a:accent2>
      <a:srgbClr val="F9BDD2"/>
    </a:accent2>
    <a:accent3>
      <a:srgbClr val="909FB9"/>
    </a:accent3>
    <a:accent4>
      <a:srgbClr val="B5CCEF"/>
    </a:accent4>
    <a:accent5>
      <a:srgbClr val="A88B3F"/>
    </a:accent5>
    <a:accent6>
      <a:srgbClr val="DEC45B"/>
    </a:accent6>
    <a:hlink>
      <a:srgbClr val="3F3F41"/>
    </a:hlink>
    <a:folHlink>
      <a:srgbClr val="A4A4A6"/>
    </a:folHlink>
  </a:clrScheme>
  <a:fontScheme name="SWECO">
    <a:majorFont>
      <a:latin typeface="Sweco Sans"/>
      <a:ea typeface=""/>
      <a:cs typeface=""/>
    </a:majorFont>
    <a:minorFont>
      <a:latin typeface="Swec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51E809E-3CC4-49EE-907A-C7F3279A8FCB}">
  <we:reference id="f12c312d-282a-4734-8843-05915fdfef0b" version="4.3.3.0" store="EXCatalog" storeType="EXCatalog"/>
  <we:alternateReferences>
    <we:reference id="WA104178141" version="4.3.3.0" store="sv-SE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01E82F55D1694FACF3563CFC50C645" ma:contentTypeVersion="13" ma:contentTypeDescription="Create a new document." ma:contentTypeScope="" ma:versionID="23b48269b5cc83e6272b48c5b7d89d58">
  <xsd:schema xmlns:xsd="http://www.w3.org/2001/XMLSchema" xmlns:xs="http://www.w3.org/2001/XMLSchema" xmlns:p="http://schemas.microsoft.com/office/2006/metadata/properties" xmlns:ns3="dbe88d90-ef26-4e3b-963c-83af2c28006d" xmlns:ns4="5ca1c2dd-5f93-417b-b6a8-a5945210f662" targetNamespace="http://schemas.microsoft.com/office/2006/metadata/properties" ma:root="true" ma:fieldsID="8018d5a9d2e3257ed2985612cacb91aa" ns3:_="" ns4:_="">
    <xsd:import namespace="dbe88d90-ef26-4e3b-963c-83af2c28006d"/>
    <xsd:import namespace="5ca1c2dd-5f93-417b-b6a8-a5945210f6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e88d90-ef26-4e3b-963c-83af2c2800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1c2dd-5f93-417b-b6a8-a5945210f6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2DFB7D-9493-42F2-8AB8-FDD5D3D08E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e88d90-ef26-4e3b-963c-83af2c28006d"/>
    <ds:schemaRef ds:uri="5ca1c2dd-5f93-417b-b6a8-a5945210f6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C5A6A5-43AC-479B-A17E-00EF6E57D1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BB92A1-B5BF-4EAA-9A8B-B2DC7290EC6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6753</TotalTime>
  <Words>265</Words>
  <Application>Microsoft Office PowerPoint</Application>
  <PresentationFormat>Bildspel på skärmen (16:9)</PresentationFormat>
  <Paragraphs>49</Paragraphs>
  <Slides>14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Office-tema</vt:lpstr>
      <vt:lpstr>BRP+ Verktyg för regional omställning</vt:lpstr>
      <vt:lpstr>PowerPoint-presentation</vt:lpstr>
      <vt:lpstr>PowerPoint-presentation</vt:lpstr>
      <vt:lpstr>BRP+ kan svara på många frågor</vt:lpstr>
      <vt:lpstr>PowerPoint-presentation</vt:lpstr>
      <vt:lpstr>PowerPoint-presentation</vt:lpstr>
      <vt:lpstr>Invånarnas inkomster ökar i samma takt som den ekonomiska tillväxten….</vt:lpstr>
      <vt:lpstr>Men inkomstskillnaderna har ökat….</vt:lpstr>
      <vt:lpstr>PowerPoint-presentation</vt:lpstr>
      <vt:lpstr>Livskvaliteten ökar, men inte för alla</vt:lpstr>
      <vt:lpstr>PowerPoint-presentation</vt:lpstr>
      <vt:lpstr>Västerbotten enligt BRP+</vt:lpstr>
      <vt:lpstr>PowerPoint-presentation</vt:lpstr>
      <vt:lpstr>Tack för att ni lyssnat!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Fanfar Kommunikation AB</dc:creator>
  <cp:lastModifiedBy>Andersson, Emma</cp:lastModifiedBy>
  <cp:revision>79</cp:revision>
  <dcterms:created xsi:type="dcterms:W3CDTF">2020-12-01T09:55:11Z</dcterms:created>
  <dcterms:modified xsi:type="dcterms:W3CDTF">2021-04-29T12:28:43Z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f08ec5-d6d9-4227-8387-ccbfcb3632c4_Enabled">
    <vt:lpwstr>true</vt:lpwstr>
  </property>
  <property fmtid="{D5CDD505-2E9C-101B-9397-08002B2CF9AE}" pid="3" name="MSIP_Label_43f08ec5-d6d9-4227-8387-ccbfcb3632c4_SetDate">
    <vt:lpwstr>2020-12-02T04:28:05Z</vt:lpwstr>
  </property>
  <property fmtid="{D5CDD505-2E9C-101B-9397-08002B2CF9AE}" pid="4" name="MSIP_Label_43f08ec5-d6d9-4227-8387-ccbfcb3632c4_Method">
    <vt:lpwstr>Standard</vt:lpwstr>
  </property>
  <property fmtid="{D5CDD505-2E9C-101B-9397-08002B2CF9AE}" pid="5" name="MSIP_Label_43f08ec5-d6d9-4227-8387-ccbfcb3632c4_Name">
    <vt:lpwstr>Sweco Restricted</vt:lpwstr>
  </property>
  <property fmtid="{D5CDD505-2E9C-101B-9397-08002B2CF9AE}" pid="6" name="MSIP_Label_43f08ec5-d6d9-4227-8387-ccbfcb3632c4_SiteId">
    <vt:lpwstr>b7872ef0-9a00-4c18-8a4a-c7d25c778a9e</vt:lpwstr>
  </property>
  <property fmtid="{D5CDD505-2E9C-101B-9397-08002B2CF9AE}" pid="7" name="MSIP_Label_43f08ec5-d6d9-4227-8387-ccbfcb3632c4_ActionId">
    <vt:lpwstr>ee7b820a-c3df-4ce1-a34d-00001841907d</vt:lpwstr>
  </property>
  <property fmtid="{D5CDD505-2E9C-101B-9397-08002B2CF9AE}" pid="8" name="MSIP_Label_43f08ec5-d6d9-4227-8387-ccbfcb3632c4_ContentBits">
    <vt:lpwstr>0</vt:lpwstr>
  </property>
  <property fmtid="{D5CDD505-2E9C-101B-9397-08002B2CF9AE}" pid="9" name="ContentTypeId">
    <vt:lpwstr>0x010100A301E82F55D1694FACF3563CFC50C645</vt:lpwstr>
  </property>
</Properties>
</file>