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74" r:id="rId2"/>
    <p:sldMasterId id="2147483686" r:id="rId3"/>
  </p:sldMasterIdLst>
  <p:notesMasterIdLst>
    <p:notesMasterId r:id="rId10"/>
  </p:notesMasterIdLst>
  <p:sldIdLst>
    <p:sldId id="257" r:id="rId4"/>
    <p:sldId id="312" r:id="rId5"/>
    <p:sldId id="313" r:id="rId6"/>
    <p:sldId id="340" r:id="rId7"/>
    <p:sldId id="339" r:id="rId8"/>
    <p:sldId id="341" r:id="rId9"/>
  </p:sldIdLst>
  <p:sldSz cx="12192000" cy="6858000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04" userDrawn="1">
          <p15:clr>
            <a:srgbClr val="A4A3A4"/>
          </p15:clr>
        </p15:guide>
        <p15:guide id="2" pos="1753" userDrawn="1">
          <p15:clr>
            <a:srgbClr val="A4A3A4"/>
          </p15:clr>
        </p15:guide>
        <p15:guide id="3" pos="2388" userDrawn="1">
          <p15:clr>
            <a:srgbClr val="A4A3A4"/>
          </p15:clr>
        </p15:guide>
        <p15:guide id="4" pos="5080" userDrawn="1">
          <p15:clr>
            <a:srgbClr val="A4A3A4"/>
          </p15:clr>
        </p15:guide>
        <p15:guide id="5" orient="horz" pos="9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D8D6"/>
    <a:srgbClr val="B3B8B6"/>
    <a:srgbClr val="BDC2BF"/>
    <a:srgbClr val="C9D9B5"/>
    <a:srgbClr val="B1C800"/>
    <a:srgbClr val="000000"/>
    <a:srgbClr val="EB6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94662"/>
  </p:normalViewPr>
  <p:slideViewPr>
    <p:cSldViewPr snapToGrid="0" snapToObjects="1">
      <p:cViewPr varScale="1">
        <p:scale>
          <a:sx n="54" d="100"/>
          <a:sy n="54" d="100"/>
        </p:scale>
        <p:origin x="672" y="40"/>
      </p:cViewPr>
      <p:guideLst>
        <p:guide orient="horz" pos="1304"/>
        <p:guide pos="1753"/>
        <p:guide pos="2388"/>
        <p:guide pos="5080"/>
        <p:guide orient="horz" pos="93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56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3BFB63-AFC7-430A-AB6E-C18FFA5823EB}" type="doc">
      <dgm:prSet loTypeId="urn:microsoft.com/office/officeart/2005/8/layout/venn1" loCatId="relationship" qsTypeId="urn:microsoft.com/office/officeart/2005/8/quickstyle/simple1" qsCatId="simple" csTypeId="urn:microsoft.com/office/officeart/2005/8/colors/accent6_2" csCatId="accent6" phldr="1"/>
      <dgm:spPr/>
    </dgm:pt>
    <dgm:pt modelId="{44D5C4EF-F627-4D78-A8E2-551115B2345D}">
      <dgm:prSet phldrT="[Text]" custT="1"/>
      <dgm:spPr>
        <a:ln w="6350">
          <a:noFill/>
        </a:ln>
      </dgm:spPr>
      <dgm:t>
        <a:bodyPr/>
        <a:lstStyle/>
        <a:p>
          <a:r>
            <a:rPr lang="sv-SE" sz="1800" b="1" dirty="0">
              <a:latin typeface="+mn-lt"/>
              <a:cs typeface="Arial" panose="020B0604020202020204" pitchFamily="34" charset="0"/>
            </a:rPr>
            <a:t>Arena för utveckling</a:t>
          </a:r>
        </a:p>
      </dgm:t>
    </dgm:pt>
    <dgm:pt modelId="{55419BC7-0223-4794-B83A-2492FA6B7189}" type="parTrans" cxnId="{1E2DD9C4-74C9-45FC-8D59-D398C1EF158D}">
      <dgm:prSet/>
      <dgm:spPr/>
      <dgm:t>
        <a:bodyPr/>
        <a:lstStyle/>
        <a:p>
          <a:endParaRPr lang="sv-SE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1544FE-29D5-43F7-8950-E7923AAA94F3}" type="sibTrans" cxnId="{1E2DD9C4-74C9-45FC-8D59-D398C1EF158D}">
      <dgm:prSet/>
      <dgm:spPr/>
      <dgm:t>
        <a:bodyPr/>
        <a:lstStyle/>
        <a:p>
          <a:endParaRPr lang="sv-SE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362E91-29AE-4A16-8E4A-EFAE07D4AE90}">
      <dgm:prSet phldrT="[Text]" custT="1"/>
      <dgm:spPr>
        <a:ln w="6350">
          <a:noFill/>
        </a:ln>
      </dgm:spPr>
      <dgm:t>
        <a:bodyPr/>
        <a:lstStyle/>
        <a:p>
          <a:r>
            <a:rPr lang="sv-SE" sz="1800" b="1" dirty="0">
              <a:latin typeface="+mn-lt"/>
              <a:cs typeface="Arial" panose="020B0604020202020204" pitchFamily="34" charset="0"/>
            </a:rPr>
            <a:t>Filosofi för ägarskap</a:t>
          </a:r>
        </a:p>
      </dgm:t>
    </dgm:pt>
    <dgm:pt modelId="{4A1EDF66-4994-4E11-A047-74DD7B16F659}" type="sibTrans" cxnId="{EC600692-E7A4-48CD-83BB-850E75DF688E}">
      <dgm:prSet/>
      <dgm:spPr/>
      <dgm:t>
        <a:bodyPr/>
        <a:lstStyle/>
        <a:p>
          <a:endParaRPr lang="sv-SE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0694BB-67D0-4C5C-9527-E270227C0AA6}" type="parTrans" cxnId="{EC600692-E7A4-48CD-83BB-850E75DF688E}">
      <dgm:prSet/>
      <dgm:spPr/>
      <dgm:t>
        <a:bodyPr/>
        <a:lstStyle/>
        <a:p>
          <a:endParaRPr lang="sv-SE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5D4348-E42F-4EB6-8896-143C5C90874E}">
      <dgm:prSet phldrT="[Text]" custT="1"/>
      <dgm:spPr>
        <a:ln w="6350">
          <a:noFill/>
        </a:ln>
      </dgm:spPr>
      <dgm:t>
        <a:bodyPr/>
        <a:lstStyle/>
        <a:p>
          <a:r>
            <a:rPr lang="sv-SE" sz="1800" b="1" dirty="0">
              <a:latin typeface="+mn-lt"/>
              <a:cs typeface="Arial" panose="020B0604020202020204" pitchFamily="34" charset="0"/>
            </a:rPr>
            <a:t>Lärande-filosofi</a:t>
          </a:r>
          <a:endParaRPr lang="sv-SE" sz="1800" dirty="0">
            <a:latin typeface="+mn-lt"/>
            <a:cs typeface="Arial" panose="020B0604020202020204" pitchFamily="34" charset="0"/>
          </a:endParaRPr>
        </a:p>
      </dgm:t>
    </dgm:pt>
    <dgm:pt modelId="{C6A09117-F029-4804-A190-05334AB87387}" type="sibTrans" cxnId="{D58F4E7E-4CEA-4E12-9CCA-AB5F79B86D94}">
      <dgm:prSet/>
      <dgm:spPr/>
      <dgm:t>
        <a:bodyPr/>
        <a:lstStyle/>
        <a:p>
          <a:endParaRPr lang="sv-SE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F1FE8F-259D-453B-BB4C-E8E03B1338F1}" type="parTrans" cxnId="{D58F4E7E-4CEA-4E12-9CCA-AB5F79B86D94}">
      <dgm:prSet/>
      <dgm:spPr/>
      <dgm:t>
        <a:bodyPr/>
        <a:lstStyle/>
        <a:p>
          <a:endParaRPr lang="sv-SE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AF3315-231E-4C5B-A2BA-17053E07C1E4}" type="pres">
      <dgm:prSet presAssocID="{E03BFB63-AFC7-430A-AB6E-C18FFA5823EB}" presName="compositeShape" presStyleCnt="0">
        <dgm:presLayoutVars>
          <dgm:chMax val="7"/>
          <dgm:dir/>
          <dgm:resizeHandles val="exact"/>
        </dgm:presLayoutVars>
      </dgm:prSet>
      <dgm:spPr/>
    </dgm:pt>
    <dgm:pt modelId="{A54060FF-268E-431D-BD56-78BBCFE356B9}" type="pres">
      <dgm:prSet presAssocID="{44D5C4EF-F627-4D78-A8E2-551115B2345D}" presName="circ1" presStyleLbl="vennNode1" presStyleIdx="0" presStyleCnt="3" custLinFactNeighborY="12815"/>
      <dgm:spPr/>
      <dgm:t>
        <a:bodyPr/>
        <a:lstStyle/>
        <a:p>
          <a:endParaRPr lang="sv-SE"/>
        </a:p>
      </dgm:t>
    </dgm:pt>
    <dgm:pt modelId="{6AABF6B4-A490-4024-AF9A-47548E265461}" type="pres">
      <dgm:prSet presAssocID="{44D5C4EF-F627-4D78-A8E2-551115B2345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4E199B0-34A8-4E60-BA04-916BB44764F6}" type="pres">
      <dgm:prSet presAssocID="{15362E91-29AE-4A16-8E4A-EFAE07D4AE90}" presName="circ2" presStyleLbl="vennNode1" presStyleIdx="1" presStyleCnt="3" custLinFactNeighborX="9604" custLinFactNeighborY="-2174"/>
      <dgm:spPr/>
      <dgm:t>
        <a:bodyPr/>
        <a:lstStyle/>
        <a:p>
          <a:endParaRPr lang="sv-SE"/>
        </a:p>
      </dgm:t>
    </dgm:pt>
    <dgm:pt modelId="{EA2C3517-8228-48D5-A533-4BEF3928F36F}" type="pres">
      <dgm:prSet presAssocID="{15362E91-29AE-4A16-8E4A-EFAE07D4AE9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E8E028B-5151-4935-A9DC-D39DDF28426C}" type="pres">
      <dgm:prSet presAssocID="{425D4348-E42F-4EB6-8896-143C5C90874E}" presName="circ3" presStyleLbl="vennNode1" presStyleIdx="2" presStyleCnt="3" custLinFactNeighborY="13328"/>
      <dgm:spPr/>
      <dgm:t>
        <a:bodyPr/>
        <a:lstStyle/>
        <a:p>
          <a:endParaRPr lang="sv-SE"/>
        </a:p>
      </dgm:t>
    </dgm:pt>
    <dgm:pt modelId="{D2A7390F-CB1B-41E2-8710-C2BE7B2B8EB1}" type="pres">
      <dgm:prSet presAssocID="{425D4348-E42F-4EB6-8896-143C5C90874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9B5C5C88-F315-4846-8344-E497725C66BC}" type="presOf" srcId="{425D4348-E42F-4EB6-8896-143C5C90874E}" destId="{FE8E028B-5151-4935-A9DC-D39DDF28426C}" srcOrd="0" destOrd="0" presId="urn:microsoft.com/office/officeart/2005/8/layout/venn1"/>
    <dgm:cxn modelId="{C00B5E28-9037-40D1-AA70-CF9D2BCB1F6F}" type="presOf" srcId="{44D5C4EF-F627-4D78-A8E2-551115B2345D}" destId="{6AABF6B4-A490-4024-AF9A-47548E265461}" srcOrd="1" destOrd="0" presId="urn:microsoft.com/office/officeart/2005/8/layout/venn1"/>
    <dgm:cxn modelId="{D58F4E7E-4CEA-4E12-9CCA-AB5F79B86D94}" srcId="{E03BFB63-AFC7-430A-AB6E-C18FFA5823EB}" destId="{425D4348-E42F-4EB6-8896-143C5C90874E}" srcOrd="2" destOrd="0" parTransId="{C2F1FE8F-259D-453B-BB4C-E8E03B1338F1}" sibTransId="{C6A09117-F029-4804-A190-05334AB87387}"/>
    <dgm:cxn modelId="{799171B4-FD5E-4922-8602-E6C49FE9A105}" type="presOf" srcId="{15362E91-29AE-4A16-8E4A-EFAE07D4AE90}" destId="{EA2C3517-8228-48D5-A533-4BEF3928F36F}" srcOrd="1" destOrd="0" presId="urn:microsoft.com/office/officeart/2005/8/layout/venn1"/>
    <dgm:cxn modelId="{EC600692-E7A4-48CD-83BB-850E75DF688E}" srcId="{E03BFB63-AFC7-430A-AB6E-C18FFA5823EB}" destId="{15362E91-29AE-4A16-8E4A-EFAE07D4AE90}" srcOrd="1" destOrd="0" parTransId="{EA0694BB-67D0-4C5C-9527-E270227C0AA6}" sibTransId="{4A1EDF66-4994-4E11-A047-74DD7B16F659}"/>
    <dgm:cxn modelId="{B5D9D975-8FFC-4EB2-8A22-628D36D7963B}" type="presOf" srcId="{E03BFB63-AFC7-430A-AB6E-C18FFA5823EB}" destId="{1CAF3315-231E-4C5B-A2BA-17053E07C1E4}" srcOrd="0" destOrd="0" presId="urn:microsoft.com/office/officeart/2005/8/layout/venn1"/>
    <dgm:cxn modelId="{9970B207-003D-4766-940A-1E3426B845AD}" type="presOf" srcId="{425D4348-E42F-4EB6-8896-143C5C90874E}" destId="{D2A7390F-CB1B-41E2-8710-C2BE7B2B8EB1}" srcOrd="1" destOrd="0" presId="urn:microsoft.com/office/officeart/2005/8/layout/venn1"/>
    <dgm:cxn modelId="{01A0C17C-85D3-422A-A68A-A2AB64337636}" type="presOf" srcId="{15362E91-29AE-4A16-8E4A-EFAE07D4AE90}" destId="{34E199B0-34A8-4E60-BA04-916BB44764F6}" srcOrd="0" destOrd="0" presId="urn:microsoft.com/office/officeart/2005/8/layout/venn1"/>
    <dgm:cxn modelId="{CC0982A3-B746-4A8C-A6AD-561BD10C5184}" type="presOf" srcId="{44D5C4EF-F627-4D78-A8E2-551115B2345D}" destId="{A54060FF-268E-431D-BD56-78BBCFE356B9}" srcOrd="0" destOrd="0" presId="urn:microsoft.com/office/officeart/2005/8/layout/venn1"/>
    <dgm:cxn modelId="{1E2DD9C4-74C9-45FC-8D59-D398C1EF158D}" srcId="{E03BFB63-AFC7-430A-AB6E-C18FFA5823EB}" destId="{44D5C4EF-F627-4D78-A8E2-551115B2345D}" srcOrd="0" destOrd="0" parTransId="{55419BC7-0223-4794-B83A-2492FA6B7189}" sibTransId="{E01544FE-29D5-43F7-8950-E7923AAA94F3}"/>
    <dgm:cxn modelId="{01C8AB44-586C-4FFB-8A24-2175DA05C7FE}" type="presParOf" srcId="{1CAF3315-231E-4C5B-A2BA-17053E07C1E4}" destId="{A54060FF-268E-431D-BD56-78BBCFE356B9}" srcOrd="0" destOrd="0" presId="urn:microsoft.com/office/officeart/2005/8/layout/venn1"/>
    <dgm:cxn modelId="{A70A0D9B-90FF-43A2-B490-AC3D20B936C1}" type="presParOf" srcId="{1CAF3315-231E-4C5B-A2BA-17053E07C1E4}" destId="{6AABF6B4-A490-4024-AF9A-47548E265461}" srcOrd="1" destOrd="0" presId="urn:microsoft.com/office/officeart/2005/8/layout/venn1"/>
    <dgm:cxn modelId="{D2833ADD-C859-43DE-B626-1B41DBB3D680}" type="presParOf" srcId="{1CAF3315-231E-4C5B-A2BA-17053E07C1E4}" destId="{34E199B0-34A8-4E60-BA04-916BB44764F6}" srcOrd="2" destOrd="0" presId="urn:microsoft.com/office/officeart/2005/8/layout/venn1"/>
    <dgm:cxn modelId="{1B9110CE-7511-4503-BB1E-67F716BF6DB1}" type="presParOf" srcId="{1CAF3315-231E-4C5B-A2BA-17053E07C1E4}" destId="{EA2C3517-8228-48D5-A533-4BEF3928F36F}" srcOrd="3" destOrd="0" presId="urn:microsoft.com/office/officeart/2005/8/layout/venn1"/>
    <dgm:cxn modelId="{6F5BC79F-9124-44CA-A5D1-3ED46048B789}" type="presParOf" srcId="{1CAF3315-231E-4C5B-A2BA-17053E07C1E4}" destId="{FE8E028B-5151-4935-A9DC-D39DDF28426C}" srcOrd="4" destOrd="0" presId="urn:microsoft.com/office/officeart/2005/8/layout/venn1"/>
    <dgm:cxn modelId="{A8EF7045-7F04-4D95-8907-682DF7939A37}" type="presParOf" srcId="{1CAF3315-231E-4C5B-A2BA-17053E07C1E4}" destId="{D2A7390F-CB1B-41E2-8710-C2BE7B2B8EB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060FF-268E-431D-BD56-78BBCFE356B9}">
      <dsp:nvSpPr>
        <dsp:cNvPr id="0" name=""/>
        <dsp:cNvSpPr/>
      </dsp:nvSpPr>
      <dsp:spPr>
        <a:xfrm>
          <a:off x="694174" y="395400"/>
          <a:ext cx="1923810" cy="1923810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b="1" kern="1200" dirty="0">
              <a:latin typeface="+mn-lt"/>
              <a:cs typeface="Arial" panose="020B0604020202020204" pitchFamily="34" charset="0"/>
            </a:rPr>
            <a:t>Arena för utveckling</a:t>
          </a:r>
        </a:p>
      </dsp:txBody>
      <dsp:txXfrm>
        <a:off x="950682" y="732067"/>
        <a:ext cx="1410794" cy="865714"/>
      </dsp:txXfrm>
    </dsp:sp>
    <dsp:sp modelId="{34E199B0-34A8-4E60-BA04-916BB44764F6}">
      <dsp:nvSpPr>
        <dsp:cNvPr id="0" name=""/>
        <dsp:cNvSpPr/>
      </dsp:nvSpPr>
      <dsp:spPr>
        <a:xfrm>
          <a:off x="1388349" y="1309421"/>
          <a:ext cx="1923810" cy="1923810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b="1" kern="1200" dirty="0">
              <a:latin typeface="+mn-lt"/>
              <a:cs typeface="Arial" panose="020B0604020202020204" pitchFamily="34" charset="0"/>
            </a:rPr>
            <a:t>Filosofi för ägarskap</a:t>
          </a:r>
        </a:p>
      </dsp:txBody>
      <dsp:txXfrm>
        <a:off x="1976715" y="1806406"/>
        <a:ext cx="1154286" cy="1058095"/>
      </dsp:txXfrm>
    </dsp:sp>
    <dsp:sp modelId="{FE8E028B-5151-4935-A9DC-D39DDF28426C}">
      <dsp:nvSpPr>
        <dsp:cNvPr id="0" name=""/>
        <dsp:cNvSpPr/>
      </dsp:nvSpPr>
      <dsp:spPr>
        <a:xfrm>
          <a:off x="0" y="1500109"/>
          <a:ext cx="1923810" cy="1923810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b="1" kern="1200" dirty="0">
              <a:latin typeface="+mn-lt"/>
              <a:cs typeface="Arial" panose="020B0604020202020204" pitchFamily="34" charset="0"/>
            </a:rPr>
            <a:t>Lärande-filosofi</a:t>
          </a:r>
          <a:endParaRPr lang="sv-SE" sz="1800" kern="1200" dirty="0">
            <a:latin typeface="+mn-lt"/>
            <a:cs typeface="Arial" panose="020B0604020202020204" pitchFamily="34" charset="0"/>
          </a:endParaRPr>
        </a:p>
      </dsp:txBody>
      <dsp:txXfrm>
        <a:off x="181158" y="1997094"/>
        <a:ext cx="1154286" cy="1058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C171D-06FE-418C-9821-401303935767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41F4E-BBAA-4383-8F3A-72C0D03572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2550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427DF-0154-4E13-A836-5C1B4C02F76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1366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Kompetens. </a:t>
            </a:r>
            <a:r>
              <a:rPr lang="sv-SE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Första</a:t>
            </a:r>
            <a:r>
              <a:rPr lang="sv-SE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utvärderingen visar att deltagare i Reglabs aktiviteter får ny kompetens med sig hem och de använder den.</a:t>
            </a:r>
          </a:p>
          <a:p>
            <a:r>
              <a:rPr lang="sv-SE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Kapacitet. </a:t>
            </a:r>
            <a:r>
              <a:rPr lang="sv-SE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Första</a:t>
            </a:r>
            <a:r>
              <a:rPr lang="sv-SE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utvärderingen visar att Reglabs medlemmar ökar sin kapacitet – men det är i olika hög grad, beroende av hur strategiskt man använder Reglab – är det ett ledningsstyrt verktyg eller något som enskilda medarbetare använder sig av. </a:t>
            </a:r>
          </a:p>
          <a:p>
            <a:r>
              <a:rPr lang="sv-SE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Policy. </a:t>
            </a:r>
            <a:r>
              <a:rPr lang="sv-SE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 nya kunskapen används indirekt, i andra sammanhang till att utveckla policy. Exemplet innovationsindex, matchningsindikatorer, digital agenda mm.</a:t>
            </a:r>
          </a:p>
          <a:p>
            <a:r>
              <a:rPr lang="sv-SE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Arbetssätt. </a:t>
            </a:r>
            <a:r>
              <a:rPr lang="sv-SE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Första</a:t>
            </a:r>
            <a:r>
              <a:rPr lang="sv-SE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utvärderingen visar att deltagare i Reglabs aktiviteter lär sig nya metoder och använder dem på hemmaplan.</a:t>
            </a:r>
          </a:p>
          <a:p>
            <a:r>
              <a:rPr lang="sv-SE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Förmågor. </a:t>
            </a:r>
            <a:r>
              <a:rPr lang="sv-SE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 kapacitet. Framsyn – ett intressant exempel!</a:t>
            </a:r>
          </a:p>
          <a:p>
            <a:r>
              <a:rPr lang="sv-SE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Innovation. </a:t>
            </a:r>
            <a:r>
              <a:rPr lang="sv-SE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Tillsammans utvecklar vi också nya verktyg och metoder, ex. BRP +, Matchningsindikatorer, Innovationsindex. Obs! Reglabs arbetssätt gör att deltagarna efter ett utvecklingsprojekt redan är bärare av de nya verktygen. Effektutvärderingen visar att de också sprids vidare till regionala samarbetspartner.</a:t>
            </a:r>
          </a:p>
          <a:p>
            <a:r>
              <a:rPr lang="sv-SE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Sammanhang</a:t>
            </a:r>
            <a:r>
              <a:rPr lang="sv-SE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 det kollegiala nätverken får omvärldsspaningar ett sammanhang, bekräftas.</a:t>
            </a:r>
          </a:p>
          <a:p>
            <a:r>
              <a:rPr lang="sv-SE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Best </a:t>
            </a:r>
            <a:r>
              <a:rPr lang="sv-SE" sz="1200" b="1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practice</a:t>
            </a:r>
            <a:r>
              <a:rPr lang="sv-SE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sv-SE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Reglabs </a:t>
            </a:r>
            <a:r>
              <a:rPr lang="sv-SE" sz="12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aktivteter</a:t>
            </a:r>
            <a:r>
              <a:rPr lang="sv-SE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förmedlas beprövad kunskap och erfarenhet.</a:t>
            </a:r>
          </a:p>
          <a:p>
            <a:r>
              <a:rPr lang="sv-S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Diffusion 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är det generella begrepp inom innovationsforskningen som används för att synliggöra hur lång tid det tar innan en innovation är</a:t>
            </a:r>
            <a:r>
              <a:rPr lang="sv-SE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brett implementerad inom ett system.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sammanhang som Reglab skapar inom systemet regional utveckling, ger inte bara upphov till nya innovationer (BRP+, matchningsindikatorerna etc.), utan också till att öka hastigheten med vilket befintliga metoder/processer sprids i systemet (diffusion), exempelvis som en konsekvens av att regioner som ligger långt framme berättar om sina arbetssätt/metoder för andra. Finns exemplifierat i effektutvärderingen – att regioner tar efter varandras arbetssätt. </a:t>
            </a:r>
          </a:p>
          <a:p>
            <a:r>
              <a:rPr lang="sv-S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Relationer. 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av de största vinsterna med Reglabs</a:t>
            </a:r>
            <a:r>
              <a:rPr lang="sv-SE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aktiviteter är att träffa kolleger och utöka sitt kollegiala nätverk. Exemplet årskonferensen, önskan om många kollegiala nätverk.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sv-S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Samverkan. 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Många samverkansinitiativ</a:t>
            </a:r>
            <a:r>
              <a:rPr lang="sv-SE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har startat inom Reglab. ”Inofficiellt storregionalt samarbete”, som Anders Å säger.</a:t>
            </a:r>
          </a:p>
          <a:p>
            <a:r>
              <a:rPr lang="sv-SE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Flernivåstyrning. </a:t>
            </a:r>
            <a:r>
              <a:rPr lang="sv-SE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Effektutvärderingen visar att Reglab som arena har påverkat det regionala utvecklingssystemet så att det fungerar bättre. En oberoende arena utan egen agenda, där dialog och kunskaps-/kompetensutveckling står i centrum, underlättar samhandling mellan nivåerna.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427DF-0154-4E13-A836-5C1B4C02F76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7803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Nätverksbaserat</a:t>
            </a:r>
            <a:r>
              <a:rPr lang="sv-SE" sz="1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sv-SE" sz="10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</a:t>
            </a:r>
            <a:r>
              <a:rPr lang="sv-SE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ll organisering sker i nätverksform,</a:t>
            </a:r>
            <a:r>
              <a:rPr lang="sv-SE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”efter behov”. Formellt projekt, arbetar föreningsliknande, fodervärd. </a:t>
            </a:r>
            <a:endParaRPr lang="sv-SE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Litet</a:t>
            </a:r>
            <a:r>
              <a:rPr lang="sv-SE" sz="1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sv-SE" sz="10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</a:t>
            </a:r>
            <a:r>
              <a:rPr lang="sv-SE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inimal överbyggnad, stor</a:t>
            </a:r>
            <a:r>
              <a:rPr lang="sv-SE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flexibilitet, möjlighet att vara aktuell och smidig. Liten baskostnad, inte bygga kunskap inom enskilda sakfrågor.</a:t>
            </a:r>
            <a:endParaRPr lang="sv-SE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v-SE" sz="1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Praktikerdrivet.</a:t>
            </a:r>
            <a:r>
              <a:rPr lang="sv-SE" sz="10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0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</a:t>
            </a:r>
            <a:r>
              <a:rPr lang="sv-SE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okus på erfarenhetsutbytet mellan praktiker. Experter deltar på praktikernas villkor.</a:t>
            </a:r>
          </a:p>
          <a:p>
            <a:r>
              <a:rPr lang="sv-SE" sz="1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Kommunikation.</a:t>
            </a:r>
            <a:r>
              <a:rPr lang="sv-SE" sz="10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0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</a:t>
            </a:r>
            <a:r>
              <a:rPr lang="sv-SE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ät kommunikation med medlemmarna. Stor transparens. </a:t>
            </a:r>
          </a:p>
          <a:p>
            <a:r>
              <a:rPr lang="sv-SE" sz="1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Demokratiskt</a:t>
            </a:r>
            <a:r>
              <a:rPr lang="sv-SE" sz="1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sv-SE" sz="10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Alla är med på lika villkor. Myndigheter, regioner –</a:t>
            </a:r>
            <a:r>
              <a:rPr lang="sv-SE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men också deltagande kommuner, konsulter, forskare…</a:t>
            </a:r>
            <a:endParaRPr lang="sv-SE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sv-SE" sz="1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Behovsstyrt</a:t>
            </a:r>
            <a:r>
              <a:rPr lang="sv-SE" sz="1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sv-SE" sz="10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Innehåll och agenda utgår från medlemmarnas behov. Lärprojekt</a:t>
            </a:r>
            <a:r>
              <a:rPr lang="sv-SE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finansieras av deltagarna.</a:t>
            </a:r>
            <a:endParaRPr lang="sv-SE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sv-SE" sz="1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Oberoende</a:t>
            </a:r>
            <a:r>
              <a:rPr lang="sv-SE" sz="1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sv-SE" sz="10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 neutral, opolitisk plattform. Har inte </a:t>
            </a:r>
            <a:r>
              <a:rPr lang="sv-SE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 egen ”röst”, arbetar inte med påverkan eller policyutveckling. </a:t>
            </a:r>
            <a:endParaRPr lang="sv-SE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sv-SE" sz="1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Generositet</a:t>
            </a:r>
            <a:r>
              <a:rPr lang="sv-SE" sz="1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sv-SE" sz="10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Alla bidrar, alla delar sina resultat. Även</a:t>
            </a:r>
            <a:r>
              <a:rPr lang="sv-SE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Reglabs partner, som är offentliga, privata och ideella organisationer.</a:t>
            </a:r>
            <a:endParaRPr lang="sv-SE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427DF-0154-4E13-A836-5C1B4C02F76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8077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dirty="0" smtClean="0"/>
              <a:t>Vad</a:t>
            </a:r>
            <a:r>
              <a:rPr lang="sv-SE" sz="1200" b="0" baseline="0" dirty="0" smtClean="0"/>
              <a:t> ger ett bra lärande? Trygghet, motivation, delaktighet. Vi designar möten för att skapa ett så bra lärande som möjligt.</a:t>
            </a:r>
          </a:p>
          <a:p>
            <a:r>
              <a:rPr lang="sv-SE" sz="1200" b="1" dirty="0" smtClean="0"/>
              <a:t>Utvecklingsinriktat </a:t>
            </a:r>
            <a:r>
              <a:rPr lang="sv-SE" sz="1200" b="1" dirty="0"/>
              <a:t>lärande</a:t>
            </a:r>
            <a:r>
              <a:rPr lang="sv-SE" sz="1200" dirty="0"/>
              <a:t>, till skillnad från anpassningsinriktat lärande,</a:t>
            </a:r>
            <a:r>
              <a:rPr lang="sv-SE" sz="1200" baseline="0" dirty="0"/>
              <a:t> där mål och kunskaper är fastlagt i förväg. Där det finns ett tydligt facit.</a:t>
            </a:r>
          </a:p>
          <a:p>
            <a:r>
              <a:rPr lang="sv-SE" sz="1200" b="1" dirty="0"/>
              <a:t>Learning</a:t>
            </a:r>
            <a:r>
              <a:rPr lang="sv-SE" sz="1200" b="1" baseline="0" dirty="0"/>
              <a:t> by </a:t>
            </a:r>
            <a:r>
              <a:rPr lang="sv-SE" sz="1200" b="1" baseline="0" dirty="0" err="1"/>
              <a:t>doing</a:t>
            </a:r>
            <a:r>
              <a:rPr lang="sv-SE" sz="1200" b="1" baseline="0" dirty="0"/>
              <a:t>. </a:t>
            </a:r>
            <a:r>
              <a:rPr lang="sv-SE" sz="1200" baseline="0" dirty="0"/>
              <a:t>Praktikerbaserat, kunskap som är kopplad till användning, handling och nytta.</a:t>
            </a:r>
          </a:p>
          <a:p>
            <a:r>
              <a:rPr lang="sv-SE" sz="1200" b="1" dirty="0"/>
              <a:t>Processbaserat.</a:t>
            </a:r>
            <a:r>
              <a:rPr lang="sv-SE" sz="1200" b="1" baseline="0" dirty="0"/>
              <a:t> </a:t>
            </a:r>
            <a:r>
              <a:rPr lang="sv-SE" sz="1200" dirty="0"/>
              <a:t>Involverande, sätter kunskapen</a:t>
            </a:r>
            <a:r>
              <a:rPr lang="sv-SE" sz="1200" baseline="0" dirty="0"/>
              <a:t> i ett sammanhang, inte fokus på enskilda faktakunskaper. </a:t>
            </a:r>
          </a:p>
          <a:p>
            <a:r>
              <a:rPr lang="sv-SE" sz="1200" b="1" dirty="0"/>
              <a:t>Dialogbaserat.</a:t>
            </a:r>
            <a:r>
              <a:rPr lang="sv-SE" sz="1200" b="1" baseline="0" dirty="0"/>
              <a:t> </a:t>
            </a:r>
            <a:r>
              <a:rPr lang="sv-SE" sz="1200" dirty="0"/>
              <a:t>Använd kunskapen i rummet. Alla har något att bidra med. </a:t>
            </a:r>
            <a:r>
              <a:rPr lang="sv-SE" sz="1200" baseline="0" dirty="0"/>
              <a:t>Alla får komma till tals, aktivt lyssnande. </a:t>
            </a:r>
            <a:r>
              <a:rPr lang="sv-SE" sz="1200" dirty="0"/>
              <a:t>Lärande genom involvering</a:t>
            </a:r>
            <a:r>
              <a:rPr lang="sv-SE" sz="1200" baseline="0" dirty="0"/>
              <a:t>. </a:t>
            </a:r>
            <a:endParaRPr lang="sv-SE" sz="1200" dirty="0"/>
          </a:p>
          <a:p>
            <a:r>
              <a:rPr lang="sv-SE" sz="1200" b="1" dirty="0"/>
              <a:t>Gemensamt utforskande.</a:t>
            </a:r>
            <a:r>
              <a:rPr lang="sv-SE" sz="1200" dirty="0"/>
              <a:t> En prövande hållning,</a:t>
            </a:r>
            <a:r>
              <a:rPr lang="sv-SE" sz="1200" baseline="0" dirty="0"/>
              <a:t> olika </a:t>
            </a:r>
            <a:r>
              <a:rPr lang="sv-SE" sz="1200" dirty="0"/>
              <a:t>perspektiv välkomnas. </a:t>
            </a:r>
          </a:p>
          <a:p>
            <a:r>
              <a:rPr lang="sv-SE" sz="1200" b="1" dirty="0"/>
              <a:t>Reflektion och fördjupning</a:t>
            </a:r>
            <a:r>
              <a:rPr lang="sv-SE" sz="1200" b="0" baseline="0" dirty="0"/>
              <a:t>. </a:t>
            </a:r>
            <a:r>
              <a:rPr lang="sv-SE" sz="1200" baseline="0" dirty="0"/>
              <a:t>Också möjlighet till reflektion över det egna lärandet, ”double loop </a:t>
            </a:r>
            <a:r>
              <a:rPr lang="sv-SE" sz="1200" baseline="0" dirty="0" err="1"/>
              <a:t>learning</a:t>
            </a:r>
            <a:r>
              <a:rPr lang="sv-SE" sz="1200" baseline="0" dirty="0"/>
              <a:t>”.</a:t>
            </a:r>
          </a:p>
          <a:p>
            <a:r>
              <a:rPr lang="sv-SE" sz="1200" b="1" baseline="0" dirty="0"/>
              <a:t>Trygghet o tillit. </a:t>
            </a:r>
            <a:r>
              <a:rPr lang="sv-SE" sz="1200" baseline="0" dirty="0"/>
              <a:t>Skapa en trygg plats, vara bland kolleger, inte konkurrera och prestera, lära av misstag etc.</a:t>
            </a:r>
            <a:endParaRPr lang="sv-SE" sz="1200" dirty="0"/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427DF-0154-4E13-A836-5C1B4C02F76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267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20A396-7E6A-6947-AF64-16B7B1C51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79309CB-6F92-4543-8528-C246FA480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933FFF-06AD-FA4D-8CDA-7BA572D6E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59D051B-559A-3949-8C3C-B528DBAC6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C62465-C050-8240-A74D-33F81F2E9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902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5D1043-0F51-EC43-BE7A-667F395D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C90D640-0CD8-3A49-AED5-2540761FC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3654A64-5F29-D64D-AFDE-D9C0D276E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CE69D86-CD12-1A47-9C87-4EA7308DB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0F23326-111C-A048-9FD4-9E728D0AC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166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B1468C7-0942-8044-BCE9-3DB0534FD7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717DE0C-1D6D-3043-9483-D93DFAA54F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146462A-3A3D-9642-901D-69F1C37B0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95FC72-BB2C-9544-8475-9021BA80B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4B46A30-F770-4349-A26B-4DCD11525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476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DE8FE7-47E3-6E4A-A314-DA389F2E1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56C4E7C-F4CE-B14C-B98B-79FF2529A9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E42308-53F2-0E4C-9705-325D60D65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8F8B84F-FAC8-8446-8819-84DBE68E7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D300B88-4A96-0E45-9075-AD88808BB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7515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7DDBFC-0514-2945-8235-9300EA565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CCB39D-888B-F440-80A8-C263D8EA6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F4E0A40-E5E0-2B4D-AA68-FF2E9D371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0789E1-736D-7045-87A4-332182CC8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DB8F68C-7EA0-C640-92ED-1EA0F0E5B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1860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EDFB9A-E0C6-EE47-B2ED-830033DCA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E59F5BE-9877-A14D-A5BD-C2E74DDA8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35BA1-D304-774D-A7C8-CB3CBFC72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C1667EF-6834-8D46-B47E-8586A4B59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F460FB-A848-994A-B37A-DCF89194C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1043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7E8927-1D4C-7C4B-9F68-C2F279DBF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027A28-8D62-9444-97EF-04EB9FABAB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161758-1767-4D4D-BA14-3F0A8B4B9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9CC1EE6-DD33-D847-9AC8-8499D5535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F856D95-3F36-2E44-849C-6DE9EB99F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71D95C1-58BC-604E-9B1F-061F99B6C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5437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6E69A5-E11F-A24A-B241-091587E79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2A222B8-1AD9-8D42-9F0A-E117B0EBB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F33DAE9-2D26-4C4D-AD93-04A897813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AE12C54-1F7E-424C-ABE9-D37EFF8302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A630A7F-D9DF-4A43-9760-9CAB86F542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70F1A35-890E-904A-A303-757E382A6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D8C581B-C8E3-6044-AF01-60B69A034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AFFA41D-5FEA-FB4D-8B39-0EC31A3A6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778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C266C7-7B7A-3048-B0B6-F8D16FD5C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297A223-2141-4B44-A4A7-435B9E132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8FF3BAD-3238-824C-B6DA-CE10E7D2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396A527-B38E-DD4B-A467-94B3F1A74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7508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9408404-6D40-8B4A-9F8A-502E1F16D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AEE1BCB-5A61-C345-93C1-7DE56161C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3298B6-8B80-F54A-952C-44D34BDFE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2213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4B4574-8E03-5145-8712-0DC90495C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FAC985-B130-4B44-9980-3583F0208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51CCD49-5686-CD42-AF4E-0E18AD390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D4D7CF9-6C56-F14D-A28D-A44B5413C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05410B7-9C7D-1543-BBE6-C14342F0A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BD3AE70-A954-424C-8A0C-45C295F8F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851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F19FB0-66B2-1E44-9E94-27B06A957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82FFF1-CB79-EA4E-8811-6CCBA46CC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11ECD8F-8CE1-5B40-A9DE-6EA85EE8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7C11DA-F3D0-774E-A9A0-C26B6E705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3023D88-38D9-9B40-8005-F3360D65D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7548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1237D6-CD93-D341-BB64-75B5CB4F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54266EC-0174-5440-B144-41D0F957CC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8784AA0-F1D4-544B-90C0-BBC5CAC14C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E71CEEF-62E2-064A-BE34-AA313381F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4B43B50-D976-3B41-8435-E8B372A67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AE54278-4795-7D41-B832-E8220A31C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78079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DD5891-F484-424C-A95A-C620F5D4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3F506B8-7C70-844A-84CA-6E165A1A4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0287DDC-2710-524D-9595-D6612905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EB23EF-3153-B946-8D2E-205A0668B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FBCA55-F64C-524E-838C-119CADE3F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0035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C9C277A-D50F-B34D-93D8-D51A2C5949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1215151-10C0-224F-941A-2B6C77C34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F6EEC8-E45F-D54D-9DB6-10B259FF6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4E7-43DA-534A-8F25-4083CC8E227C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BD65B7-790B-7849-970F-95BEF322A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99D264-CD74-0E44-915A-0F934E3C8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9466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88010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96847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356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66170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86413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91580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442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0430BB-A586-9846-A48A-10CE64DC5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876EAD2-796D-B747-B59F-BEF7A3B98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0AC05B-362B-4A42-85B5-E219A1B2E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95066B4-1CB1-7C4A-B1AC-9899F5D1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7AE1F5D-A56F-5B41-A5F5-B31FE2C3E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2194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10251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09026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82370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97059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 13">
            <a:extLst>
              <a:ext uri="{FF2B5EF4-FFF2-40B4-BE49-F238E27FC236}">
                <a16:creationId xmlns:a16="http://schemas.microsoft.com/office/drawing/2014/main" id="{B1B51E6E-F008-2B40-B6BE-17C7ED1A9DED}"/>
              </a:ext>
            </a:extLst>
          </p:cNvPr>
          <p:cNvGrpSpPr/>
          <p:nvPr userDrawn="1"/>
        </p:nvGrpSpPr>
        <p:grpSpPr>
          <a:xfrm>
            <a:off x="1071591" y="-2"/>
            <a:ext cx="998844" cy="6858002"/>
            <a:chOff x="265811" y="-2"/>
            <a:chExt cx="749133" cy="6858002"/>
          </a:xfrm>
        </p:grpSpPr>
        <p:sp>
          <p:nvSpPr>
            <p:cNvPr id="15" name="Rektangel 10">
              <a:extLst>
                <a:ext uri="{FF2B5EF4-FFF2-40B4-BE49-F238E27FC236}">
                  <a16:creationId xmlns:a16="http://schemas.microsoft.com/office/drawing/2014/main" id="{84737B84-77A6-824C-8E49-7DFA05225091}"/>
                </a:ext>
              </a:extLst>
            </p:cNvPr>
            <p:cNvSpPr/>
            <p:nvPr userDrawn="1"/>
          </p:nvSpPr>
          <p:spPr>
            <a:xfrm>
              <a:off x="650957" y="-2"/>
              <a:ext cx="90439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>
                <a:solidFill>
                  <a:srgbClr val="B1C800"/>
                </a:solidFill>
              </a:endParaRPr>
            </a:p>
          </p:txBody>
        </p:sp>
        <p:sp>
          <p:nvSpPr>
            <p:cNvPr id="16" name="Rektangel 3">
              <a:extLst>
                <a:ext uri="{FF2B5EF4-FFF2-40B4-BE49-F238E27FC236}">
                  <a16:creationId xmlns:a16="http://schemas.microsoft.com/office/drawing/2014/main" id="{AD627B23-5DA1-F045-AD3C-3E5E090E9966}"/>
                </a:ext>
              </a:extLst>
            </p:cNvPr>
            <p:cNvSpPr/>
            <p:nvPr userDrawn="1"/>
          </p:nvSpPr>
          <p:spPr>
            <a:xfrm>
              <a:off x="265811" y="0"/>
              <a:ext cx="57177" cy="6858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/>
            </a:p>
          </p:txBody>
        </p:sp>
        <p:sp>
          <p:nvSpPr>
            <p:cNvPr id="17" name="Rektangel 5">
              <a:extLst>
                <a:ext uri="{FF2B5EF4-FFF2-40B4-BE49-F238E27FC236}">
                  <a16:creationId xmlns:a16="http://schemas.microsoft.com/office/drawing/2014/main" id="{3024A0E3-B0C3-904F-9890-EC87368C8DEA}"/>
                </a:ext>
              </a:extLst>
            </p:cNvPr>
            <p:cNvSpPr/>
            <p:nvPr userDrawn="1"/>
          </p:nvSpPr>
          <p:spPr>
            <a:xfrm>
              <a:off x="803365" y="-2"/>
              <a:ext cx="116803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/>
            </a:p>
          </p:txBody>
        </p:sp>
        <p:sp>
          <p:nvSpPr>
            <p:cNvPr id="18" name="Rektangel 6">
              <a:extLst>
                <a:ext uri="{FF2B5EF4-FFF2-40B4-BE49-F238E27FC236}">
                  <a16:creationId xmlns:a16="http://schemas.microsoft.com/office/drawing/2014/main" id="{7048166B-E521-EB4B-9AC5-3C79613D614E}"/>
                </a:ext>
              </a:extLst>
            </p:cNvPr>
            <p:cNvSpPr/>
            <p:nvPr userDrawn="1"/>
          </p:nvSpPr>
          <p:spPr>
            <a:xfrm>
              <a:off x="929409" y="-2"/>
              <a:ext cx="85535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>
                <a:solidFill>
                  <a:srgbClr val="B1C800"/>
                </a:solidFill>
              </a:endParaRPr>
            </a:p>
          </p:txBody>
        </p:sp>
        <p:sp>
          <p:nvSpPr>
            <p:cNvPr id="19" name="Rektangel 7">
              <a:extLst>
                <a:ext uri="{FF2B5EF4-FFF2-40B4-BE49-F238E27FC236}">
                  <a16:creationId xmlns:a16="http://schemas.microsoft.com/office/drawing/2014/main" id="{4F01C127-2A10-8A4A-87D5-27BDE63ED928}"/>
                </a:ext>
              </a:extLst>
            </p:cNvPr>
            <p:cNvSpPr/>
            <p:nvPr userDrawn="1"/>
          </p:nvSpPr>
          <p:spPr>
            <a:xfrm>
              <a:off x="502330" y="-2"/>
              <a:ext cx="145652" cy="6858000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>
                <a:solidFill>
                  <a:srgbClr val="B1C800"/>
                </a:solidFill>
              </a:endParaRPr>
            </a:p>
          </p:txBody>
        </p:sp>
        <p:sp>
          <p:nvSpPr>
            <p:cNvPr id="20" name="Rektangel 8">
              <a:extLst>
                <a:ext uri="{FF2B5EF4-FFF2-40B4-BE49-F238E27FC236}">
                  <a16:creationId xmlns:a16="http://schemas.microsoft.com/office/drawing/2014/main" id="{0B05C23D-26B0-E84F-9DF6-940C53FC6FE1}"/>
                </a:ext>
              </a:extLst>
            </p:cNvPr>
            <p:cNvSpPr/>
            <p:nvPr userDrawn="1"/>
          </p:nvSpPr>
          <p:spPr>
            <a:xfrm>
              <a:off x="400507" y="-2"/>
              <a:ext cx="56155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800">
                <a:solidFill>
                  <a:srgbClr val="B1C800"/>
                </a:solidFill>
              </a:endParaRPr>
            </a:p>
          </p:txBody>
        </p:sp>
      </p:grpSp>
      <p:pic>
        <p:nvPicPr>
          <p:cNvPr id="21" name="Bildobjekt 4" descr="REGLAG logo2rgb.wmf">
            <a:extLst>
              <a:ext uri="{FF2B5EF4-FFF2-40B4-BE49-F238E27FC236}">
                <a16:creationId xmlns:a16="http://schemas.microsoft.com/office/drawing/2014/main" id="{5E5B1BB1-A9DB-C84C-B6E0-94166A5FB0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08366" y="6130481"/>
            <a:ext cx="1644422" cy="277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252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F8716C-8709-6446-B406-78B7B778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C91E98-2B10-0344-893A-B06E2B4BC8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3901AC3-9515-6941-879F-47905A85F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B3D2FEC-2EF9-564F-AA0A-9692C613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A6D6388-9791-8E44-BE2F-6171A3014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6788C42-A758-664A-9F09-A0A86A682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348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C78074-6B30-3242-8D2B-3FC57387F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72A976E-7E8F-7F4A-8B3F-897924CD3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304B88A-FB2D-874F-BDA4-FA7B5106B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AAA111A-2CDA-C246-9730-CFF16195DE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9640168-9A13-F348-9FA4-5941A26498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69BCEA9-BED0-0B49-B484-BF38A179F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87BB348-4AF3-CC45-A9E7-6B3C060CF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FF882CF-3259-CB42-BC16-8B1EC7660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8759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D99D88-F196-764F-8956-985FB2B72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4D4F4D5-0231-2F4C-A5EF-087EB10F9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A4C0223-D42C-3244-B5BE-876CC9E2B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C715AB7-569D-F842-AA0B-F07AD89B7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811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601CBA6-6C99-4842-9716-BAC1F97E3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6A81D73-B149-6246-916E-587194C78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7E929DE-0A90-F341-B7E9-E1005CCD9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652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A29010-810E-344A-9985-F4252E90F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F482A4-F12D-F447-9B2D-B06714061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993F32F-D336-974B-8540-4C64F9A79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449AB25-7622-F94A-AD11-F64C12F06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731D01F-74F6-2A45-BA4D-BE02A904A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AE987BE-BD42-164B-9348-325C296DA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169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75FEF2-CE12-1647-8B06-2DAF37DDB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6C8C889-7097-DA40-A574-511BEAC90C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E8BE77-9437-BB44-9D31-59BCDA49BD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DB81768-F380-B844-A36D-3FC99E3FF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032E3B5-FCAA-864A-8E34-BCAA1C0D2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8F422D9-2F53-EA41-8119-FBDB77DE1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805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B97582C-6A1A-CA47-8DCC-41B2B2252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05872F6-923B-7749-8D40-057773916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F824861-199F-EA47-935C-6999DEEA82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BC5ADB-2215-3842-AFA0-C96BA821F6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90278ED-AB11-B54A-B884-92A7256892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900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48FEB75-E7FA-834E-A8A1-123A8D440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129506D-93A9-274F-946E-3CA61EFDF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023D25-67A1-0044-AE91-E32212948A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CF4E7-43DA-534A-8F25-4083CC8E227C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26C514-379A-3742-917E-347082128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BAA7B5-D61B-5D46-A722-B2DC97D8D0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1F8A0-AF55-4744-A01B-DA533BCD22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23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lumMod val="9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
Nivå två
Nivå tre
Nivå fyra
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0CEE9-A8B5-7C4D-890E-02BDD2FD30D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F482F-019B-B740-8F4A-A289359FA8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819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atarina.lahti@skr.se" TargetMode="External"/><Relationship Id="rId2" Type="http://schemas.openxmlformats.org/officeDocument/2006/relationships/hyperlink" Target="mailto:eva.moe@skr.se" TargetMode="Externa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14.jpeg"/><Relationship Id="rId5" Type="http://schemas.openxmlformats.org/officeDocument/2006/relationships/image" Target="../media/image2.emf"/><Relationship Id="rId4" Type="http://schemas.openxmlformats.org/officeDocument/2006/relationships/hyperlink" Target="mailto:Linnea.lindstrom@skr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 4"/>
          <p:cNvGrpSpPr/>
          <p:nvPr/>
        </p:nvGrpSpPr>
        <p:grpSpPr>
          <a:xfrm>
            <a:off x="-190463" y="-341782"/>
            <a:ext cx="12415105" cy="7543804"/>
            <a:chOff x="-215562" y="-2"/>
            <a:chExt cx="9327652" cy="6858004"/>
          </a:xfrm>
        </p:grpSpPr>
        <p:sp>
          <p:nvSpPr>
            <p:cNvPr id="19" name="Rektangel 18"/>
            <p:cNvSpPr/>
            <p:nvPr/>
          </p:nvSpPr>
          <p:spPr>
            <a:xfrm>
              <a:off x="6580014" y="1"/>
              <a:ext cx="271348" cy="6857997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30" name="Rektangel 29"/>
            <p:cNvSpPr/>
            <p:nvPr/>
          </p:nvSpPr>
          <p:spPr>
            <a:xfrm>
              <a:off x="2870200" y="0"/>
              <a:ext cx="885298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0" name="Rektangel 19"/>
            <p:cNvSpPr/>
            <p:nvPr/>
          </p:nvSpPr>
          <p:spPr>
            <a:xfrm>
              <a:off x="3938418" y="0"/>
              <a:ext cx="640867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" name="Rektangel 5"/>
            <p:cNvSpPr/>
            <p:nvPr/>
          </p:nvSpPr>
          <p:spPr>
            <a:xfrm>
              <a:off x="1922601" y="0"/>
              <a:ext cx="139824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6"/>
            <p:cNvSpPr/>
            <p:nvPr/>
          </p:nvSpPr>
          <p:spPr>
            <a:xfrm>
              <a:off x="906090" y="2"/>
              <a:ext cx="69184" cy="6858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1582467" y="0"/>
              <a:ext cx="291304" cy="6858000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9" name="Rektangel 8"/>
            <p:cNvSpPr/>
            <p:nvPr/>
          </p:nvSpPr>
          <p:spPr>
            <a:xfrm>
              <a:off x="592123" y="0"/>
              <a:ext cx="135805" cy="6858000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10" name="Rektangel 9"/>
            <p:cNvSpPr/>
            <p:nvPr/>
          </p:nvSpPr>
          <p:spPr>
            <a:xfrm>
              <a:off x="942084" y="0"/>
              <a:ext cx="141331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Rektangel 10"/>
            <p:cNvSpPr/>
            <p:nvPr/>
          </p:nvSpPr>
          <p:spPr>
            <a:xfrm>
              <a:off x="2421965" y="0"/>
              <a:ext cx="291304" cy="6858000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13" name="Rektangel 12"/>
            <p:cNvSpPr/>
            <p:nvPr/>
          </p:nvSpPr>
          <p:spPr>
            <a:xfrm>
              <a:off x="2062425" y="0"/>
              <a:ext cx="505192" cy="6858000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14" name="Rektangel 13"/>
            <p:cNvSpPr/>
            <p:nvPr/>
          </p:nvSpPr>
          <p:spPr>
            <a:xfrm>
              <a:off x="8244311" y="0"/>
              <a:ext cx="264648" cy="6858000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15" name="Rektangel 14"/>
            <p:cNvSpPr/>
            <p:nvPr/>
          </p:nvSpPr>
          <p:spPr>
            <a:xfrm>
              <a:off x="3192682" y="0"/>
              <a:ext cx="291304" cy="6858000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16" name="Rektangel 15"/>
            <p:cNvSpPr/>
            <p:nvPr/>
          </p:nvSpPr>
          <p:spPr>
            <a:xfrm>
              <a:off x="2435293" y="0"/>
              <a:ext cx="291304" cy="6858000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17" name="Rektangel 16"/>
            <p:cNvSpPr/>
            <p:nvPr/>
          </p:nvSpPr>
          <p:spPr>
            <a:xfrm>
              <a:off x="6178484" y="-2"/>
              <a:ext cx="218861" cy="6858001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18" name="Rektangel 17"/>
            <p:cNvSpPr/>
            <p:nvPr/>
          </p:nvSpPr>
          <p:spPr>
            <a:xfrm>
              <a:off x="2959639" y="0"/>
              <a:ext cx="174781" cy="6858000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21" name="Rektangel 20"/>
            <p:cNvSpPr/>
            <p:nvPr/>
          </p:nvSpPr>
          <p:spPr>
            <a:xfrm>
              <a:off x="-215562" y="0"/>
              <a:ext cx="640867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Rektangel 22"/>
            <p:cNvSpPr/>
            <p:nvPr/>
          </p:nvSpPr>
          <p:spPr>
            <a:xfrm>
              <a:off x="5935742" y="0"/>
              <a:ext cx="264648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25" name="Rektangel 24"/>
            <p:cNvSpPr/>
            <p:nvPr/>
          </p:nvSpPr>
          <p:spPr>
            <a:xfrm>
              <a:off x="1077917" y="0"/>
              <a:ext cx="198434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26" name="Rektangel 25"/>
            <p:cNvSpPr/>
            <p:nvPr/>
          </p:nvSpPr>
          <p:spPr>
            <a:xfrm>
              <a:off x="6831704" y="-1"/>
              <a:ext cx="240589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27" name="Rektangel 26"/>
            <p:cNvSpPr/>
            <p:nvPr/>
          </p:nvSpPr>
          <p:spPr>
            <a:xfrm flipH="1">
              <a:off x="7974190" y="0"/>
              <a:ext cx="45719" cy="50331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9" name="Rektangel 28"/>
            <p:cNvSpPr/>
            <p:nvPr/>
          </p:nvSpPr>
          <p:spPr>
            <a:xfrm>
              <a:off x="5292036" y="0"/>
              <a:ext cx="850226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32" name="Rektangel 31"/>
            <p:cNvSpPr/>
            <p:nvPr/>
          </p:nvSpPr>
          <p:spPr>
            <a:xfrm>
              <a:off x="2594273" y="0"/>
              <a:ext cx="167280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3" name="Rektangel 32"/>
            <p:cNvSpPr/>
            <p:nvPr/>
          </p:nvSpPr>
          <p:spPr>
            <a:xfrm>
              <a:off x="2461949" y="0"/>
              <a:ext cx="264648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36" name="Rektangel 35"/>
            <p:cNvSpPr/>
            <p:nvPr/>
          </p:nvSpPr>
          <p:spPr>
            <a:xfrm>
              <a:off x="7873118" y="0"/>
              <a:ext cx="264648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38" name="Rektangel 37"/>
            <p:cNvSpPr/>
            <p:nvPr/>
          </p:nvSpPr>
          <p:spPr>
            <a:xfrm>
              <a:off x="8376635" y="0"/>
              <a:ext cx="163130" cy="6858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Rektangel 21"/>
            <p:cNvSpPr/>
            <p:nvPr/>
          </p:nvSpPr>
          <p:spPr>
            <a:xfrm>
              <a:off x="8458201" y="0"/>
              <a:ext cx="385758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9" name="Rektangel 38"/>
            <p:cNvSpPr/>
            <p:nvPr/>
          </p:nvSpPr>
          <p:spPr>
            <a:xfrm>
              <a:off x="8199378" y="0"/>
              <a:ext cx="493101" cy="6858000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12" name="Rektangel 11"/>
            <p:cNvSpPr/>
            <p:nvPr/>
          </p:nvSpPr>
          <p:spPr>
            <a:xfrm>
              <a:off x="236089" y="0"/>
              <a:ext cx="92083" cy="6858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8" name="Rektangel 47"/>
            <p:cNvSpPr/>
            <p:nvPr/>
          </p:nvSpPr>
          <p:spPr>
            <a:xfrm>
              <a:off x="7523921" y="1"/>
              <a:ext cx="271348" cy="6857997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50" name="Rektangel 49"/>
            <p:cNvSpPr/>
            <p:nvPr/>
          </p:nvSpPr>
          <p:spPr>
            <a:xfrm>
              <a:off x="7432807" y="0"/>
              <a:ext cx="126657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2" name="Rektangel 51"/>
            <p:cNvSpPr/>
            <p:nvPr/>
          </p:nvSpPr>
          <p:spPr>
            <a:xfrm>
              <a:off x="9020007" y="0"/>
              <a:ext cx="92083" cy="6858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3" name="Rektangel 52"/>
            <p:cNvSpPr/>
            <p:nvPr/>
          </p:nvSpPr>
          <p:spPr>
            <a:xfrm>
              <a:off x="5127637" y="0"/>
              <a:ext cx="103461" cy="6858000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54" name="Rektangel 53"/>
            <p:cNvSpPr/>
            <p:nvPr/>
          </p:nvSpPr>
          <p:spPr>
            <a:xfrm>
              <a:off x="4602233" y="0"/>
              <a:ext cx="133033" cy="6858000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55" name="Rektangel 54"/>
            <p:cNvSpPr/>
            <p:nvPr/>
          </p:nvSpPr>
          <p:spPr>
            <a:xfrm>
              <a:off x="4000829" y="0"/>
              <a:ext cx="264648" cy="6858000"/>
            </a:xfrm>
            <a:prstGeom prst="rect">
              <a:avLst/>
            </a:prstGeom>
            <a:solidFill>
              <a:srgbClr val="C9D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56" name="Rektangel 55"/>
            <p:cNvSpPr/>
            <p:nvPr/>
          </p:nvSpPr>
          <p:spPr>
            <a:xfrm>
              <a:off x="767552" y="0"/>
              <a:ext cx="120374" cy="6858000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57" name="Rektangel 56"/>
            <p:cNvSpPr/>
            <p:nvPr/>
          </p:nvSpPr>
          <p:spPr>
            <a:xfrm>
              <a:off x="7223190" y="-2"/>
              <a:ext cx="218862" cy="6858001"/>
            </a:xfrm>
            <a:prstGeom prst="rect">
              <a:avLst/>
            </a:prstGeom>
            <a:solidFill>
              <a:srgbClr val="B1C8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58" name="Rektangel 57"/>
            <p:cNvSpPr/>
            <p:nvPr/>
          </p:nvSpPr>
          <p:spPr>
            <a:xfrm>
              <a:off x="5750761" y="0"/>
              <a:ext cx="184981" cy="6858000"/>
            </a:xfrm>
            <a:prstGeom prst="rect">
              <a:avLst/>
            </a:prstGeom>
            <a:solidFill>
              <a:srgbClr val="BDC2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B1C800"/>
                </a:solidFill>
              </a:endParaRPr>
            </a:p>
          </p:txBody>
        </p:sp>
        <p:sp>
          <p:nvSpPr>
            <p:cNvPr id="59" name="Rektangel 58"/>
            <p:cNvSpPr/>
            <p:nvPr/>
          </p:nvSpPr>
          <p:spPr>
            <a:xfrm>
              <a:off x="5676742" y="0"/>
              <a:ext cx="71495" cy="6858000"/>
            </a:xfrm>
            <a:prstGeom prst="rect">
              <a:avLst/>
            </a:prstGeom>
            <a:solidFill>
              <a:srgbClr val="EB69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pic>
        <p:nvPicPr>
          <p:cNvPr id="3" name="Bildobjekt 2" descr="pratbubbla utan linje höger.ai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3148" b="24815"/>
          <a:stretch/>
        </p:blipFill>
        <p:spPr>
          <a:xfrm>
            <a:off x="1857585" y="1426468"/>
            <a:ext cx="7804872" cy="3758284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3427734" y="2045294"/>
            <a:ext cx="490427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6200" b="1" dirty="0"/>
              <a:t>REGLAB</a:t>
            </a:r>
          </a:p>
          <a:p>
            <a:pPr algn="ctr"/>
            <a:r>
              <a:rPr lang="sv-SE" sz="3000" b="1" dirty="0"/>
              <a:t>Ett forum för regional utveckling</a:t>
            </a:r>
          </a:p>
        </p:txBody>
      </p:sp>
    </p:spTree>
    <p:extLst>
      <p:ext uri="{BB962C8B-B14F-4D97-AF65-F5344CB8AC3E}">
        <p14:creationId xmlns:p14="http://schemas.microsoft.com/office/powerpoint/2010/main" val="359969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5A08A5CB-23B2-4823-AD3D-60F042D0B012}"/>
              </a:ext>
            </a:extLst>
          </p:cNvPr>
          <p:cNvGraphicFramePr/>
          <p:nvPr>
            <p:extLst/>
          </p:nvPr>
        </p:nvGraphicFramePr>
        <p:xfrm>
          <a:off x="7010400" y="2753360"/>
          <a:ext cx="3312160" cy="342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ruta 6"/>
          <p:cNvSpPr txBox="1">
            <a:spLocks noChangeArrowheads="1"/>
          </p:cNvSpPr>
          <p:nvPr/>
        </p:nvSpPr>
        <p:spPr bwMode="auto">
          <a:xfrm>
            <a:off x="2782888" y="2389282"/>
            <a:ext cx="7136423" cy="258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358775">
              <a:spcAft>
                <a:spcPts val="1000"/>
              </a:spcAft>
            </a:pPr>
            <a:r>
              <a:rPr lang="sv-SE" sz="2000" dirty="0">
                <a:latin typeface="+mn-lt"/>
                <a:cs typeface="Arial"/>
              </a:rPr>
              <a:t>Ökar individernas kompetens</a:t>
            </a:r>
          </a:p>
          <a:p>
            <a:pPr defTabSz="358775">
              <a:spcAft>
                <a:spcPts val="1000"/>
              </a:spcAft>
            </a:pPr>
            <a:r>
              <a:rPr lang="sv-SE" sz="2000" dirty="0">
                <a:latin typeface="+mn-lt"/>
                <a:cs typeface="Arial"/>
              </a:rPr>
              <a:t>Ökar organisationernas kapacitet</a:t>
            </a:r>
          </a:p>
          <a:p>
            <a:pPr defTabSz="358775">
              <a:spcAft>
                <a:spcPts val="1000"/>
              </a:spcAft>
            </a:pPr>
            <a:r>
              <a:rPr lang="sv-SE" sz="2000" dirty="0">
                <a:latin typeface="+mn-lt"/>
                <a:cs typeface="Arial"/>
              </a:rPr>
              <a:t>Bidrar till policyutveckling</a:t>
            </a:r>
          </a:p>
          <a:p>
            <a:pPr indent="-457200" defTabSz="358775">
              <a:spcAft>
                <a:spcPts val="1000"/>
              </a:spcAft>
            </a:pPr>
            <a:r>
              <a:rPr lang="sv-SE" sz="2000" dirty="0">
                <a:latin typeface="+mn-lt"/>
                <a:cs typeface="Arial"/>
              </a:rPr>
              <a:t>Utvecklar nya verktyg, sprider best </a:t>
            </a:r>
            <a:r>
              <a:rPr lang="sv-SE" sz="2000" dirty="0" err="1">
                <a:latin typeface="+mn-lt"/>
                <a:cs typeface="Arial"/>
              </a:rPr>
              <a:t>practise</a:t>
            </a:r>
            <a:endParaRPr lang="sv-SE" sz="2000" dirty="0">
              <a:latin typeface="+mn-lt"/>
              <a:cs typeface="Arial"/>
            </a:endParaRPr>
          </a:p>
          <a:p>
            <a:pPr indent="-457200" defTabSz="358775">
              <a:spcAft>
                <a:spcPts val="1000"/>
              </a:spcAft>
            </a:pPr>
            <a:r>
              <a:rPr lang="sv-SE" sz="2000" dirty="0">
                <a:latin typeface="+mn-lt"/>
                <a:cs typeface="Arial"/>
              </a:rPr>
              <a:t>Bidrar till samverkan och flernivåstyre</a:t>
            </a:r>
          </a:p>
          <a:p>
            <a:pPr indent="-457200" defTabSz="358775">
              <a:spcAft>
                <a:spcPts val="1000"/>
              </a:spcAft>
            </a:pPr>
            <a:endParaRPr lang="sv-SE" sz="2000" dirty="0">
              <a:latin typeface="+mn-lt"/>
              <a:cs typeface="Arial"/>
            </a:endParaRPr>
          </a:p>
        </p:txBody>
      </p:sp>
      <p:sp>
        <p:nvSpPr>
          <p:cNvPr id="6" name="Rubrik 1"/>
          <p:cNvSpPr txBox="1">
            <a:spLocks/>
          </p:cNvSpPr>
          <p:nvPr/>
        </p:nvSpPr>
        <p:spPr>
          <a:xfrm>
            <a:off x="2747456" y="948885"/>
            <a:ext cx="6858000" cy="100012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b="1" dirty="0">
                <a:latin typeface="+mn-lt"/>
              </a:rPr>
              <a:t>En väl fungerande modell </a:t>
            </a:r>
          </a:p>
          <a:p>
            <a:pPr algn="l"/>
            <a:r>
              <a:rPr lang="sv-SE" sz="3600" b="1" dirty="0">
                <a:latin typeface="+mn-lt"/>
              </a:rPr>
              <a:t>för lärande och spridning</a:t>
            </a:r>
            <a:endParaRPr lang="sv-SE" sz="3600" b="1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379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ubrik 1">
            <a:extLst>
              <a:ext uri="{FF2B5EF4-FFF2-40B4-BE49-F238E27FC236}">
                <a16:creationId xmlns:a16="http://schemas.microsoft.com/office/drawing/2014/main" id="{17CEE186-E5A5-407B-85EB-AB4DA9CE3F6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82888" y="232612"/>
            <a:ext cx="6858000" cy="1000125"/>
          </a:xfrm>
        </p:spPr>
        <p:txBody>
          <a:bodyPr>
            <a:normAutofit/>
          </a:bodyPr>
          <a:lstStyle/>
          <a:p>
            <a:pPr algn="l" eaLnBrk="1" hangingPunct="1"/>
            <a:r>
              <a:rPr lang="sv-SE" sz="3600" b="1" dirty="0">
                <a:latin typeface="+mn-lt"/>
                <a:ea typeface="ＭＳ Ｐゴシック" charset="-128"/>
              </a:rPr>
              <a:t>Reglab: Arena för utveckling</a:t>
            </a:r>
            <a:endParaRPr lang="sv-SE" sz="3600" dirty="0">
              <a:latin typeface="+mn-lt"/>
              <a:ea typeface="ＭＳ Ｐゴシック" charset="-128"/>
            </a:endParaRPr>
          </a:p>
        </p:txBody>
      </p:sp>
      <p:sp>
        <p:nvSpPr>
          <p:cNvPr id="73" name="Rounded Rectangle 30">
            <a:extLst>
              <a:ext uri="{FF2B5EF4-FFF2-40B4-BE49-F238E27FC236}">
                <a16:creationId xmlns:a16="http://schemas.microsoft.com/office/drawing/2014/main" id="{DFB942E4-2C58-468F-BE5F-4E93FCAEC1B6}"/>
              </a:ext>
            </a:extLst>
          </p:cNvPr>
          <p:cNvSpPr/>
          <p:nvPr/>
        </p:nvSpPr>
        <p:spPr>
          <a:xfrm>
            <a:off x="2750635" y="4368125"/>
            <a:ext cx="7828345" cy="792000"/>
          </a:xfrm>
          <a:prstGeom prst="roundRect">
            <a:avLst>
              <a:gd name="adj" fmla="val 50000"/>
            </a:avLst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50" b="1" dirty="0">
                <a:solidFill>
                  <a:srgbClr val="7F7F7F"/>
                </a:solidFill>
              </a:rPr>
              <a:t>              </a:t>
            </a:r>
            <a:r>
              <a:rPr lang="en-US" sz="1600" b="1" dirty="0">
                <a:solidFill>
                  <a:srgbClr val="7F7F7F"/>
                </a:solidFill>
              </a:rPr>
              <a:t>System</a:t>
            </a:r>
          </a:p>
        </p:txBody>
      </p:sp>
      <p:sp>
        <p:nvSpPr>
          <p:cNvPr id="74" name="Rounded Rectangle 31">
            <a:extLst>
              <a:ext uri="{FF2B5EF4-FFF2-40B4-BE49-F238E27FC236}">
                <a16:creationId xmlns:a16="http://schemas.microsoft.com/office/drawing/2014/main" id="{408979F0-3463-4708-B919-09F4458EFB02}"/>
              </a:ext>
            </a:extLst>
          </p:cNvPr>
          <p:cNvSpPr/>
          <p:nvPr/>
        </p:nvSpPr>
        <p:spPr>
          <a:xfrm>
            <a:off x="2750635" y="3496403"/>
            <a:ext cx="7828345" cy="792000"/>
          </a:xfrm>
          <a:prstGeom prst="roundRect">
            <a:avLst>
              <a:gd name="adj" fmla="val 50000"/>
            </a:avLst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50" b="1" dirty="0">
                <a:solidFill>
                  <a:srgbClr val="7F7F7F"/>
                </a:solidFill>
              </a:rPr>
              <a:t>           </a:t>
            </a:r>
            <a:r>
              <a:rPr lang="en-US" sz="1500" b="1" dirty="0" err="1">
                <a:solidFill>
                  <a:srgbClr val="7F7F7F"/>
                </a:solidFill>
              </a:rPr>
              <a:t>Organisation</a:t>
            </a:r>
            <a:endParaRPr lang="en-US" sz="1500" b="1" dirty="0">
              <a:solidFill>
                <a:srgbClr val="7F7F7F"/>
              </a:solidFill>
            </a:endParaRPr>
          </a:p>
        </p:txBody>
      </p:sp>
      <p:sp>
        <p:nvSpPr>
          <p:cNvPr id="75" name="Rounded Rectangle 32">
            <a:extLst>
              <a:ext uri="{FF2B5EF4-FFF2-40B4-BE49-F238E27FC236}">
                <a16:creationId xmlns:a16="http://schemas.microsoft.com/office/drawing/2014/main" id="{EB4403F6-B277-49AA-AF07-431E901D5F3A}"/>
              </a:ext>
            </a:extLst>
          </p:cNvPr>
          <p:cNvSpPr/>
          <p:nvPr/>
        </p:nvSpPr>
        <p:spPr>
          <a:xfrm>
            <a:off x="2750634" y="2630128"/>
            <a:ext cx="7828346" cy="792000"/>
          </a:xfrm>
          <a:prstGeom prst="roundRect">
            <a:avLst>
              <a:gd name="adj" fmla="val 50000"/>
            </a:avLst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50" b="1" dirty="0">
                <a:solidFill>
                  <a:schemeClr val="tx1"/>
                </a:solidFill>
              </a:rPr>
              <a:t>            </a:t>
            </a:r>
            <a:r>
              <a:rPr lang="en-US" sz="1600" b="1" dirty="0" err="1">
                <a:solidFill>
                  <a:srgbClr val="7F7F7F"/>
                </a:solidFill>
              </a:rPr>
              <a:t>Individ</a:t>
            </a:r>
            <a:endParaRPr lang="en-US" sz="1600" b="1" dirty="0">
              <a:solidFill>
                <a:srgbClr val="7F7F7F"/>
              </a:solidFill>
            </a:endParaRPr>
          </a:p>
        </p:txBody>
      </p:sp>
      <p:sp>
        <p:nvSpPr>
          <p:cNvPr id="77" name="Rounded Rectangle 53">
            <a:extLst>
              <a:ext uri="{FF2B5EF4-FFF2-40B4-BE49-F238E27FC236}">
                <a16:creationId xmlns:a16="http://schemas.microsoft.com/office/drawing/2014/main" id="{48806B36-CBA2-4435-9DB1-37A38376656B}"/>
              </a:ext>
            </a:extLst>
          </p:cNvPr>
          <p:cNvSpPr/>
          <p:nvPr/>
        </p:nvSpPr>
        <p:spPr>
          <a:xfrm>
            <a:off x="4318134" y="5507656"/>
            <a:ext cx="6148089" cy="357188"/>
          </a:xfrm>
          <a:prstGeom prst="roundRect">
            <a:avLst>
              <a:gd name="adj" fmla="val 50000"/>
            </a:avLst>
          </a:prstGeom>
          <a:solidFill>
            <a:srgbClr val="B1C8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/>
              <a:t>Utveckling</a:t>
            </a:r>
            <a:endParaRPr lang="en-US" sz="1600" b="1" dirty="0"/>
          </a:p>
        </p:txBody>
      </p:sp>
      <p:sp>
        <p:nvSpPr>
          <p:cNvPr id="78" name="Up Arrow 5">
            <a:extLst>
              <a:ext uri="{FF2B5EF4-FFF2-40B4-BE49-F238E27FC236}">
                <a16:creationId xmlns:a16="http://schemas.microsoft.com/office/drawing/2014/main" id="{EB151DF4-363F-4C9E-95E8-CDE12C19D90A}"/>
              </a:ext>
            </a:extLst>
          </p:cNvPr>
          <p:cNvSpPr/>
          <p:nvPr/>
        </p:nvSpPr>
        <p:spPr>
          <a:xfrm rot="10800000">
            <a:off x="4678013" y="2152419"/>
            <a:ext cx="720080" cy="3443844"/>
          </a:xfrm>
          <a:prstGeom prst="upArrow">
            <a:avLst/>
          </a:prstGeom>
          <a:solidFill>
            <a:schemeClr val="accent6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ounded Rectangle 29">
            <a:extLst>
              <a:ext uri="{FF2B5EF4-FFF2-40B4-BE49-F238E27FC236}">
                <a16:creationId xmlns:a16="http://schemas.microsoft.com/office/drawing/2014/main" id="{544527F1-7949-495B-8FC2-C0ED9DC9ECE1}"/>
              </a:ext>
            </a:extLst>
          </p:cNvPr>
          <p:cNvSpPr/>
          <p:nvPr/>
        </p:nvSpPr>
        <p:spPr>
          <a:xfrm>
            <a:off x="4318133" y="3609011"/>
            <a:ext cx="1440000" cy="57606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Kapacitet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0" name="Rounded Rectangle 1">
            <a:extLst>
              <a:ext uri="{FF2B5EF4-FFF2-40B4-BE49-F238E27FC236}">
                <a16:creationId xmlns:a16="http://schemas.microsoft.com/office/drawing/2014/main" id="{56F40EA7-F0A8-45C1-91E1-6E027513E6A4}"/>
              </a:ext>
            </a:extLst>
          </p:cNvPr>
          <p:cNvSpPr/>
          <p:nvPr/>
        </p:nvSpPr>
        <p:spPr>
          <a:xfrm>
            <a:off x="4318133" y="4482864"/>
            <a:ext cx="1440000" cy="57606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Policy</a:t>
            </a:r>
          </a:p>
        </p:txBody>
      </p:sp>
      <p:sp>
        <p:nvSpPr>
          <p:cNvPr id="81" name="Rounded Rectangle 39">
            <a:extLst>
              <a:ext uri="{FF2B5EF4-FFF2-40B4-BE49-F238E27FC236}">
                <a16:creationId xmlns:a16="http://schemas.microsoft.com/office/drawing/2014/main" id="{DA3F3094-C4BA-447B-986B-5EF378ED8ED4}"/>
              </a:ext>
            </a:extLst>
          </p:cNvPr>
          <p:cNvSpPr/>
          <p:nvPr/>
        </p:nvSpPr>
        <p:spPr>
          <a:xfrm>
            <a:off x="4318133" y="2732127"/>
            <a:ext cx="1440000" cy="57606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Kompetens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2" name="Up Arrow 54">
            <a:extLst>
              <a:ext uri="{FF2B5EF4-FFF2-40B4-BE49-F238E27FC236}">
                <a16:creationId xmlns:a16="http://schemas.microsoft.com/office/drawing/2014/main" id="{C8D065D2-70B1-4CD5-A087-416DA7E1C994}"/>
              </a:ext>
            </a:extLst>
          </p:cNvPr>
          <p:cNvSpPr/>
          <p:nvPr/>
        </p:nvSpPr>
        <p:spPr>
          <a:xfrm rot="10800000">
            <a:off x="6245172" y="2150159"/>
            <a:ext cx="720080" cy="3446190"/>
          </a:xfrm>
          <a:prstGeom prst="upArrow">
            <a:avLst/>
          </a:prstGeom>
          <a:solidFill>
            <a:schemeClr val="accent6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Up Arrow 55">
            <a:extLst>
              <a:ext uri="{FF2B5EF4-FFF2-40B4-BE49-F238E27FC236}">
                <a16:creationId xmlns:a16="http://schemas.microsoft.com/office/drawing/2014/main" id="{753E8893-B4C5-4F0F-809C-0B1B959E2B3B}"/>
              </a:ext>
            </a:extLst>
          </p:cNvPr>
          <p:cNvSpPr/>
          <p:nvPr/>
        </p:nvSpPr>
        <p:spPr>
          <a:xfrm rot="10800000">
            <a:off x="9371862" y="2150159"/>
            <a:ext cx="720080" cy="3446190"/>
          </a:xfrm>
          <a:prstGeom prst="upArrow">
            <a:avLst/>
          </a:prstGeom>
          <a:solidFill>
            <a:schemeClr val="accent6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ounded Rectangle 41">
            <a:extLst>
              <a:ext uri="{FF2B5EF4-FFF2-40B4-BE49-F238E27FC236}">
                <a16:creationId xmlns:a16="http://schemas.microsoft.com/office/drawing/2014/main" id="{D712499D-F745-4D53-B0A8-E3224FF94D0A}"/>
              </a:ext>
            </a:extLst>
          </p:cNvPr>
          <p:cNvSpPr/>
          <p:nvPr/>
        </p:nvSpPr>
        <p:spPr>
          <a:xfrm>
            <a:off x="5885292" y="3609011"/>
            <a:ext cx="1440000" cy="57606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Förmågor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5" name="Rounded Rectangle 42">
            <a:extLst>
              <a:ext uri="{FF2B5EF4-FFF2-40B4-BE49-F238E27FC236}">
                <a16:creationId xmlns:a16="http://schemas.microsoft.com/office/drawing/2014/main" id="{3B99F03B-F026-444D-899F-653E9A59D9C9}"/>
              </a:ext>
            </a:extLst>
          </p:cNvPr>
          <p:cNvSpPr/>
          <p:nvPr/>
        </p:nvSpPr>
        <p:spPr>
          <a:xfrm>
            <a:off x="5885292" y="4482864"/>
            <a:ext cx="1440000" cy="57606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Innovation</a:t>
            </a:r>
          </a:p>
        </p:txBody>
      </p:sp>
      <p:sp>
        <p:nvSpPr>
          <p:cNvPr id="86" name="Rounded Rectangle 43">
            <a:extLst>
              <a:ext uri="{FF2B5EF4-FFF2-40B4-BE49-F238E27FC236}">
                <a16:creationId xmlns:a16="http://schemas.microsoft.com/office/drawing/2014/main" id="{59F1036F-D965-479C-9D5E-AE7FED2B4C8D}"/>
              </a:ext>
            </a:extLst>
          </p:cNvPr>
          <p:cNvSpPr/>
          <p:nvPr/>
        </p:nvSpPr>
        <p:spPr>
          <a:xfrm>
            <a:off x="9026222" y="3604326"/>
            <a:ext cx="1440000" cy="57606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Samverkan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7" name="Rounded Rectangle 44">
            <a:extLst>
              <a:ext uri="{FF2B5EF4-FFF2-40B4-BE49-F238E27FC236}">
                <a16:creationId xmlns:a16="http://schemas.microsoft.com/office/drawing/2014/main" id="{1D4D2593-D821-466D-8EC2-B7B74EF68C87}"/>
              </a:ext>
            </a:extLst>
          </p:cNvPr>
          <p:cNvSpPr/>
          <p:nvPr/>
        </p:nvSpPr>
        <p:spPr>
          <a:xfrm>
            <a:off x="9026222" y="4478179"/>
            <a:ext cx="1440000" cy="57606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err="1">
                <a:solidFill>
                  <a:schemeClr val="bg1"/>
                </a:solidFill>
              </a:rPr>
              <a:t>Flernivå</a:t>
            </a:r>
            <a:r>
              <a:rPr lang="en-US" sz="1500" b="1" dirty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en-US" sz="1500" b="1" dirty="0" err="1">
                <a:solidFill>
                  <a:schemeClr val="bg1"/>
                </a:solidFill>
              </a:rPr>
              <a:t>styrning</a:t>
            </a:r>
            <a:endParaRPr lang="en-US" sz="1500" b="1" dirty="0">
              <a:solidFill>
                <a:schemeClr val="bg1"/>
              </a:solidFill>
            </a:endParaRPr>
          </a:p>
        </p:txBody>
      </p:sp>
      <p:sp>
        <p:nvSpPr>
          <p:cNvPr id="88" name="Rounded Rectangle 33">
            <a:extLst>
              <a:ext uri="{FF2B5EF4-FFF2-40B4-BE49-F238E27FC236}">
                <a16:creationId xmlns:a16="http://schemas.microsoft.com/office/drawing/2014/main" id="{D336E5A7-6D3B-4B77-A8C6-D24212BCB99B}"/>
              </a:ext>
            </a:extLst>
          </p:cNvPr>
          <p:cNvSpPr/>
          <p:nvPr/>
        </p:nvSpPr>
        <p:spPr>
          <a:xfrm>
            <a:off x="9011822" y="2732127"/>
            <a:ext cx="1454400" cy="57606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Relationer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9" name="Rounded Rectangle 37">
            <a:extLst>
              <a:ext uri="{FF2B5EF4-FFF2-40B4-BE49-F238E27FC236}">
                <a16:creationId xmlns:a16="http://schemas.microsoft.com/office/drawing/2014/main" id="{F9127EE7-4F86-4C3C-8A64-9218CE18716D}"/>
              </a:ext>
            </a:extLst>
          </p:cNvPr>
          <p:cNvSpPr/>
          <p:nvPr/>
        </p:nvSpPr>
        <p:spPr>
          <a:xfrm>
            <a:off x="5885132" y="2732127"/>
            <a:ext cx="1440000" cy="57606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Arbetssätt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90" name="Rounded Rectangle 51">
            <a:extLst>
              <a:ext uri="{FF2B5EF4-FFF2-40B4-BE49-F238E27FC236}">
                <a16:creationId xmlns:a16="http://schemas.microsoft.com/office/drawing/2014/main" id="{8FD39200-6101-46A9-A20B-80FF4C1DE9F9}"/>
              </a:ext>
            </a:extLst>
          </p:cNvPr>
          <p:cNvSpPr/>
          <p:nvPr/>
        </p:nvSpPr>
        <p:spPr>
          <a:xfrm>
            <a:off x="4318133" y="1329378"/>
            <a:ext cx="1440000" cy="964799"/>
          </a:xfrm>
          <a:prstGeom prst="roundRect">
            <a:avLst>
              <a:gd name="adj" fmla="val 5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100" b="1" dirty="0"/>
          </a:p>
          <a:p>
            <a:pPr algn="ctr"/>
            <a:endParaRPr lang="sv-SE" sz="1100" b="1" dirty="0"/>
          </a:p>
          <a:p>
            <a:pPr algn="ctr"/>
            <a:r>
              <a:rPr lang="sv-SE" sz="1600" b="1" dirty="0"/>
              <a:t>Kunskap</a:t>
            </a:r>
            <a:r>
              <a:rPr lang="sv-SE" sz="1100" b="1" dirty="0"/>
              <a:t> </a:t>
            </a:r>
            <a:endParaRPr lang="en-US" sz="1100" b="1" dirty="0"/>
          </a:p>
        </p:txBody>
      </p:sp>
      <p:sp>
        <p:nvSpPr>
          <p:cNvPr id="91" name="Rounded Rectangle 52">
            <a:extLst>
              <a:ext uri="{FF2B5EF4-FFF2-40B4-BE49-F238E27FC236}">
                <a16:creationId xmlns:a16="http://schemas.microsoft.com/office/drawing/2014/main" id="{19F328A7-2C7E-4ABE-93AE-0C2C46FE0A35}"/>
              </a:ext>
            </a:extLst>
          </p:cNvPr>
          <p:cNvSpPr/>
          <p:nvPr/>
        </p:nvSpPr>
        <p:spPr>
          <a:xfrm>
            <a:off x="5885292" y="1329378"/>
            <a:ext cx="1440000" cy="964799"/>
          </a:xfrm>
          <a:prstGeom prst="roundRect">
            <a:avLst>
              <a:gd name="adj" fmla="val 5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r>
              <a:rPr lang="en-US" sz="1600" b="1" dirty="0" err="1"/>
              <a:t>Metoder</a:t>
            </a:r>
            <a:endParaRPr lang="en-US" sz="1600" b="1" dirty="0"/>
          </a:p>
        </p:txBody>
      </p:sp>
      <p:sp>
        <p:nvSpPr>
          <p:cNvPr id="92" name="Rounded Rectangle 57">
            <a:extLst>
              <a:ext uri="{FF2B5EF4-FFF2-40B4-BE49-F238E27FC236}">
                <a16:creationId xmlns:a16="http://schemas.microsoft.com/office/drawing/2014/main" id="{D6BC2D44-9BF2-41E8-A321-086A94049813}"/>
              </a:ext>
            </a:extLst>
          </p:cNvPr>
          <p:cNvSpPr/>
          <p:nvPr/>
        </p:nvSpPr>
        <p:spPr>
          <a:xfrm>
            <a:off x="9026222" y="1324693"/>
            <a:ext cx="1440000" cy="964799"/>
          </a:xfrm>
          <a:prstGeom prst="roundRect">
            <a:avLst>
              <a:gd name="adj" fmla="val 5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/>
          </a:p>
          <a:p>
            <a:pPr algn="ctr"/>
            <a:endParaRPr lang="en-US" sz="1100" b="1" dirty="0"/>
          </a:p>
          <a:p>
            <a:pPr algn="ctr"/>
            <a:r>
              <a:rPr lang="en-US" sz="1600" b="1" dirty="0" err="1"/>
              <a:t>Nätverk</a:t>
            </a:r>
            <a:endParaRPr lang="en-US" sz="1600" b="1" dirty="0"/>
          </a:p>
        </p:txBody>
      </p:sp>
      <p:sp>
        <p:nvSpPr>
          <p:cNvPr id="94" name="Up Arrow 55">
            <a:extLst>
              <a:ext uri="{FF2B5EF4-FFF2-40B4-BE49-F238E27FC236}">
                <a16:creationId xmlns:a16="http://schemas.microsoft.com/office/drawing/2014/main" id="{709665CB-9C76-4B2E-8522-E5CC5A6C0380}"/>
              </a:ext>
            </a:extLst>
          </p:cNvPr>
          <p:cNvSpPr/>
          <p:nvPr/>
        </p:nvSpPr>
        <p:spPr>
          <a:xfrm rot="10800000">
            <a:off x="7808557" y="2150159"/>
            <a:ext cx="720080" cy="3446190"/>
          </a:xfrm>
          <a:prstGeom prst="upArrow">
            <a:avLst/>
          </a:prstGeom>
          <a:solidFill>
            <a:schemeClr val="accent6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43">
            <a:extLst>
              <a:ext uri="{FF2B5EF4-FFF2-40B4-BE49-F238E27FC236}">
                <a16:creationId xmlns:a16="http://schemas.microsoft.com/office/drawing/2014/main" id="{1E030010-5BE0-4FB2-9758-88475155BD0A}"/>
              </a:ext>
            </a:extLst>
          </p:cNvPr>
          <p:cNvSpPr/>
          <p:nvPr/>
        </p:nvSpPr>
        <p:spPr>
          <a:xfrm>
            <a:off x="7462917" y="3604326"/>
            <a:ext cx="1440000" cy="57606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Best practice</a:t>
            </a:r>
          </a:p>
        </p:txBody>
      </p:sp>
      <p:sp>
        <p:nvSpPr>
          <p:cNvPr id="96" name="Rounded Rectangle 44">
            <a:extLst>
              <a:ext uri="{FF2B5EF4-FFF2-40B4-BE49-F238E27FC236}">
                <a16:creationId xmlns:a16="http://schemas.microsoft.com/office/drawing/2014/main" id="{DF43428F-3327-428F-B365-6729020945D2}"/>
              </a:ext>
            </a:extLst>
          </p:cNvPr>
          <p:cNvSpPr/>
          <p:nvPr/>
        </p:nvSpPr>
        <p:spPr>
          <a:xfrm>
            <a:off x="7462917" y="4478179"/>
            <a:ext cx="1440000" cy="57606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Diffusion</a:t>
            </a:r>
          </a:p>
        </p:txBody>
      </p:sp>
      <p:sp>
        <p:nvSpPr>
          <p:cNvPr id="97" name="Rounded Rectangle 33">
            <a:extLst>
              <a:ext uri="{FF2B5EF4-FFF2-40B4-BE49-F238E27FC236}">
                <a16:creationId xmlns:a16="http://schemas.microsoft.com/office/drawing/2014/main" id="{74707748-38D5-4216-9A10-D4CAD283D97E}"/>
              </a:ext>
            </a:extLst>
          </p:cNvPr>
          <p:cNvSpPr/>
          <p:nvPr/>
        </p:nvSpPr>
        <p:spPr>
          <a:xfrm>
            <a:off x="7448517" y="2732127"/>
            <a:ext cx="1440000" cy="576064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err="1">
                <a:solidFill>
                  <a:schemeClr val="bg1"/>
                </a:solidFill>
              </a:rPr>
              <a:t>Sammanhang</a:t>
            </a:r>
            <a:endParaRPr lang="en-US" sz="1500" b="1" dirty="0">
              <a:solidFill>
                <a:schemeClr val="bg1"/>
              </a:solidFill>
            </a:endParaRPr>
          </a:p>
        </p:txBody>
      </p:sp>
      <p:sp>
        <p:nvSpPr>
          <p:cNvPr id="98" name="Rounded Rectangle 57">
            <a:extLst>
              <a:ext uri="{FF2B5EF4-FFF2-40B4-BE49-F238E27FC236}">
                <a16:creationId xmlns:a16="http://schemas.microsoft.com/office/drawing/2014/main" id="{FA2EE532-A56D-450E-B1E0-858B2B676979}"/>
              </a:ext>
            </a:extLst>
          </p:cNvPr>
          <p:cNvSpPr/>
          <p:nvPr/>
        </p:nvSpPr>
        <p:spPr>
          <a:xfrm>
            <a:off x="7462917" y="1313541"/>
            <a:ext cx="1440000" cy="964799"/>
          </a:xfrm>
          <a:prstGeom prst="roundRect">
            <a:avLst>
              <a:gd name="adj" fmla="val 5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/>
          </a:p>
          <a:p>
            <a:pPr algn="ctr"/>
            <a:endParaRPr lang="en-US" sz="1050" b="1" dirty="0"/>
          </a:p>
          <a:p>
            <a:pPr algn="ctr"/>
            <a:r>
              <a:rPr lang="en-US" sz="1500" b="1" dirty="0" err="1"/>
              <a:t>Omvärlds-bevakning</a:t>
            </a:r>
            <a:endParaRPr lang="en-US" sz="15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A2FD9F-AEC4-3C45-B2E8-D1AF8B8665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7652" y="1466205"/>
            <a:ext cx="247750" cy="3096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BF8A9CC-DDF8-544A-926F-B0DCBB16387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98327" y="1494956"/>
            <a:ext cx="295793" cy="30533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78806FC-7A07-D04A-BD7E-E66A93DF805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41940" y="1449336"/>
            <a:ext cx="281954" cy="281954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F427AE91-F6EB-1A42-8092-15FB908C71CE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6409" y="1498447"/>
            <a:ext cx="277447" cy="277447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3326C905-8544-4E4C-B024-545610237F4D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06818" y="2841206"/>
            <a:ext cx="138545" cy="357909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9E8AD5E5-3E39-B945-A129-2021B2AACD4E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73392" y="3732440"/>
            <a:ext cx="293885" cy="325372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BB0A20B4-CE37-B146-821F-6B10B00D3081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8193" y="4640083"/>
            <a:ext cx="295793" cy="248085"/>
          </a:xfrm>
          <a:prstGeom prst="rect">
            <a:avLst/>
          </a:prstGeom>
        </p:spPr>
      </p:pic>
      <p:sp>
        <p:nvSpPr>
          <p:cNvPr id="12" name="Rektangel med rundade hörn 11">
            <a:extLst>
              <a:ext uri="{FF2B5EF4-FFF2-40B4-BE49-F238E27FC236}">
                <a16:creationId xmlns:a16="http://schemas.microsoft.com/office/drawing/2014/main" id="{C135AD78-4653-9D47-9FFC-69C3D22B4DBF}"/>
              </a:ext>
            </a:extLst>
          </p:cNvPr>
          <p:cNvSpPr/>
          <p:nvPr/>
        </p:nvSpPr>
        <p:spPr>
          <a:xfrm>
            <a:off x="2846744" y="1549784"/>
            <a:ext cx="176977" cy="104348"/>
          </a:xfrm>
          <a:prstGeom prst="roundRect">
            <a:avLst>
              <a:gd name="adj" fmla="val 50000"/>
            </a:avLst>
          </a:prstGeom>
          <a:solidFill>
            <a:srgbClr val="7F7F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400"/>
          </a:p>
        </p:txBody>
      </p:sp>
      <p:sp>
        <p:nvSpPr>
          <p:cNvPr id="42" name="Rektangel med rundade hörn 41">
            <a:extLst>
              <a:ext uri="{FF2B5EF4-FFF2-40B4-BE49-F238E27FC236}">
                <a16:creationId xmlns:a16="http://schemas.microsoft.com/office/drawing/2014/main" id="{D6628E82-E072-824E-86BB-13DC4E31124A}"/>
              </a:ext>
            </a:extLst>
          </p:cNvPr>
          <p:cNvSpPr/>
          <p:nvPr/>
        </p:nvSpPr>
        <p:spPr>
          <a:xfrm>
            <a:off x="2846744" y="1755599"/>
            <a:ext cx="176977" cy="104348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400"/>
          </a:p>
        </p:txBody>
      </p:sp>
      <p:sp>
        <p:nvSpPr>
          <p:cNvPr id="43" name="Rektangel med rundade hörn 42">
            <a:extLst>
              <a:ext uri="{FF2B5EF4-FFF2-40B4-BE49-F238E27FC236}">
                <a16:creationId xmlns:a16="http://schemas.microsoft.com/office/drawing/2014/main" id="{7213407F-908F-114B-BC52-E7893A13861D}"/>
              </a:ext>
            </a:extLst>
          </p:cNvPr>
          <p:cNvSpPr/>
          <p:nvPr/>
        </p:nvSpPr>
        <p:spPr>
          <a:xfrm>
            <a:off x="2846891" y="1958299"/>
            <a:ext cx="176977" cy="104348"/>
          </a:xfrm>
          <a:prstGeom prst="roundRect">
            <a:avLst>
              <a:gd name="adj" fmla="val 50000"/>
            </a:avLst>
          </a:prstGeom>
          <a:solidFill>
            <a:srgbClr val="EEEC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40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8348D304-ED65-7740-99BE-8B2C3409EC30}"/>
              </a:ext>
            </a:extLst>
          </p:cNvPr>
          <p:cNvSpPr txBox="1"/>
          <p:nvPr/>
        </p:nvSpPr>
        <p:spPr>
          <a:xfrm>
            <a:off x="3023720" y="1441939"/>
            <a:ext cx="1103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Verksamhet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D28728D9-70E7-144A-8A56-97CDC36A72C8}"/>
              </a:ext>
            </a:extLst>
          </p:cNvPr>
          <p:cNvSpPr txBox="1"/>
          <p:nvPr/>
        </p:nvSpPr>
        <p:spPr>
          <a:xfrm>
            <a:off x="3023721" y="1647754"/>
            <a:ext cx="792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Effekter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63FDB6BC-963F-DC49-A568-8CF485312AE2}"/>
              </a:ext>
            </a:extLst>
          </p:cNvPr>
          <p:cNvSpPr txBox="1"/>
          <p:nvPr/>
        </p:nvSpPr>
        <p:spPr>
          <a:xfrm>
            <a:off x="3029146" y="18603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Nivåer</a:t>
            </a:r>
          </a:p>
        </p:txBody>
      </p:sp>
    </p:spTree>
    <p:extLst>
      <p:ext uri="{BB962C8B-B14F-4D97-AF65-F5344CB8AC3E}">
        <p14:creationId xmlns:p14="http://schemas.microsoft.com/office/powerpoint/2010/main" val="80356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819A8ECB-1F00-F244-96D5-879EDB098998}"/>
              </a:ext>
            </a:extLst>
          </p:cNvPr>
          <p:cNvSpPr txBox="1">
            <a:spLocks/>
          </p:cNvSpPr>
          <p:nvPr/>
        </p:nvSpPr>
        <p:spPr>
          <a:xfrm>
            <a:off x="2782888" y="836423"/>
            <a:ext cx="6858000" cy="1000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600" b="1" dirty="0">
                <a:latin typeface="+mn-lt"/>
                <a:ea typeface="ＭＳ Ｐゴシック" charset="-128"/>
              </a:rPr>
              <a:t>Reglab: Filosofi för ägarskap</a:t>
            </a:r>
            <a:endParaRPr lang="sv-SE" sz="3600" dirty="0">
              <a:latin typeface="+mn-lt"/>
              <a:ea typeface="ＭＳ Ｐゴシック" charset="-128"/>
            </a:endParaRPr>
          </a:p>
        </p:txBody>
      </p:sp>
      <p:sp>
        <p:nvSpPr>
          <p:cNvPr id="8" name="textruta 6">
            <a:extLst>
              <a:ext uri="{FF2B5EF4-FFF2-40B4-BE49-F238E27FC236}">
                <a16:creationId xmlns:a16="http://schemas.microsoft.com/office/drawing/2014/main" id="{E0C30E4C-07DB-F84D-8DAD-ECA3E1142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6827" y="2430839"/>
            <a:ext cx="3705493" cy="265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sv-SE" sz="2000" dirty="0"/>
              <a:t>Nätverksbaserat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sv-SE" sz="2000" dirty="0"/>
              <a:t>Litet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sv-SE" sz="2000" dirty="0"/>
              <a:t>Praktikerdrivet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sv-SE" sz="2000" dirty="0"/>
              <a:t>Kommunikation </a:t>
            </a:r>
          </a:p>
          <a:p>
            <a:endParaRPr lang="sv-SE" sz="2000" dirty="0"/>
          </a:p>
        </p:txBody>
      </p:sp>
      <p:sp>
        <p:nvSpPr>
          <p:cNvPr id="9" name="textruta 6">
            <a:extLst>
              <a:ext uri="{FF2B5EF4-FFF2-40B4-BE49-F238E27FC236}">
                <a16:creationId xmlns:a16="http://schemas.microsoft.com/office/drawing/2014/main" id="{0596EAA4-CCDC-3948-A893-EB22184BB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582" y="2428091"/>
            <a:ext cx="3375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sv-SE" sz="2000" dirty="0"/>
              <a:t>Demokratiskt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sv-SE" sz="2000" dirty="0"/>
              <a:t>Behovsstyrt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sv-SE" sz="2000" dirty="0"/>
              <a:t>Oberoende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sv-SE" sz="2000" dirty="0"/>
              <a:t>Generöst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618EE04B-3202-EF4B-8C95-368668775B01}"/>
              </a:ext>
            </a:extLst>
          </p:cNvPr>
          <p:cNvSpPr txBox="1"/>
          <p:nvPr/>
        </p:nvSpPr>
        <p:spPr>
          <a:xfrm>
            <a:off x="2782888" y="1999944"/>
            <a:ext cx="2051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ORGANISERING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9056B597-0934-6143-ABC6-F308AA1D9561}"/>
              </a:ext>
            </a:extLst>
          </p:cNvPr>
          <p:cNvSpPr txBox="1"/>
          <p:nvPr/>
        </p:nvSpPr>
        <p:spPr>
          <a:xfrm>
            <a:off x="5486583" y="2004562"/>
            <a:ext cx="2051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PRINCIPER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8B2853C0-E2D1-9449-84B0-51BB8333FB9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4346" y="458354"/>
            <a:ext cx="2707513" cy="18050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F7CAD5E9-770D-F140-82A4-DDF9024BCED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64264">
            <a:off x="8730512" y="2244175"/>
            <a:ext cx="2707883" cy="18052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E7C58246-CD39-FC4D-9127-84157B49A1AB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40150" y="4016749"/>
            <a:ext cx="2707513" cy="18050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62921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">
            <a:extLst>
              <a:ext uri="{FF2B5EF4-FFF2-40B4-BE49-F238E27FC236}">
                <a16:creationId xmlns:a16="http://schemas.microsoft.com/office/drawing/2014/main" id="{0C759189-DE1F-4A54-9FEA-620EB99B58E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07677" y="854075"/>
            <a:ext cx="6858000" cy="1000125"/>
          </a:xfrm>
        </p:spPr>
        <p:txBody>
          <a:bodyPr>
            <a:normAutofit/>
          </a:bodyPr>
          <a:lstStyle/>
          <a:p>
            <a:pPr algn="l" eaLnBrk="1" hangingPunct="1"/>
            <a:r>
              <a:rPr lang="sv-SE" sz="3600" b="1" dirty="0">
                <a:latin typeface="+mn-lt"/>
                <a:ea typeface="ＭＳ Ｐゴシック" charset="-128"/>
              </a:rPr>
              <a:t>Reglab: Lärandefilosofi</a:t>
            </a:r>
            <a:endParaRPr lang="sv-SE" sz="3600" dirty="0">
              <a:latin typeface="+mn-lt"/>
              <a:ea typeface="ＭＳ Ｐゴシック" charset="-128"/>
            </a:endParaRPr>
          </a:p>
        </p:txBody>
      </p:sp>
      <p:sp>
        <p:nvSpPr>
          <p:cNvPr id="16" name="textruta 6">
            <a:extLst>
              <a:ext uri="{FF2B5EF4-FFF2-40B4-BE49-F238E27FC236}">
                <a16:creationId xmlns:a16="http://schemas.microsoft.com/office/drawing/2014/main" id="{3766E471-92E3-40AE-968A-3626B7FF1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1313" y="2504225"/>
            <a:ext cx="3483464" cy="3067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sv-SE" sz="2000" dirty="0"/>
              <a:t>Utvecklingsinriktat lärande</a:t>
            </a:r>
          </a:p>
          <a:p>
            <a:pPr marL="742950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000" dirty="0"/>
              <a:t>Tanke och reflektion</a:t>
            </a:r>
          </a:p>
          <a:p>
            <a:pPr marL="742950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000" dirty="0"/>
              <a:t>Ifrågasättande och alternativtänkande</a:t>
            </a:r>
          </a:p>
          <a:p>
            <a:pPr marL="742950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000" dirty="0"/>
              <a:t>Olikhet som tillgång</a:t>
            </a:r>
          </a:p>
          <a:p>
            <a:pPr marL="742950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000" dirty="0"/>
              <a:t>Fokus på </a:t>
            </a:r>
            <a:r>
              <a:rPr lang="sv-SE" sz="2000" dirty="0" smtClean="0"/>
              <a:t>nytänkande	</a:t>
            </a:r>
          </a:p>
          <a:p>
            <a:pPr>
              <a:spcAft>
                <a:spcPts val="800"/>
              </a:spcAft>
            </a:pPr>
            <a:r>
              <a:rPr lang="sv-SE" sz="2000" dirty="0" smtClean="0"/>
              <a:t>Kunskapsutveckling genom ”</a:t>
            </a:r>
            <a:r>
              <a:rPr lang="sv-SE" sz="2000" dirty="0" err="1" smtClean="0"/>
              <a:t>learning</a:t>
            </a:r>
            <a:r>
              <a:rPr lang="sv-SE" sz="2000" dirty="0" smtClean="0"/>
              <a:t> by </a:t>
            </a:r>
            <a:r>
              <a:rPr lang="sv-SE" sz="2000" dirty="0" err="1" smtClean="0"/>
              <a:t>doing</a:t>
            </a:r>
            <a:r>
              <a:rPr lang="sv-SE" sz="2000" dirty="0" smtClean="0"/>
              <a:t>”</a:t>
            </a:r>
            <a:endParaRPr lang="sv-SE" sz="2000" dirty="0"/>
          </a:p>
        </p:txBody>
      </p:sp>
      <p:sp>
        <p:nvSpPr>
          <p:cNvPr id="18" name="textruta 6">
            <a:extLst>
              <a:ext uri="{FF2B5EF4-FFF2-40B4-BE49-F238E27FC236}">
                <a16:creationId xmlns:a16="http://schemas.microsoft.com/office/drawing/2014/main" id="{39752253-3354-484B-8612-5896A4AA7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3377" y="2491700"/>
            <a:ext cx="3220963" cy="2041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sv-SE" sz="2000" dirty="0"/>
              <a:t>Processbaserat</a:t>
            </a:r>
          </a:p>
          <a:p>
            <a:pPr>
              <a:spcAft>
                <a:spcPts val="800"/>
              </a:spcAft>
            </a:pPr>
            <a:r>
              <a:rPr lang="sv-SE" sz="2000" dirty="0"/>
              <a:t>Dialogbaserat</a:t>
            </a:r>
          </a:p>
          <a:p>
            <a:pPr>
              <a:spcAft>
                <a:spcPts val="800"/>
              </a:spcAft>
            </a:pPr>
            <a:r>
              <a:rPr lang="sv-SE" sz="2000" dirty="0"/>
              <a:t>Gemensamt utforskande </a:t>
            </a:r>
          </a:p>
          <a:p>
            <a:pPr>
              <a:spcAft>
                <a:spcPts val="800"/>
              </a:spcAft>
            </a:pPr>
            <a:r>
              <a:rPr lang="sv-SE" sz="2000" dirty="0"/>
              <a:t>Reflektion och fördjupning</a:t>
            </a:r>
          </a:p>
          <a:p>
            <a:pPr>
              <a:spcAft>
                <a:spcPts val="800"/>
              </a:spcAft>
            </a:pPr>
            <a:r>
              <a:rPr lang="sv-SE" sz="2000" dirty="0"/>
              <a:t>Trygghet och tillit 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2780301" y="1999945"/>
            <a:ext cx="2051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KUNSKAPSSYN</a:t>
            </a:r>
            <a:r>
              <a:rPr lang="sv-SE" b="1" dirty="0"/>
              <a:t>	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6571373" y="2004563"/>
            <a:ext cx="2051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PEDAGOGIK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BA1BC14-08C2-5A4A-8240-F7047B4B535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64264">
            <a:off x="8738496" y="725812"/>
            <a:ext cx="2708886" cy="18059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8087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6"/>
          <p:cNvSpPr txBox="1">
            <a:spLocks noChangeArrowheads="1"/>
          </p:cNvSpPr>
          <p:nvPr/>
        </p:nvSpPr>
        <p:spPr bwMode="auto">
          <a:xfrm>
            <a:off x="2782888" y="2003426"/>
            <a:ext cx="68580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sv-SE" sz="2000" b="1" dirty="0" err="1">
                <a:latin typeface="+mn-lt"/>
                <a:cs typeface="Arial"/>
              </a:rPr>
              <a:t>www.reglab.se</a:t>
            </a:r>
            <a:r>
              <a:rPr lang="sv-SE" sz="2000" b="1" dirty="0">
                <a:latin typeface="+mn-lt"/>
                <a:cs typeface="Arial"/>
              </a:rPr>
              <a:t> </a:t>
            </a:r>
          </a:p>
          <a:p>
            <a:pPr>
              <a:lnSpc>
                <a:spcPct val="150000"/>
              </a:lnSpc>
              <a:defRPr/>
            </a:pPr>
            <a:r>
              <a:rPr lang="sv-SE" sz="2000" b="1" dirty="0" err="1">
                <a:latin typeface="+mn-lt"/>
                <a:cs typeface="Arial"/>
              </a:rPr>
              <a:t>Twitter</a:t>
            </a:r>
            <a:r>
              <a:rPr lang="sv-SE" sz="2000" b="1" dirty="0">
                <a:latin typeface="+mn-lt"/>
                <a:cs typeface="Arial"/>
              </a:rPr>
              <a:t>: </a:t>
            </a:r>
            <a:r>
              <a:rPr lang="sv-SE" sz="2000" dirty="0" err="1">
                <a:latin typeface="+mn-lt"/>
                <a:cs typeface="Arial"/>
              </a:rPr>
              <a:t>Reglab_Sverige</a:t>
            </a:r>
            <a:r>
              <a:rPr lang="sv-SE" sz="2000" dirty="0">
                <a:latin typeface="+mn-lt"/>
                <a:cs typeface="Arial"/>
              </a:rPr>
              <a:t>	</a:t>
            </a:r>
          </a:p>
          <a:p>
            <a:pPr>
              <a:lnSpc>
                <a:spcPct val="150000"/>
              </a:lnSpc>
              <a:defRPr/>
            </a:pPr>
            <a:endParaRPr lang="sv-SE" sz="2000" u="sng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Arial"/>
            </a:endParaRPr>
          </a:p>
          <a:p>
            <a:pPr>
              <a:lnSpc>
                <a:spcPct val="150000"/>
              </a:lnSpc>
              <a:defRPr/>
            </a:pPr>
            <a:r>
              <a:rPr lang="sv-SE" sz="2000" dirty="0">
                <a:latin typeface="+mn-lt"/>
                <a:cs typeface="Arial"/>
                <a:hlinkClick r:id="rId2"/>
              </a:rPr>
              <a:t>eva.moe@skr.se</a:t>
            </a:r>
            <a:r>
              <a:rPr lang="sv-SE" sz="2000" dirty="0">
                <a:latin typeface="+mn-lt"/>
                <a:cs typeface="Arial"/>
              </a:rPr>
              <a:t/>
            </a:r>
            <a:br>
              <a:rPr lang="sv-SE" sz="2000" dirty="0">
                <a:latin typeface="+mn-lt"/>
                <a:cs typeface="Arial"/>
              </a:rPr>
            </a:br>
            <a:r>
              <a:rPr lang="sv-SE" sz="2000" dirty="0">
                <a:latin typeface="+mn-lt"/>
                <a:cs typeface="Arial"/>
                <a:hlinkClick r:id="rId3"/>
              </a:rPr>
              <a:t>catarina.lahti@skr.se</a:t>
            </a:r>
            <a:endParaRPr lang="sv-SE" sz="2000" dirty="0">
              <a:latin typeface="+mn-lt"/>
              <a:cs typeface="Arial"/>
            </a:endParaRPr>
          </a:p>
          <a:p>
            <a:pPr>
              <a:lnSpc>
                <a:spcPct val="150000"/>
              </a:lnSpc>
              <a:defRPr/>
            </a:pPr>
            <a:r>
              <a:rPr lang="sv-SE" sz="2000" dirty="0" smtClean="0">
                <a:latin typeface="+mn-lt"/>
                <a:cs typeface="Arial"/>
                <a:hlinkClick r:id="rId4"/>
              </a:rPr>
              <a:t>Linnea.lindstrom@skr.se</a:t>
            </a:r>
            <a:endParaRPr lang="sv-SE" sz="2000" dirty="0">
              <a:latin typeface="+mn-lt"/>
              <a:cs typeface="Arial"/>
            </a:endParaRPr>
          </a:p>
          <a:p>
            <a:pPr>
              <a:lnSpc>
                <a:spcPct val="150000"/>
              </a:lnSpc>
              <a:defRPr/>
            </a:pPr>
            <a:endParaRPr lang="sv-SE" sz="2000" dirty="0">
              <a:latin typeface="+mn-lt"/>
              <a:cs typeface="Arial"/>
            </a:endParaRPr>
          </a:p>
        </p:txBody>
      </p:sp>
      <p:pic>
        <p:nvPicPr>
          <p:cNvPr id="16" name="Bildobjekt 15" descr="pratbubbla utan linje höger.ai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3148" b="24815"/>
          <a:stretch/>
        </p:blipFill>
        <p:spPr>
          <a:xfrm>
            <a:off x="6178550" y="3283843"/>
            <a:ext cx="4955897" cy="2386416"/>
          </a:xfrm>
          <a:prstGeom prst="rect">
            <a:avLst/>
          </a:prstGeom>
        </p:spPr>
      </p:pic>
      <p:sp>
        <p:nvSpPr>
          <p:cNvPr id="14" name="textruta 13"/>
          <p:cNvSpPr txBox="1"/>
          <p:nvPr/>
        </p:nvSpPr>
        <p:spPr>
          <a:xfrm>
            <a:off x="7270868" y="3838639"/>
            <a:ext cx="344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700" b="1" dirty="0">
                <a:cs typeface="Ariak"/>
              </a:rPr>
              <a:t>Mycket snack</a:t>
            </a:r>
          </a:p>
          <a:p>
            <a:r>
              <a:rPr lang="sv-SE" sz="2700" b="1" dirty="0">
                <a:cs typeface="Ariak"/>
              </a:rPr>
              <a:t>och mycket verkstad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7B65952-58EF-844D-B9FE-C73DDC90A654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32633">
            <a:off x="7631388" y="760212"/>
            <a:ext cx="2802876" cy="18676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9355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Anpassad formgivning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4680</TotalTime>
  <Words>822</Words>
  <Application>Microsoft Office PowerPoint</Application>
  <PresentationFormat>Bredbild</PresentationFormat>
  <Paragraphs>110</Paragraphs>
  <Slides>6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6</vt:i4>
      </vt:variant>
    </vt:vector>
  </HeadingPairs>
  <TitlesOfParts>
    <vt:vector size="15" baseType="lpstr">
      <vt:lpstr>ＭＳ Ｐゴシック</vt:lpstr>
      <vt:lpstr>Ariak</vt:lpstr>
      <vt:lpstr>Arial</vt:lpstr>
      <vt:lpstr>Calibri</vt:lpstr>
      <vt:lpstr>Calibri Light</vt:lpstr>
      <vt:lpstr>Verdana</vt:lpstr>
      <vt:lpstr>Anpassad formgivning</vt:lpstr>
      <vt:lpstr>1_Anpassad formgivning</vt:lpstr>
      <vt:lpstr>2_Anpassad formgivning</vt:lpstr>
      <vt:lpstr>PowerPoint-presentation</vt:lpstr>
      <vt:lpstr>PowerPoint-presentation</vt:lpstr>
      <vt:lpstr>Reglab: Arena för utveckling</vt:lpstr>
      <vt:lpstr>PowerPoint-presentation</vt:lpstr>
      <vt:lpstr>Reglab: Lärandefilosofi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--</dc:creator>
  <cp:lastModifiedBy>Moe Eva</cp:lastModifiedBy>
  <cp:revision>151</cp:revision>
  <dcterms:created xsi:type="dcterms:W3CDTF">2014-12-15T22:05:22Z</dcterms:created>
  <dcterms:modified xsi:type="dcterms:W3CDTF">2020-05-05T08:37:25Z</dcterms:modified>
</cp:coreProperties>
</file>