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  <p:sldMasterId id="2147483686" r:id="rId3"/>
  </p:sldMasterIdLst>
  <p:notesMasterIdLst>
    <p:notesMasterId r:id="rId18"/>
  </p:notesMasterIdLst>
  <p:sldIdLst>
    <p:sldId id="257" r:id="rId4"/>
    <p:sldId id="341" r:id="rId5"/>
    <p:sldId id="329" r:id="rId6"/>
    <p:sldId id="342" r:id="rId7"/>
    <p:sldId id="335" r:id="rId8"/>
    <p:sldId id="331" r:id="rId9"/>
    <p:sldId id="317" r:id="rId10"/>
    <p:sldId id="343" r:id="rId11"/>
    <p:sldId id="336" r:id="rId12"/>
    <p:sldId id="337" r:id="rId13"/>
    <p:sldId id="334" r:id="rId14"/>
    <p:sldId id="338" r:id="rId15"/>
    <p:sldId id="344" r:id="rId16"/>
    <p:sldId id="274" r:id="rId17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4" userDrawn="1">
          <p15:clr>
            <a:srgbClr val="A4A3A4"/>
          </p15:clr>
        </p15:guide>
        <p15:guide id="2" pos="1753" userDrawn="1">
          <p15:clr>
            <a:srgbClr val="A4A3A4"/>
          </p15:clr>
        </p15:guide>
        <p15:guide id="3" pos="2388" userDrawn="1">
          <p15:clr>
            <a:srgbClr val="A4A3A4"/>
          </p15:clr>
        </p15:guide>
        <p15:guide id="4" pos="5080" userDrawn="1">
          <p15:clr>
            <a:srgbClr val="A4A3A4"/>
          </p15:clr>
        </p15:guide>
        <p15:guide id="5" orient="horz" pos="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8D6"/>
    <a:srgbClr val="B3B8B6"/>
    <a:srgbClr val="BDC2BF"/>
    <a:srgbClr val="C9D9B5"/>
    <a:srgbClr val="B1C800"/>
    <a:srgbClr val="000000"/>
    <a:srgbClr val="EB6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62"/>
  </p:normalViewPr>
  <p:slideViewPr>
    <p:cSldViewPr snapToGrid="0" snapToObjects="1">
      <p:cViewPr varScale="1">
        <p:scale>
          <a:sx n="59" d="100"/>
          <a:sy n="59" d="100"/>
        </p:scale>
        <p:origin x="500" y="56"/>
      </p:cViewPr>
      <p:guideLst>
        <p:guide orient="horz" pos="1304"/>
        <p:guide pos="1753"/>
        <p:guide pos="2388"/>
        <p:guide pos="5080"/>
        <p:guide orient="horz" pos="93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5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C171D-06FE-418C-9821-401303935767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41F4E-BBAA-4383-8F3A-72C0D0357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2550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41F4E-BBAA-4383-8F3A-72C0D03572E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003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dirty="0"/>
              <a:t>Utvecklingsinriktat lärande</a:t>
            </a:r>
            <a:r>
              <a:rPr lang="sv-SE" sz="1200" dirty="0"/>
              <a:t>, till skillnad från anpassningsinriktat lärande,</a:t>
            </a:r>
            <a:r>
              <a:rPr lang="sv-SE" sz="1200" baseline="0" dirty="0"/>
              <a:t> där mål och kunskaper är fastlagt i förväg. Där det finns ett tydligt facit.</a:t>
            </a:r>
          </a:p>
          <a:p>
            <a:r>
              <a:rPr lang="sv-SE" sz="1200" b="1" dirty="0"/>
              <a:t>Learning</a:t>
            </a:r>
            <a:r>
              <a:rPr lang="sv-SE" sz="1200" b="1" baseline="0" dirty="0"/>
              <a:t> by </a:t>
            </a:r>
            <a:r>
              <a:rPr lang="sv-SE" sz="1200" b="1" baseline="0" dirty="0" err="1"/>
              <a:t>doing</a:t>
            </a:r>
            <a:r>
              <a:rPr lang="sv-SE" sz="1200" b="1" baseline="0" dirty="0"/>
              <a:t>. </a:t>
            </a:r>
            <a:r>
              <a:rPr lang="sv-SE" sz="1200" baseline="0" dirty="0"/>
              <a:t>Praktikerbaserat, kunskap som är kopplad till användning, handling och nytta.</a:t>
            </a:r>
          </a:p>
          <a:p>
            <a:r>
              <a:rPr lang="sv-SE" sz="1200" b="1" dirty="0"/>
              <a:t>Processbaserat.</a:t>
            </a:r>
            <a:r>
              <a:rPr lang="sv-SE" sz="1200" b="1" baseline="0" dirty="0"/>
              <a:t> </a:t>
            </a:r>
            <a:r>
              <a:rPr lang="sv-SE" sz="1200" dirty="0"/>
              <a:t>Involverande, sätter kunskapen</a:t>
            </a:r>
            <a:r>
              <a:rPr lang="sv-SE" sz="1200" baseline="0" dirty="0"/>
              <a:t> i ett sammanhang, inte fokus på enskilda faktakunskaper. </a:t>
            </a:r>
          </a:p>
          <a:p>
            <a:r>
              <a:rPr lang="sv-SE" sz="1200" b="1" dirty="0"/>
              <a:t>Dialogbaserat.</a:t>
            </a:r>
            <a:r>
              <a:rPr lang="sv-SE" sz="1200" b="1" baseline="0" dirty="0"/>
              <a:t> </a:t>
            </a:r>
            <a:r>
              <a:rPr lang="sv-SE" sz="1200" dirty="0"/>
              <a:t>Använd kunskapen i rummet. Alla har något att bidra med. </a:t>
            </a:r>
            <a:r>
              <a:rPr lang="sv-SE" sz="1200" baseline="0" dirty="0"/>
              <a:t>Alla får komma till tals, aktivt lyssnande. </a:t>
            </a:r>
            <a:r>
              <a:rPr lang="sv-SE" sz="1200" dirty="0"/>
              <a:t>Lärande genom involvering</a:t>
            </a:r>
            <a:r>
              <a:rPr lang="sv-SE" sz="1200" baseline="0" dirty="0"/>
              <a:t>. </a:t>
            </a:r>
            <a:endParaRPr lang="sv-SE" sz="1200" dirty="0"/>
          </a:p>
          <a:p>
            <a:r>
              <a:rPr lang="sv-SE" sz="1200" b="1" dirty="0"/>
              <a:t>Gemensamt utforskande.</a:t>
            </a:r>
            <a:r>
              <a:rPr lang="sv-SE" sz="1200" dirty="0"/>
              <a:t> En prövande hållning,</a:t>
            </a:r>
            <a:r>
              <a:rPr lang="sv-SE" sz="1200" baseline="0" dirty="0"/>
              <a:t> olika </a:t>
            </a:r>
            <a:r>
              <a:rPr lang="sv-SE" sz="1200" dirty="0"/>
              <a:t>perspektiv välkomnas. </a:t>
            </a:r>
          </a:p>
          <a:p>
            <a:r>
              <a:rPr lang="sv-SE" sz="1200" b="1" dirty="0"/>
              <a:t>Reflektion och fördjupning</a:t>
            </a:r>
            <a:r>
              <a:rPr lang="sv-SE" sz="1200" b="0" baseline="0" dirty="0"/>
              <a:t>. </a:t>
            </a:r>
            <a:r>
              <a:rPr lang="sv-SE" sz="1200" baseline="0" dirty="0"/>
              <a:t>Också möjlighet till reflektion över det egna lärandet, ”double loop </a:t>
            </a:r>
            <a:r>
              <a:rPr lang="sv-SE" sz="1200" baseline="0" dirty="0" err="1"/>
              <a:t>learning</a:t>
            </a:r>
            <a:r>
              <a:rPr lang="sv-SE" sz="1200" baseline="0" dirty="0"/>
              <a:t>”.</a:t>
            </a:r>
          </a:p>
          <a:p>
            <a:r>
              <a:rPr lang="sv-SE" sz="1200" b="1" baseline="0" dirty="0"/>
              <a:t>Trygghet o tillit. </a:t>
            </a:r>
            <a:r>
              <a:rPr lang="sv-SE" sz="1200" baseline="0" dirty="0"/>
              <a:t>Skapa en trygg plats, vara bland kolleger, inte konkurrera och prestera, lära av misstag etc.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427DF-0154-4E13-A836-5C1B4C02F76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892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20A396-7E6A-6947-AF64-16B7B1C51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9309CB-6F92-4543-8528-C246FA480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933FFF-06AD-FA4D-8CDA-7BA572D6E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9D051B-559A-3949-8C3C-B528DBAC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C62465-C050-8240-A74D-33F81F2E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902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5D1043-0F51-EC43-BE7A-667F395D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C90D640-0CD8-3A49-AED5-2540761FC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654A64-5F29-D64D-AFDE-D9C0D276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E69D86-CD12-1A47-9C87-4EA7308D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F23326-111C-A048-9FD4-9E728D0A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166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B1468C7-0942-8044-BCE9-3DB0534FD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17DE0C-1D6D-3043-9483-D93DFAA54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46462A-3A3D-9642-901D-69F1C37B0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95FC72-BB2C-9544-8475-9021BA80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B46A30-F770-4349-A26B-4DCD1152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76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DE8FE7-47E3-6E4A-A314-DA389F2E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56C4E7C-F4CE-B14C-B98B-79FF2529A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42308-53F2-0E4C-9705-325D60D6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F8B84F-FAC8-8446-8819-84DBE68E7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300B88-4A96-0E45-9075-AD88808B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515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7DDBFC-0514-2945-8235-9300EA56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CCB39D-888B-F440-80A8-C263D8EA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4E0A40-E5E0-2B4D-AA68-FF2E9D37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0789E1-736D-7045-87A4-332182CC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B8F68C-7EA0-C640-92ED-1EA0F0E5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1860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EDFB9A-E0C6-EE47-B2ED-830033DC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59F5BE-9877-A14D-A5BD-C2E74DDA8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35BA1-D304-774D-A7C8-CB3CBFC7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1667EF-6834-8D46-B47E-8586A4B5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F460FB-A848-994A-B37A-DCF89194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1043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7E8927-1D4C-7C4B-9F68-C2F279DB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027A28-8D62-9444-97EF-04EB9FABA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161758-1767-4D4D-BA14-3F0A8B4B9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9CC1EE6-DD33-D847-9AC8-8499D553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F856D95-3F36-2E44-849C-6DE9EB99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1D95C1-58BC-604E-9B1F-061F99B6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437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6E69A5-E11F-A24A-B241-091587E79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A222B8-1AD9-8D42-9F0A-E117B0EBB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3DAE9-2D26-4C4D-AD93-04A89781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AE12C54-1F7E-424C-ABE9-D37EFF830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A630A7F-D9DF-4A43-9760-9CAB86F54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70F1A35-890E-904A-A303-757E382A6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D8C581B-C8E3-6044-AF01-60B69A034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AFFA41D-5FEA-FB4D-8B39-0EC31A3A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78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C266C7-7B7A-3048-B0B6-F8D16FD5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97A223-2141-4B44-A4A7-435B9E13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8FF3BAD-3238-824C-B6DA-CE10E7D2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396A527-B38E-DD4B-A467-94B3F1A74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508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9408404-6D40-8B4A-9F8A-502E1F16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AEE1BCB-5A61-C345-93C1-7DE56161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3298B6-8B80-F54A-952C-44D34BDF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221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4B4574-8E03-5145-8712-0DC90495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FAC985-B130-4B44-9980-3583F020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1CCD49-5686-CD42-AF4E-0E18AD390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4D7CF9-6C56-F14D-A28D-A44B5413C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5410B7-9C7D-1543-BBE6-C14342F0A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D3AE70-A954-424C-8A0C-45C295F8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51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F19FB0-66B2-1E44-9E94-27B06A95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82FFF1-CB79-EA4E-8811-6CCBA46CC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1ECD8F-8CE1-5B40-A9DE-6EA85EE8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7C11DA-F3D0-774E-A9A0-C26B6E70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023D88-38D9-9B40-8005-F3360D65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754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1237D6-CD93-D341-BB64-75B5CB4F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54266EC-0174-5440-B144-41D0F957C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784AA0-F1D4-544B-90C0-BBC5CAC14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E71CEEF-62E2-064A-BE34-AA313381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B43B50-D976-3B41-8435-E8B372A6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E54278-4795-7D41-B832-E8220A31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807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D5891-F484-424C-A95A-C620F5D4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F506B8-7C70-844A-84CA-6E165A1A4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287DDC-2710-524D-9595-D6612905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EB23EF-3153-B946-8D2E-205A0668B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FBCA55-F64C-524E-838C-119CADE3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03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C9C277A-D50F-B34D-93D8-D51A2C594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215151-10C0-224F-941A-2B6C77C34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F6EEC8-E45F-D54D-9DB6-10B259FF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BD65B7-790B-7849-970F-95BEF322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99D264-CD74-0E44-915A-0F934E3C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46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801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684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56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617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641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91580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4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0430BB-A586-9846-A48A-10CE64DC5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76EAD2-796D-B747-B59F-BEF7A3B98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0AC05B-362B-4A42-85B5-E219A1B2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5066B4-1CB1-7C4A-B1AC-9899F5D1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AE1F5D-A56F-5B41-A5F5-B31FE2C3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2194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0251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9026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2370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97059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 13">
            <a:extLst>
              <a:ext uri="{FF2B5EF4-FFF2-40B4-BE49-F238E27FC236}">
                <a16:creationId xmlns:a16="http://schemas.microsoft.com/office/drawing/2014/main" id="{B1B51E6E-F008-2B40-B6BE-17C7ED1A9DED}"/>
              </a:ext>
            </a:extLst>
          </p:cNvPr>
          <p:cNvGrpSpPr/>
          <p:nvPr userDrawn="1"/>
        </p:nvGrpSpPr>
        <p:grpSpPr>
          <a:xfrm>
            <a:off x="1071591" y="-2"/>
            <a:ext cx="998844" cy="6858002"/>
            <a:chOff x="265811" y="-2"/>
            <a:chExt cx="749133" cy="6858002"/>
          </a:xfrm>
        </p:grpSpPr>
        <p:sp>
          <p:nvSpPr>
            <p:cNvPr id="15" name="Rektangel 10">
              <a:extLst>
                <a:ext uri="{FF2B5EF4-FFF2-40B4-BE49-F238E27FC236}">
                  <a16:creationId xmlns:a16="http://schemas.microsoft.com/office/drawing/2014/main" id="{84737B84-77A6-824C-8E49-7DFA05225091}"/>
                </a:ext>
              </a:extLst>
            </p:cNvPr>
            <p:cNvSpPr/>
            <p:nvPr userDrawn="1"/>
          </p:nvSpPr>
          <p:spPr>
            <a:xfrm>
              <a:off x="650957" y="-2"/>
              <a:ext cx="90439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16" name="Rektangel 3">
              <a:extLst>
                <a:ext uri="{FF2B5EF4-FFF2-40B4-BE49-F238E27FC236}">
                  <a16:creationId xmlns:a16="http://schemas.microsoft.com/office/drawing/2014/main" id="{AD627B23-5DA1-F045-AD3C-3E5E090E9966}"/>
                </a:ext>
              </a:extLst>
            </p:cNvPr>
            <p:cNvSpPr/>
            <p:nvPr userDrawn="1"/>
          </p:nvSpPr>
          <p:spPr>
            <a:xfrm>
              <a:off x="265811" y="0"/>
              <a:ext cx="57177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/>
            </a:p>
          </p:txBody>
        </p:sp>
        <p:sp>
          <p:nvSpPr>
            <p:cNvPr id="17" name="Rektangel 5">
              <a:extLst>
                <a:ext uri="{FF2B5EF4-FFF2-40B4-BE49-F238E27FC236}">
                  <a16:creationId xmlns:a16="http://schemas.microsoft.com/office/drawing/2014/main" id="{3024A0E3-B0C3-904F-9890-EC87368C8DEA}"/>
                </a:ext>
              </a:extLst>
            </p:cNvPr>
            <p:cNvSpPr/>
            <p:nvPr userDrawn="1"/>
          </p:nvSpPr>
          <p:spPr>
            <a:xfrm>
              <a:off x="803365" y="-2"/>
              <a:ext cx="116803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/>
            </a:p>
          </p:txBody>
        </p:sp>
        <p:sp>
          <p:nvSpPr>
            <p:cNvPr id="18" name="Rektangel 6">
              <a:extLst>
                <a:ext uri="{FF2B5EF4-FFF2-40B4-BE49-F238E27FC236}">
                  <a16:creationId xmlns:a16="http://schemas.microsoft.com/office/drawing/2014/main" id="{7048166B-E521-EB4B-9AC5-3C79613D614E}"/>
                </a:ext>
              </a:extLst>
            </p:cNvPr>
            <p:cNvSpPr/>
            <p:nvPr userDrawn="1"/>
          </p:nvSpPr>
          <p:spPr>
            <a:xfrm>
              <a:off x="929409" y="-2"/>
              <a:ext cx="85535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19" name="Rektangel 7">
              <a:extLst>
                <a:ext uri="{FF2B5EF4-FFF2-40B4-BE49-F238E27FC236}">
                  <a16:creationId xmlns:a16="http://schemas.microsoft.com/office/drawing/2014/main" id="{4F01C127-2A10-8A4A-87D5-27BDE63ED928}"/>
                </a:ext>
              </a:extLst>
            </p:cNvPr>
            <p:cNvSpPr/>
            <p:nvPr userDrawn="1"/>
          </p:nvSpPr>
          <p:spPr>
            <a:xfrm>
              <a:off x="502330" y="-2"/>
              <a:ext cx="145652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20" name="Rektangel 8">
              <a:extLst>
                <a:ext uri="{FF2B5EF4-FFF2-40B4-BE49-F238E27FC236}">
                  <a16:creationId xmlns:a16="http://schemas.microsoft.com/office/drawing/2014/main" id="{0B05C23D-26B0-E84F-9DF6-940C53FC6FE1}"/>
                </a:ext>
              </a:extLst>
            </p:cNvPr>
            <p:cNvSpPr/>
            <p:nvPr userDrawn="1"/>
          </p:nvSpPr>
          <p:spPr>
            <a:xfrm>
              <a:off x="400507" y="-2"/>
              <a:ext cx="56155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</p:grpSp>
      <p:pic>
        <p:nvPicPr>
          <p:cNvPr id="21" name="Bildobjekt 4" descr="REGLAG logo2rgb.wmf">
            <a:extLst>
              <a:ext uri="{FF2B5EF4-FFF2-40B4-BE49-F238E27FC236}">
                <a16:creationId xmlns:a16="http://schemas.microsoft.com/office/drawing/2014/main" id="{5E5B1BB1-A9DB-C84C-B6E0-94166A5FB0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08366" y="6130481"/>
            <a:ext cx="1644422" cy="27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5220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FF4A32A3-80A1-C740-823F-183683DE75E5}"/>
              </a:ext>
            </a:extLst>
          </p:cNvPr>
          <p:cNvGrpSpPr/>
          <p:nvPr userDrawn="1"/>
        </p:nvGrpSpPr>
        <p:grpSpPr>
          <a:xfrm>
            <a:off x="1071591" y="-2"/>
            <a:ext cx="998844" cy="6858002"/>
            <a:chOff x="265811" y="-2"/>
            <a:chExt cx="749133" cy="6858002"/>
          </a:xfrm>
        </p:grpSpPr>
        <p:sp>
          <p:nvSpPr>
            <p:cNvPr id="7" name="Rektangel 10">
              <a:extLst>
                <a:ext uri="{FF2B5EF4-FFF2-40B4-BE49-F238E27FC236}">
                  <a16:creationId xmlns:a16="http://schemas.microsoft.com/office/drawing/2014/main" id="{56A8F893-590D-E94D-94D9-42E4D5EF775B}"/>
                </a:ext>
              </a:extLst>
            </p:cNvPr>
            <p:cNvSpPr/>
            <p:nvPr userDrawn="1"/>
          </p:nvSpPr>
          <p:spPr>
            <a:xfrm>
              <a:off x="650957" y="-2"/>
              <a:ext cx="90439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8" name="Rektangel 3">
              <a:extLst>
                <a:ext uri="{FF2B5EF4-FFF2-40B4-BE49-F238E27FC236}">
                  <a16:creationId xmlns:a16="http://schemas.microsoft.com/office/drawing/2014/main" id="{4968E7E7-DB81-294B-AEA8-678423CD9274}"/>
                </a:ext>
              </a:extLst>
            </p:cNvPr>
            <p:cNvSpPr/>
            <p:nvPr userDrawn="1"/>
          </p:nvSpPr>
          <p:spPr>
            <a:xfrm>
              <a:off x="265811" y="0"/>
              <a:ext cx="57177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/>
            </a:p>
          </p:txBody>
        </p:sp>
        <p:sp>
          <p:nvSpPr>
            <p:cNvPr id="9" name="Rektangel 5">
              <a:extLst>
                <a:ext uri="{FF2B5EF4-FFF2-40B4-BE49-F238E27FC236}">
                  <a16:creationId xmlns:a16="http://schemas.microsoft.com/office/drawing/2014/main" id="{05E80246-EE50-0C4E-9139-D8A69FB6DF30}"/>
                </a:ext>
              </a:extLst>
            </p:cNvPr>
            <p:cNvSpPr/>
            <p:nvPr userDrawn="1"/>
          </p:nvSpPr>
          <p:spPr>
            <a:xfrm>
              <a:off x="803365" y="-2"/>
              <a:ext cx="116803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/>
            </a:p>
          </p:txBody>
        </p:sp>
        <p:sp>
          <p:nvSpPr>
            <p:cNvPr id="10" name="Rektangel 6">
              <a:extLst>
                <a:ext uri="{FF2B5EF4-FFF2-40B4-BE49-F238E27FC236}">
                  <a16:creationId xmlns:a16="http://schemas.microsoft.com/office/drawing/2014/main" id="{C2EB8945-3037-4D41-AB89-80D123F5BD31}"/>
                </a:ext>
              </a:extLst>
            </p:cNvPr>
            <p:cNvSpPr/>
            <p:nvPr userDrawn="1"/>
          </p:nvSpPr>
          <p:spPr>
            <a:xfrm>
              <a:off x="929409" y="-2"/>
              <a:ext cx="85535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11" name="Rektangel 7">
              <a:extLst>
                <a:ext uri="{FF2B5EF4-FFF2-40B4-BE49-F238E27FC236}">
                  <a16:creationId xmlns:a16="http://schemas.microsoft.com/office/drawing/2014/main" id="{D7C0716F-CA8A-1A48-B807-C5C1BA3E4100}"/>
                </a:ext>
              </a:extLst>
            </p:cNvPr>
            <p:cNvSpPr/>
            <p:nvPr userDrawn="1"/>
          </p:nvSpPr>
          <p:spPr>
            <a:xfrm>
              <a:off x="502330" y="-2"/>
              <a:ext cx="145652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12" name="Rektangel 8">
              <a:extLst>
                <a:ext uri="{FF2B5EF4-FFF2-40B4-BE49-F238E27FC236}">
                  <a16:creationId xmlns:a16="http://schemas.microsoft.com/office/drawing/2014/main" id="{68A08780-4818-4244-9F5D-F0D57E4478B6}"/>
                </a:ext>
              </a:extLst>
            </p:cNvPr>
            <p:cNvSpPr/>
            <p:nvPr userDrawn="1"/>
          </p:nvSpPr>
          <p:spPr>
            <a:xfrm>
              <a:off x="400507" y="-2"/>
              <a:ext cx="56155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</p:grpSp>
      <p:pic>
        <p:nvPicPr>
          <p:cNvPr id="14" name="Bildobjekt 4" descr="REGLAG logo2rgb.wmf">
            <a:extLst>
              <a:ext uri="{FF2B5EF4-FFF2-40B4-BE49-F238E27FC236}">
                <a16:creationId xmlns:a16="http://schemas.microsoft.com/office/drawing/2014/main" id="{CAFF2CEB-439E-F546-A736-E06FAB8411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08366" y="6130481"/>
            <a:ext cx="1644422" cy="27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E57F3D00-270B-3441-A413-49616C1559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90900" y="857250"/>
            <a:ext cx="6858000" cy="1000125"/>
          </a:xfrm>
        </p:spPr>
        <p:txBody>
          <a:bodyPr/>
          <a:lstStyle/>
          <a:p>
            <a:pPr algn="l" eaLnBrk="1" hangingPunct="1"/>
            <a:endParaRPr lang="sv-SE" sz="5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10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F8716C-8709-6446-B406-78B7B778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C91E98-2B10-0344-893A-B06E2B4BC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901AC3-9515-6941-879F-47905A85F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B3D2FEC-2EF9-564F-AA0A-9692C613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6D6388-9791-8E44-BE2F-6171A301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788C42-A758-664A-9F09-A0A86A68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348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78074-6B30-3242-8D2B-3FC57387F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2A976E-7E8F-7F4A-8B3F-897924CD3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04B88A-FB2D-874F-BDA4-FA7B5106B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AAA111A-2CDA-C246-9730-CFF16195D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9640168-9A13-F348-9FA4-5941A2649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69BCEA9-BED0-0B49-B484-BF38A179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87BB348-4AF3-CC45-A9E7-6B3C060CF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F882CF-3259-CB42-BC16-8B1EC766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875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D99D88-F196-764F-8956-985FB2B7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4D4F4D5-0231-2F4C-A5EF-087EB10F9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A4C0223-D42C-3244-B5BE-876CC9E2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C715AB7-569D-F842-AA0B-F07AD89B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11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601CBA6-6C99-4842-9716-BAC1F97E3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6A81D73-B149-6246-916E-587194C7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7E929DE-0A90-F341-B7E9-E1005CCD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52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A29010-810E-344A-9985-F4252E90F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F482A4-F12D-F447-9B2D-B06714061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93F32F-D336-974B-8540-4C64F9A7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49AB25-7622-F94A-AD11-F64C12F0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31D01F-74F6-2A45-BA4D-BE02A904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AE987BE-BD42-164B-9348-325C296D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6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75FEF2-CE12-1647-8B06-2DAF37DD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6C8C889-7097-DA40-A574-511BEAC90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BE77-9437-BB44-9D31-59BCDA49B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B81768-F380-B844-A36D-3FC99E3F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32E3B5-FCAA-864A-8E34-BCAA1C0D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8F422D9-2F53-EA41-8119-FBDB77DE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05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B97582C-6A1A-CA47-8DCC-41B2B2252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5872F6-923B-7749-8D40-057773916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824861-199F-EA47-935C-6999DEEA8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BC5ADB-2215-3842-AFA0-C96BA821F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0278ED-AB11-B54A-B884-92A725689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00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48FEB75-E7FA-834E-A8A1-123A8D44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29506D-93A9-274F-946E-3CA61EFDF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023D25-67A1-0044-AE91-E32212948A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F4E7-43DA-534A-8F25-4083CC8E227C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26C514-379A-3742-917E-3470821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BAA7B5-D61B-5D46-A722-B2DC97D8D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23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CEE9-A8B5-7C4D-890E-02BDD2FD30D2}" type="datetimeFigureOut">
              <a:rPr lang="sv-SE" smtClean="0"/>
              <a:t>2020-02-21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819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atarina.lahti@skr.se" TargetMode="External"/><Relationship Id="rId7" Type="http://schemas.openxmlformats.org/officeDocument/2006/relationships/image" Target="../media/image13.jpeg"/><Relationship Id="rId2" Type="http://schemas.openxmlformats.org/officeDocument/2006/relationships/hyperlink" Target="mailto:eva.moe@skr.se" TargetMode="Externa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emf"/><Relationship Id="rId5" Type="http://schemas.openxmlformats.org/officeDocument/2006/relationships/hyperlink" Target="mailto:anton.ternstrom@skr.se" TargetMode="External"/><Relationship Id="rId4" Type="http://schemas.openxmlformats.org/officeDocument/2006/relationships/hyperlink" Target="mailto:karin.liljeberg.trotzig@skr.s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 4"/>
          <p:cNvGrpSpPr/>
          <p:nvPr/>
        </p:nvGrpSpPr>
        <p:grpSpPr>
          <a:xfrm>
            <a:off x="-190463" y="-341782"/>
            <a:ext cx="12415105" cy="7543804"/>
            <a:chOff x="-215562" y="-2"/>
            <a:chExt cx="9327652" cy="6858004"/>
          </a:xfrm>
        </p:grpSpPr>
        <p:sp>
          <p:nvSpPr>
            <p:cNvPr id="19" name="Rektangel 18"/>
            <p:cNvSpPr/>
            <p:nvPr/>
          </p:nvSpPr>
          <p:spPr>
            <a:xfrm>
              <a:off x="6580014" y="1"/>
              <a:ext cx="271348" cy="6857997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0" name="Rektangel 29"/>
            <p:cNvSpPr/>
            <p:nvPr/>
          </p:nvSpPr>
          <p:spPr>
            <a:xfrm>
              <a:off x="2870200" y="0"/>
              <a:ext cx="885298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3938418" y="0"/>
              <a:ext cx="640867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5"/>
            <p:cNvSpPr/>
            <p:nvPr/>
          </p:nvSpPr>
          <p:spPr>
            <a:xfrm>
              <a:off x="1922601" y="0"/>
              <a:ext cx="139824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906090" y="2"/>
              <a:ext cx="69184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1582467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592123" y="0"/>
              <a:ext cx="135805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0" name="Rektangel 9"/>
            <p:cNvSpPr/>
            <p:nvPr/>
          </p:nvSpPr>
          <p:spPr>
            <a:xfrm>
              <a:off x="942084" y="0"/>
              <a:ext cx="141331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2421965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2062425" y="0"/>
              <a:ext cx="505192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4" name="Rektangel 13"/>
            <p:cNvSpPr/>
            <p:nvPr/>
          </p:nvSpPr>
          <p:spPr>
            <a:xfrm>
              <a:off x="8244311" y="0"/>
              <a:ext cx="264648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5" name="Rektangel 14"/>
            <p:cNvSpPr/>
            <p:nvPr/>
          </p:nvSpPr>
          <p:spPr>
            <a:xfrm>
              <a:off x="3192682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6" name="Rektangel 15"/>
            <p:cNvSpPr/>
            <p:nvPr/>
          </p:nvSpPr>
          <p:spPr>
            <a:xfrm>
              <a:off x="2435293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7" name="Rektangel 16"/>
            <p:cNvSpPr/>
            <p:nvPr/>
          </p:nvSpPr>
          <p:spPr>
            <a:xfrm>
              <a:off x="6178484" y="-2"/>
              <a:ext cx="218861" cy="6858001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8" name="Rektangel 17"/>
            <p:cNvSpPr/>
            <p:nvPr/>
          </p:nvSpPr>
          <p:spPr>
            <a:xfrm>
              <a:off x="2959639" y="0"/>
              <a:ext cx="174781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1" name="Rektangel 20"/>
            <p:cNvSpPr/>
            <p:nvPr/>
          </p:nvSpPr>
          <p:spPr>
            <a:xfrm>
              <a:off x="-215562" y="0"/>
              <a:ext cx="640867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5935742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5" name="Rektangel 24"/>
            <p:cNvSpPr/>
            <p:nvPr/>
          </p:nvSpPr>
          <p:spPr>
            <a:xfrm>
              <a:off x="1077917" y="0"/>
              <a:ext cx="198434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6" name="Rektangel 25"/>
            <p:cNvSpPr/>
            <p:nvPr/>
          </p:nvSpPr>
          <p:spPr>
            <a:xfrm>
              <a:off x="6831704" y="-1"/>
              <a:ext cx="240589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7" name="Rektangel 26"/>
            <p:cNvSpPr/>
            <p:nvPr/>
          </p:nvSpPr>
          <p:spPr>
            <a:xfrm flipH="1">
              <a:off x="7974190" y="0"/>
              <a:ext cx="45719" cy="50331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Rektangel 28"/>
            <p:cNvSpPr/>
            <p:nvPr/>
          </p:nvSpPr>
          <p:spPr>
            <a:xfrm>
              <a:off x="5292036" y="0"/>
              <a:ext cx="850226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2" name="Rektangel 31"/>
            <p:cNvSpPr/>
            <p:nvPr/>
          </p:nvSpPr>
          <p:spPr>
            <a:xfrm>
              <a:off x="2594273" y="0"/>
              <a:ext cx="167280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Rektangel 32"/>
            <p:cNvSpPr/>
            <p:nvPr/>
          </p:nvSpPr>
          <p:spPr>
            <a:xfrm>
              <a:off x="2461949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6" name="Rektangel 35"/>
            <p:cNvSpPr/>
            <p:nvPr/>
          </p:nvSpPr>
          <p:spPr>
            <a:xfrm>
              <a:off x="7873118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8" name="Rektangel 37"/>
            <p:cNvSpPr/>
            <p:nvPr/>
          </p:nvSpPr>
          <p:spPr>
            <a:xfrm>
              <a:off x="8376635" y="0"/>
              <a:ext cx="163130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8458201" y="0"/>
              <a:ext cx="385758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Rektangel 38"/>
            <p:cNvSpPr/>
            <p:nvPr/>
          </p:nvSpPr>
          <p:spPr>
            <a:xfrm>
              <a:off x="8199378" y="0"/>
              <a:ext cx="493101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2" name="Rektangel 11"/>
            <p:cNvSpPr/>
            <p:nvPr/>
          </p:nvSpPr>
          <p:spPr>
            <a:xfrm>
              <a:off x="236089" y="0"/>
              <a:ext cx="92083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Rektangel 47"/>
            <p:cNvSpPr/>
            <p:nvPr/>
          </p:nvSpPr>
          <p:spPr>
            <a:xfrm>
              <a:off x="7523921" y="1"/>
              <a:ext cx="271348" cy="6857997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0" name="Rektangel 49"/>
            <p:cNvSpPr/>
            <p:nvPr/>
          </p:nvSpPr>
          <p:spPr>
            <a:xfrm>
              <a:off x="7432807" y="0"/>
              <a:ext cx="126657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Rektangel 51"/>
            <p:cNvSpPr/>
            <p:nvPr/>
          </p:nvSpPr>
          <p:spPr>
            <a:xfrm>
              <a:off x="9020007" y="0"/>
              <a:ext cx="92083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" name="Rektangel 52"/>
            <p:cNvSpPr/>
            <p:nvPr/>
          </p:nvSpPr>
          <p:spPr>
            <a:xfrm>
              <a:off x="5127637" y="0"/>
              <a:ext cx="103461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4" name="Rektangel 53"/>
            <p:cNvSpPr/>
            <p:nvPr/>
          </p:nvSpPr>
          <p:spPr>
            <a:xfrm>
              <a:off x="4602233" y="0"/>
              <a:ext cx="133033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5" name="Rektangel 54"/>
            <p:cNvSpPr/>
            <p:nvPr/>
          </p:nvSpPr>
          <p:spPr>
            <a:xfrm>
              <a:off x="4000829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6" name="Rektangel 55"/>
            <p:cNvSpPr/>
            <p:nvPr/>
          </p:nvSpPr>
          <p:spPr>
            <a:xfrm>
              <a:off x="767552" y="0"/>
              <a:ext cx="12037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7" name="Rektangel 56"/>
            <p:cNvSpPr/>
            <p:nvPr/>
          </p:nvSpPr>
          <p:spPr>
            <a:xfrm>
              <a:off x="7223190" y="-2"/>
              <a:ext cx="218862" cy="6858001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8" name="Rektangel 57"/>
            <p:cNvSpPr/>
            <p:nvPr/>
          </p:nvSpPr>
          <p:spPr>
            <a:xfrm>
              <a:off x="5750761" y="0"/>
              <a:ext cx="184981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9" name="Rektangel 58"/>
            <p:cNvSpPr/>
            <p:nvPr/>
          </p:nvSpPr>
          <p:spPr>
            <a:xfrm>
              <a:off x="5676742" y="0"/>
              <a:ext cx="71495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3" name="Bildobjekt 2" descr="pratbubbla utan linje höger.ai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148" b="24815"/>
          <a:stretch/>
        </p:blipFill>
        <p:spPr>
          <a:xfrm>
            <a:off x="1857585" y="1426468"/>
            <a:ext cx="7804872" cy="3758284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3427734" y="2045294"/>
            <a:ext cx="49042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b="1" dirty="0" smtClean="0"/>
              <a:t>Välkommen till </a:t>
            </a:r>
            <a:r>
              <a:rPr lang="sv-SE" sz="4400" b="1" dirty="0" err="1" smtClean="0"/>
              <a:t>Reglabs</a:t>
            </a:r>
            <a:r>
              <a:rPr lang="sv-SE" sz="4400" b="1" dirty="0" smtClean="0"/>
              <a:t> årsmöte 2020!</a:t>
            </a:r>
          </a:p>
        </p:txBody>
      </p:sp>
    </p:spTree>
    <p:extLst>
      <p:ext uri="{BB962C8B-B14F-4D97-AF65-F5344CB8AC3E}">
        <p14:creationId xmlns:p14="http://schemas.microsoft.com/office/powerpoint/2010/main" val="359969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title" idx="4294967295"/>
          </p:nvPr>
        </p:nvSpPr>
        <p:spPr>
          <a:xfrm>
            <a:off x="2782888" y="1205595"/>
            <a:ext cx="6858000" cy="1000125"/>
          </a:xfrm>
        </p:spPr>
        <p:txBody>
          <a:bodyPr/>
          <a:lstStyle/>
          <a:p>
            <a:pPr algn="l"/>
            <a:r>
              <a:rPr lang="sv-SE" sz="3600" b="1" dirty="0" err="1" smtClean="0">
                <a:latin typeface="+mn-lt"/>
                <a:cs typeface="Arial"/>
              </a:rPr>
              <a:t>Reglab</a:t>
            </a:r>
            <a:r>
              <a:rPr lang="sv-SE" sz="3600" b="1" dirty="0" smtClean="0">
                <a:latin typeface="+mn-lt"/>
                <a:cs typeface="Arial"/>
              </a:rPr>
              <a:t> 2020</a:t>
            </a:r>
            <a:endParaRPr lang="sv-SE" sz="5400" dirty="0">
              <a:latin typeface="+mn-lt"/>
              <a:cs typeface="Arial"/>
            </a:endParaRP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4CE45-A435-C242-AF1B-1F132A21693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1075" y="1167595"/>
            <a:ext cx="2707513" cy="180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60D100-12B9-0647-B03E-60D1089004D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055170" y="3039974"/>
            <a:ext cx="2707883" cy="18052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ruta 6"/>
          <p:cNvSpPr txBox="1">
            <a:spLocks noChangeArrowheads="1"/>
          </p:cNvSpPr>
          <p:nvPr/>
        </p:nvSpPr>
        <p:spPr bwMode="auto">
          <a:xfrm>
            <a:off x="2838279" y="2359819"/>
            <a:ext cx="5352317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358775">
              <a:spcAft>
                <a:spcPts val="1000"/>
              </a:spcAft>
            </a:pPr>
            <a:r>
              <a:rPr lang="sv-SE" sz="2000" dirty="0" smtClean="0">
                <a:latin typeface="+mn-lt"/>
                <a:cs typeface="Arial"/>
              </a:rPr>
              <a:t>Årskonferens i Visby 11-12 mars</a:t>
            </a:r>
          </a:p>
          <a:p>
            <a:pPr defTabSz="358775">
              <a:spcAft>
                <a:spcPts val="1000"/>
              </a:spcAft>
            </a:pPr>
            <a:r>
              <a:rPr lang="sv-SE" sz="2000" dirty="0" smtClean="0">
                <a:latin typeface="+mn-lt"/>
                <a:cs typeface="Arial"/>
              </a:rPr>
              <a:t>Forskarforum </a:t>
            </a:r>
            <a:r>
              <a:rPr lang="sv-SE" sz="2000" dirty="0">
                <a:latin typeface="+mn-lt"/>
                <a:cs typeface="Arial"/>
              </a:rPr>
              <a:t>23 april – Regional brytningstid</a:t>
            </a:r>
          </a:p>
          <a:p>
            <a:pPr defTabSz="358775">
              <a:spcAft>
                <a:spcPts val="1000"/>
              </a:spcAft>
            </a:pPr>
            <a:r>
              <a:rPr lang="sv-SE" sz="2000" dirty="0" smtClean="0">
                <a:latin typeface="+mn-lt"/>
                <a:cs typeface="Arial"/>
              </a:rPr>
              <a:t>BRP+ </a:t>
            </a:r>
          </a:p>
          <a:p>
            <a:pPr defTabSz="358775">
              <a:spcAft>
                <a:spcPts val="1000"/>
              </a:spcAft>
            </a:pPr>
            <a:r>
              <a:rPr lang="sv-SE" sz="2000" dirty="0" err="1" smtClean="0">
                <a:latin typeface="+mn-lt"/>
                <a:cs typeface="Arial"/>
              </a:rPr>
              <a:t>Reglab</a:t>
            </a:r>
            <a:r>
              <a:rPr lang="sv-SE" sz="2000" dirty="0" smtClean="0">
                <a:latin typeface="+mn-lt"/>
                <a:cs typeface="Arial"/>
              </a:rPr>
              <a:t> </a:t>
            </a:r>
            <a:r>
              <a:rPr lang="sv-SE" sz="2000" dirty="0" err="1" smtClean="0">
                <a:latin typeface="+mn-lt"/>
                <a:cs typeface="Arial"/>
              </a:rPr>
              <a:t>digi</a:t>
            </a:r>
            <a:endParaRPr lang="sv-SE" sz="2000" dirty="0" smtClean="0">
              <a:latin typeface="+mn-lt"/>
              <a:cs typeface="Arial"/>
            </a:endParaRPr>
          </a:p>
          <a:p>
            <a:pPr defTabSz="358775">
              <a:spcAft>
                <a:spcPts val="1000"/>
              </a:spcAft>
            </a:pPr>
            <a:r>
              <a:rPr lang="sv-SE" sz="2000" dirty="0" smtClean="0">
                <a:latin typeface="+mn-lt"/>
                <a:cs typeface="Arial"/>
              </a:rPr>
              <a:t>Analytikernätverk</a:t>
            </a:r>
          </a:p>
          <a:p>
            <a:pPr defTabSz="358775">
              <a:spcAft>
                <a:spcPts val="1000"/>
              </a:spcAft>
            </a:pPr>
            <a:r>
              <a:rPr lang="sv-SE" sz="2000" dirty="0" smtClean="0">
                <a:latin typeface="+mn-lt"/>
                <a:cs typeface="Arial"/>
              </a:rPr>
              <a:t>Utvärderingsnätverk</a:t>
            </a:r>
          </a:p>
          <a:p>
            <a:pPr defTabSz="358775">
              <a:spcAft>
                <a:spcPts val="1000"/>
              </a:spcAft>
            </a:pPr>
            <a:r>
              <a:rPr lang="sv-SE" sz="2000" dirty="0" smtClean="0">
                <a:latin typeface="+mn-lt"/>
                <a:cs typeface="Arial"/>
              </a:rPr>
              <a:t>RUS-nätverk</a:t>
            </a:r>
          </a:p>
        </p:txBody>
      </p:sp>
    </p:spTree>
    <p:extLst>
      <p:ext uri="{BB962C8B-B14F-4D97-AF65-F5344CB8AC3E}">
        <p14:creationId xmlns:p14="http://schemas.microsoft.com/office/powerpoint/2010/main" val="230146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>
            <a:extLst>
              <a:ext uri="{FF2B5EF4-FFF2-40B4-BE49-F238E27FC236}">
                <a16:creationId xmlns:a16="http://schemas.microsoft.com/office/drawing/2014/main" id="{0C759189-DE1F-4A54-9FEA-620EB99B58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07677" y="1550761"/>
            <a:ext cx="6858000" cy="1000125"/>
          </a:xfrm>
        </p:spPr>
        <p:txBody>
          <a:bodyPr>
            <a:noAutofit/>
          </a:bodyPr>
          <a:lstStyle/>
          <a:p>
            <a:r>
              <a:rPr lang="sv-SE" sz="3600" b="1" dirty="0">
                <a:latin typeface="+mn-lt"/>
                <a:cs typeface="Arial"/>
              </a:rPr>
              <a:t>BRP+: Översyn och analys av kapitalstockarna </a:t>
            </a:r>
            <a:endParaRPr lang="sv-SE" sz="3600" dirty="0">
              <a:latin typeface="+mn-lt"/>
              <a:ea typeface="ＭＳ Ｐゴシック" charset="-128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BA1BC14-08C2-5A4A-8240-F7047B4B535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738496" y="725812"/>
            <a:ext cx="2708886" cy="18059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Högerpil 4"/>
          <p:cNvSpPr/>
          <p:nvPr/>
        </p:nvSpPr>
        <p:spPr>
          <a:xfrm>
            <a:off x="2964704" y="3077422"/>
            <a:ext cx="6934196" cy="2841069"/>
          </a:xfrm>
          <a:prstGeom prst="rightArrow">
            <a:avLst/>
          </a:prstGeom>
          <a:solidFill>
            <a:schemeClr val="accent4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upp 5"/>
          <p:cNvGrpSpPr/>
          <p:nvPr/>
        </p:nvGrpSpPr>
        <p:grpSpPr>
          <a:xfrm>
            <a:off x="3165071" y="4001240"/>
            <a:ext cx="1472281" cy="938743"/>
            <a:chOff x="362486" y="1136427"/>
            <a:chExt cx="2649228" cy="1515236"/>
          </a:xfrm>
          <a:solidFill>
            <a:srgbClr val="B1C800"/>
          </a:solidFill>
        </p:grpSpPr>
        <p:sp>
          <p:nvSpPr>
            <p:cNvPr id="9" name="Rektangel med rundade hörn 8"/>
            <p:cNvSpPr/>
            <p:nvPr/>
          </p:nvSpPr>
          <p:spPr>
            <a:xfrm>
              <a:off x="362486" y="1136427"/>
              <a:ext cx="2649228" cy="151523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ruta 9"/>
            <p:cNvSpPr txBox="1"/>
            <p:nvPr/>
          </p:nvSpPr>
          <p:spPr>
            <a:xfrm>
              <a:off x="436454" y="1210395"/>
              <a:ext cx="2501292" cy="13673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algn="ctr"/>
              <a:r>
                <a:rPr lang="sv-SE" sz="1350" dirty="0"/>
                <a:t>Översyn av logik och urval av data</a:t>
              </a:r>
            </a:p>
          </p:txBody>
        </p:sp>
      </p:grpSp>
      <p:grpSp>
        <p:nvGrpSpPr>
          <p:cNvPr id="11" name="Grupp 10"/>
          <p:cNvGrpSpPr/>
          <p:nvPr/>
        </p:nvGrpSpPr>
        <p:grpSpPr>
          <a:xfrm>
            <a:off x="4752629" y="4001240"/>
            <a:ext cx="1472281" cy="938743"/>
            <a:chOff x="362486" y="1136427"/>
            <a:chExt cx="2649228" cy="1515236"/>
          </a:xfrm>
          <a:solidFill>
            <a:srgbClr val="B1C800"/>
          </a:solidFill>
        </p:grpSpPr>
        <p:sp>
          <p:nvSpPr>
            <p:cNvPr id="12" name="Rektangel med rundade hörn 11"/>
            <p:cNvSpPr/>
            <p:nvPr/>
          </p:nvSpPr>
          <p:spPr>
            <a:xfrm>
              <a:off x="362486" y="1136427"/>
              <a:ext cx="2649228" cy="151523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36454" y="1210395"/>
              <a:ext cx="2501292" cy="13673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algn="ctr"/>
              <a:r>
                <a:rPr lang="sv-SE" sz="1350" dirty="0"/>
                <a:t>Uppdatering av data, dokumentation</a:t>
              </a:r>
            </a:p>
            <a:p>
              <a:pPr algn="ctr"/>
              <a:endParaRPr lang="sv-SE" sz="1350" dirty="0"/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6340187" y="4023888"/>
            <a:ext cx="1472281" cy="938743"/>
            <a:chOff x="362486" y="1136427"/>
            <a:chExt cx="2649228" cy="1515236"/>
          </a:xfrm>
          <a:solidFill>
            <a:srgbClr val="B1C800"/>
          </a:solidFill>
        </p:grpSpPr>
        <p:sp>
          <p:nvSpPr>
            <p:cNvPr id="16" name="Rektangel med rundade hörn 15"/>
            <p:cNvSpPr/>
            <p:nvPr/>
          </p:nvSpPr>
          <p:spPr>
            <a:xfrm>
              <a:off x="362486" y="1136427"/>
              <a:ext cx="2649228" cy="151523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textruta 16"/>
            <p:cNvSpPr txBox="1"/>
            <p:nvPr/>
          </p:nvSpPr>
          <p:spPr>
            <a:xfrm>
              <a:off x="436454" y="1210395"/>
              <a:ext cx="2501292" cy="13673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algn="ctr"/>
              <a:r>
                <a:rPr lang="sv-SE" sz="1350" dirty="0"/>
                <a:t>Analys med fokus på hållbarhet över tid </a:t>
              </a:r>
            </a:p>
            <a:p>
              <a:pPr algn="ctr"/>
              <a:endParaRPr lang="sv-SE" sz="1350" dirty="0"/>
            </a:p>
          </p:txBody>
        </p:sp>
      </p:grpSp>
      <p:grpSp>
        <p:nvGrpSpPr>
          <p:cNvPr id="18" name="Grupp 17"/>
          <p:cNvGrpSpPr/>
          <p:nvPr/>
        </p:nvGrpSpPr>
        <p:grpSpPr>
          <a:xfrm>
            <a:off x="7886638" y="4023888"/>
            <a:ext cx="1472281" cy="938743"/>
            <a:chOff x="362486" y="1136427"/>
            <a:chExt cx="2649228" cy="1515236"/>
          </a:xfrm>
          <a:solidFill>
            <a:srgbClr val="B1C800"/>
          </a:solidFill>
        </p:grpSpPr>
        <p:sp>
          <p:nvSpPr>
            <p:cNvPr id="19" name="Rektangel med rundade hörn 18"/>
            <p:cNvSpPr/>
            <p:nvPr/>
          </p:nvSpPr>
          <p:spPr>
            <a:xfrm>
              <a:off x="362486" y="1136427"/>
              <a:ext cx="2649228" cy="151523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ruta 19"/>
            <p:cNvSpPr txBox="1"/>
            <p:nvPr/>
          </p:nvSpPr>
          <p:spPr>
            <a:xfrm>
              <a:off x="436454" y="1210395"/>
              <a:ext cx="2501292" cy="13673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algn="ctr"/>
              <a:r>
                <a:rPr lang="sv-SE" sz="1350" dirty="0"/>
                <a:t>Bildmaterial</a:t>
              </a:r>
            </a:p>
          </p:txBody>
        </p:sp>
      </p:grpSp>
      <p:sp>
        <p:nvSpPr>
          <p:cNvPr id="21" name="Rektangel 20"/>
          <p:cNvSpPr/>
          <p:nvPr/>
        </p:nvSpPr>
        <p:spPr>
          <a:xfrm>
            <a:off x="2907629" y="3124589"/>
            <a:ext cx="2523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Februari-november 2020</a:t>
            </a:r>
          </a:p>
        </p:txBody>
      </p:sp>
    </p:spTree>
    <p:extLst>
      <p:ext uri="{BB962C8B-B14F-4D97-AF65-F5344CB8AC3E}">
        <p14:creationId xmlns:p14="http://schemas.microsoft.com/office/powerpoint/2010/main" val="242137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title" idx="4294967295"/>
          </p:nvPr>
        </p:nvSpPr>
        <p:spPr>
          <a:xfrm>
            <a:off x="2782888" y="1303565"/>
            <a:ext cx="6858000" cy="1000125"/>
          </a:xfrm>
        </p:spPr>
        <p:txBody>
          <a:bodyPr/>
          <a:lstStyle/>
          <a:p>
            <a:r>
              <a:rPr lang="sv-SE" sz="3600" b="1" dirty="0">
                <a:latin typeface="+mn-lt"/>
                <a:cs typeface="Arial"/>
              </a:rPr>
              <a:t>Prioriterade områden 2020</a:t>
            </a:r>
            <a:endParaRPr lang="sv-SE" sz="5400" dirty="0">
              <a:latin typeface="+mn-lt"/>
              <a:cs typeface="Arial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E60D100-12B9-0647-B03E-60D1089004D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970120" y="1428195"/>
            <a:ext cx="2707883" cy="18052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502E5EF0-A7A3-9A49-9B11-5907CA08AC7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3518" y="2901535"/>
            <a:ext cx="2707883" cy="18057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textruta 6"/>
          <p:cNvSpPr txBox="1">
            <a:spLocks noChangeArrowheads="1"/>
          </p:cNvSpPr>
          <p:nvPr/>
        </p:nvSpPr>
        <p:spPr bwMode="auto">
          <a:xfrm>
            <a:off x="2794737" y="2359819"/>
            <a:ext cx="6643177" cy="247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>
              <a:lnSpc>
                <a:spcPct val="150000"/>
              </a:lnSpc>
            </a:pPr>
            <a:r>
              <a:rPr lang="sv-SE" sz="2000" dirty="0">
                <a:latin typeface="+mn-lt"/>
              </a:rPr>
              <a:t>Regionalt kompetensbehov – prognos, analys och användning </a:t>
            </a:r>
          </a:p>
          <a:p>
            <a:pPr lvl="0">
              <a:lnSpc>
                <a:spcPct val="150000"/>
              </a:lnSpc>
            </a:pPr>
            <a:r>
              <a:rPr lang="sv-SE" sz="2000" dirty="0">
                <a:latin typeface="+mn-lt"/>
              </a:rPr>
              <a:t>Samverkansmodeller region-kommuner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sv-SE" sz="2000" dirty="0">
                <a:latin typeface="+mn-lt"/>
              </a:rPr>
              <a:t>Regional fysisk planering</a:t>
            </a:r>
          </a:p>
          <a:p>
            <a:r>
              <a:rPr lang="sv-SE" sz="2000" dirty="0">
                <a:latin typeface="+mn-lt"/>
              </a:rPr>
              <a:t>Regionernas roll i tillväxtarbetet – framtidens tillväxtpolitik flernivåstyrning </a:t>
            </a:r>
          </a:p>
          <a:p>
            <a:pPr defTabSz="358775">
              <a:spcAft>
                <a:spcPts val="1000"/>
              </a:spcAft>
            </a:pPr>
            <a:endParaRPr lang="sv-SE" sz="2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6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title" idx="4294967295"/>
          </p:nvPr>
        </p:nvSpPr>
        <p:spPr>
          <a:xfrm>
            <a:off x="2782888" y="1303565"/>
            <a:ext cx="6858000" cy="1000125"/>
          </a:xfrm>
        </p:spPr>
        <p:txBody>
          <a:bodyPr>
            <a:normAutofit/>
          </a:bodyPr>
          <a:lstStyle/>
          <a:p>
            <a:r>
              <a:rPr lang="sv-SE" sz="3600" b="1" dirty="0" smtClean="0">
                <a:latin typeface="+mn-lt"/>
                <a:cs typeface="Arial"/>
              </a:rPr>
              <a:t>Förslag: </a:t>
            </a:r>
            <a:r>
              <a:rPr lang="sv-SE" sz="3600" b="1" dirty="0" err="1" smtClean="0">
                <a:latin typeface="+mn-lt"/>
                <a:cs typeface="Arial"/>
              </a:rPr>
              <a:t>Reglabs</a:t>
            </a:r>
            <a:r>
              <a:rPr lang="sv-SE" sz="3600" b="1" dirty="0" smtClean="0">
                <a:latin typeface="+mn-lt"/>
                <a:cs typeface="Arial"/>
              </a:rPr>
              <a:t> styrelse 2020</a:t>
            </a:r>
            <a:endParaRPr lang="sv-SE" sz="5400" dirty="0">
              <a:latin typeface="+mn-lt"/>
              <a:cs typeface="Arial"/>
            </a:endParaRPr>
          </a:p>
        </p:txBody>
      </p:sp>
      <p:sp>
        <p:nvSpPr>
          <p:cNvPr id="8" name="textruta 6"/>
          <p:cNvSpPr txBox="1">
            <a:spLocks noChangeArrowheads="1"/>
          </p:cNvSpPr>
          <p:nvPr/>
        </p:nvSpPr>
        <p:spPr bwMode="auto">
          <a:xfrm>
            <a:off x="2794737" y="2359819"/>
            <a:ext cx="8678806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sv-SE" dirty="0" smtClean="0">
                <a:latin typeface="+mn-lt"/>
              </a:rPr>
              <a:t>Anna </a:t>
            </a:r>
            <a:r>
              <a:rPr lang="sv-SE" dirty="0">
                <a:latin typeface="+mn-lt"/>
              </a:rPr>
              <a:t>Lindberg, regionutvecklingsdirektör, Region Norrbotten, ordförande (omval)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Jörgen </a:t>
            </a:r>
            <a:r>
              <a:rPr lang="sv-SE" dirty="0" err="1">
                <a:latin typeface="+mn-lt"/>
              </a:rPr>
              <a:t>Preuss</a:t>
            </a:r>
            <a:r>
              <a:rPr lang="sv-SE" dirty="0">
                <a:latin typeface="+mn-lt"/>
              </a:rPr>
              <a:t>, regiondirektör, Region Halland (nyval)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Andreas </a:t>
            </a:r>
            <a:r>
              <a:rPr lang="sv-SE" dirty="0" err="1">
                <a:latin typeface="+mn-lt"/>
              </a:rPr>
              <a:t>Capilla</a:t>
            </a:r>
            <a:r>
              <a:rPr lang="sv-SE" dirty="0">
                <a:latin typeface="+mn-lt"/>
              </a:rPr>
              <a:t>, regionutvecklingsdirektör, Region Östergötland (omval)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Christel Gustafsson, regionutvecklingsdirektör, Region Kronoberg (omval)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Åsa </a:t>
            </a:r>
            <a:r>
              <a:rPr lang="sv-SE" dirty="0" err="1">
                <a:latin typeface="+mn-lt"/>
              </a:rPr>
              <a:t>Bjelkeby</a:t>
            </a:r>
            <a:r>
              <a:rPr lang="sv-SE" dirty="0">
                <a:latin typeface="+mn-lt"/>
              </a:rPr>
              <a:t>, enhetschef, Tillväxtverket (omval)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Maria Johansson, enhetschef, </a:t>
            </a:r>
            <a:r>
              <a:rPr lang="sv-SE" dirty="0" err="1">
                <a:latin typeface="+mn-lt"/>
              </a:rPr>
              <a:t>Vinnova</a:t>
            </a:r>
            <a:r>
              <a:rPr lang="sv-SE" dirty="0">
                <a:latin typeface="+mn-lt"/>
              </a:rPr>
              <a:t> (omval)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Katrien Vanhaverbeke, sektionschef, SKR (omval)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Margareta Dahlström, professor, Karlstads universitet (nyval)</a:t>
            </a:r>
          </a:p>
          <a:p>
            <a:pPr>
              <a:spcAft>
                <a:spcPts val="600"/>
              </a:spcAft>
            </a:pPr>
            <a:r>
              <a:rPr lang="sv-SE" dirty="0">
                <a:latin typeface="+mn-lt"/>
              </a:rPr>
              <a:t>Tomas Stavbom, regionchef Uppsala, Stockholms handelskammare (nyval</a:t>
            </a:r>
            <a:r>
              <a:rPr lang="sv-SE" dirty="0" smtClean="0">
                <a:latin typeface="+mn-lt"/>
              </a:rPr>
              <a:t>)</a:t>
            </a:r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332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6"/>
          <p:cNvSpPr txBox="1">
            <a:spLocks noChangeArrowheads="1"/>
          </p:cNvSpPr>
          <p:nvPr/>
        </p:nvSpPr>
        <p:spPr bwMode="auto">
          <a:xfrm>
            <a:off x="2782888" y="2003426"/>
            <a:ext cx="6858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sv-SE" sz="2000" b="1" dirty="0" err="1">
                <a:latin typeface="+mn-lt"/>
                <a:cs typeface="Arial"/>
              </a:rPr>
              <a:t>www.reglab.se</a:t>
            </a:r>
            <a:r>
              <a:rPr lang="sv-SE" sz="2000" b="1" dirty="0">
                <a:latin typeface="+mn-lt"/>
                <a:cs typeface="Arial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sv-SE" sz="2000" b="1" dirty="0" err="1">
                <a:latin typeface="+mn-lt"/>
                <a:cs typeface="Arial"/>
              </a:rPr>
              <a:t>Twitter</a:t>
            </a:r>
            <a:r>
              <a:rPr lang="sv-SE" sz="2000" b="1" dirty="0">
                <a:latin typeface="+mn-lt"/>
                <a:cs typeface="Arial"/>
              </a:rPr>
              <a:t>: </a:t>
            </a:r>
            <a:r>
              <a:rPr lang="sv-SE" sz="2000" dirty="0" err="1">
                <a:latin typeface="+mn-lt"/>
                <a:cs typeface="Arial"/>
              </a:rPr>
              <a:t>Reglab_Sverige</a:t>
            </a:r>
            <a:r>
              <a:rPr lang="sv-SE" sz="2000" dirty="0">
                <a:latin typeface="+mn-lt"/>
                <a:cs typeface="Arial"/>
              </a:rPr>
              <a:t>	</a:t>
            </a:r>
          </a:p>
          <a:p>
            <a:pPr>
              <a:lnSpc>
                <a:spcPct val="150000"/>
              </a:lnSpc>
              <a:defRPr/>
            </a:pPr>
            <a:endParaRPr lang="sv-SE" sz="2000" dirty="0" smtClean="0">
              <a:cs typeface="Arial"/>
              <a:hlinkClick r:id="rId2"/>
            </a:endParaRPr>
          </a:p>
          <a:p>
            <a:pPr>
              <a:lnSpc>
                <a:spcPct val="150000"/>
              </a:lnSpc>
              <a:defRPr/>
            </a:pPr>
            <a:r>
              <a:rPr lang="sv-SE" sz="2000" dirty="0" smtClean="0">
                <a:latin typeface="+mn-lt"/>
                <a:cs typeface="Arial"/>
                <a:hlinkClick r:id="rId2"/>
              </a:rPr>
              <a:t>eva.moe@skr.se</a:t>
            </a:r>
            <a:r>
              <a:rPr lang="sv-SE" sz="2000" dirty="0">
                <a:latin typeface="+mn-lt"/>
                <a:cs typeface="Arial"/>
              </a:rPr>
              <a:t/>
            </a:r>
            <a:br>
              <a:rPr lang="sv-SE" sz="2000" dirty="0">
                <a:latin typeface="+mn-lt"/>
                <a:cs typeface="Arial"/>
              </a:rPr>
            </a:br>
            <a:r>
              <a:rPr lang="sv-SE" sz="2000" dirty="0" smtClean="0">
                <a:latin typeface="+mn-lt"/>
                <a:cs typeface="Arial"/>
                <a:hlinkClick r:id="rId3"/>
              </a:rPr>
              <a:t>catarina.lahti@skr.se</a:t>
            </a:r>
            <a:endParaRPr lang="sv-SE" sz="2000" dirty="0" smtClean="0">
              <a:latin typeface="+mn-lt"/>
              <a:cs typeface="Arial"/>
            </a:endParaRPr>
          </a:p>
          <a:p>
            <a:pPr>
              <a:lnSpc>
                <a:spcPct val="150000"/>
              </a:lnSpc>
              <a:defRPr/>
            </a:pPr>
            <a:r>
              <a:rPr lang="sv-SE" sz="2000" dirty="0" smtClean="0">
                <a:latin typeface="+mn-lt"/>
                <a:cs typeface="Arial"/>
                <a:hlinkClick r:id="rId4"/>
              </a:rPr>
              <a:t>karin.liljeberg.trotzig@skr.se</a:t>
            </a:r>
            <a:endParaRPr lang="sv-SE" sz="2000" dirty="0">
              <a:latin typeface="+mn-lt"/>
              <a:cs typeface="Arial"/>
            </a:endParaRPr>
          </a:p>
          <a:p>
            <a:pPr>
              <a:lnSpc>
                <a:spcPct val="150000"/>
              </a:lnSpc>
              <a:defRPr/>
            </a:pPr>
            <a:r>
              <a:rPr lang="sv-SE" sz="2000" dirty="0" smtClean="0">
                <a:latin typeface="+mn-lt"/>
                <a:cs typeface="Arial"/>
                <a:hlinkClick r:id="rId5"/>
              </a:rPr>
              <a:t>Linnea.lindstrom@skr.se</a:t>
            </a:r>
            <a:endParaRPr lang="sv-SE" sz="2000" dirty="0">
              <a:latin typeface="+mn-lt"/>
              <a:cs typeface="Arial"/>
            </a:endParaRPr>
          </a:p>
          <a:p>
            <a:pPr>
              <a:lnSpc>
                <a:spcPct val="150000"/>
              </a:lnSpc>
              <a:defRPr/>
            </a:pPr>
            <a:endParaRPr lang="sv-SE" sz="2000" u="sn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/>
            </a:endParaRPr>
          </a:p>
        </p:txBody>
      </p:sp>
      <p:pic>
        <p:nvPicPr>
          <p:cNvPr id="16" name="Bildobjekt 15" descr="pratbubbla utan linje höger.ai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148" b="24815"/>
          <a:stretch/>
        </p:blipFill>
        <p:spPr>
          <a:xfrm>
            <a:off x="6178550" y="3283843"/>
            <a:ext cx="4955897" cy="2386416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7205552" y="3838639"/>
            <a:ext cx="344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700" b="1" dirty="0">
                <a:cs typeface="Ariak"/>
              </a:rPr>
              <a:t>Mycket snack</a:t>
            </a:r>
          </a:p>
          <a:p>
            <a:r>
              <a:rPr lang="sv-SE" sz="2700" b="1" dirty="0">
                <a:cs typeface="Ariak"/>
              </a:rPr>
              <a:t>o</a:t>
            </a:r>
            <a:r>
              <a:rPr lang="sv-SE" sz="2700" b="1" dirty="0" smtClean="0">
                <a:cs typeface="Ariak"/>
              </a:rPr>
              <a:t>ch </a:t>
            </a:r>
            <a:r>
              <a:rPr lang="sv-SE" sz="2700" b="1" dirty="0">
                <a:cs typeface="Ariak"/>
              </a:rPr>
              <a:t>mycket verkstad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FA20868-6D2D-5547-9F6A-C346464FC09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72730">
            <a:off x="7970595" y="947292"/>
            <a:ext cx="2877035" cy="19175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32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 txBox="1">
            <a:spLocks/>
          </p:cNvSpPr>
          <p:nvPr/>
        </p:nvSpPr>
        <p:spPr>
          <a:xfrm>
            <a:off x="2747456" y="575147"/>
            <a:ext cx="6858000" cy="101012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b="1" dirty="0" smtClean="0">
                <a:latin typeface="+mn-lt"/>
              </a:rPr>
              <a:t>Dagordning</a:t>
            </a:r>
            <a:endParaRPr lang="sv-SE" sz="3600" b="1" dirty="0">
              <a:latin typeface="+mn-lt"/>
              <a:cs typeface="Arial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2775857" y="1414854"/>
            <a:ext cx="63028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1. 	Medlemsmötet öppnas</a:t>
            </a:r>
            <a:r>
              <a:rPr lang="sv-SE" sz="20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2. 	Val av 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mötesordförande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3. 	Val av mötessekreterare 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4. 	Val av 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justerare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5. 	Godkännande av 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dagordningen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Medlemskap</a:t>
            </a: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7. 	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Medlemsavgift</a:t>
            </a: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8. 	Val av styrelse 	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9. 	Godkännande av verksamhetsberättelse 2019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 	Beslut om verksamhetsplan och budget 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11. 	Val av </a:t>
            </a: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valberedning</a:t>
            </a: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12. 	Övriga frågor</a:t>
            </a:r>
            <a:endParaRPr lang="sv-SE" sz="2000" dirty="0"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sv-S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 	Mötet avslutas </a:t>
            </a:r>
            <a:endParaRPr lang="sv-SE" sz="2000" dirty="0">
              <a:ea typeface="Times New Roman" panose="02020603050405020304" pitchFamily="18" charset="0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7E28938-7B22-3A4C-8E00-60AC82E9B6F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1232" y="1587520"/>
            <a:ext cx="2030117" cy="13537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38A5780E-EECE-C348-A481-A7B31209D68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708226" y="2834544"/>
            <a:ext cx="2030912" cy="13539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2257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 txBox="1">
            <a:spLocks/>
          </p:cNvSpPr>
          <p:nvPr/>
        </p:nvSpPr>
        <p:spPr>
          <a:xfrm>
            <a:off x="2747456" y="1250063"/>
            <a:ext cx="6858000" cy="101012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b="1" dirty="0">
                <a:latin typeface="+mn-lt"/>
                <a:cs typeface="Arial"/>
              </a:rPr>
              <a:t>Inriktningsmål 2019-22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B353687-349A-BE40-B3F2-30F295B4BED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89980">
            <a:off x="8659925" y="1574435"/>
            <a:ext cx="2707513" cy="180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textruta 6"/>
          <p:cNvSpPr txBox="1">
            <a:spLocks noChangeArrowheads="1"/>
          </p:cNvSpPr>
          <p:nvPr/>
        </p:nvSpPr>
        <p:spPr bwMode="auto">
          <a:xfrm>
            <a:off x="2740308" y="2280407"/>
            <a:ext cx="6414577" cy="351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r>
              <a:rPr lang="sv-SE" sz="2000" dirty="0" err="1" smtClean="0">
                <a:latin typeface="+mn-lt"/>
              </a:rPr>
              <a:t>Reglab</a:t>
            </a:r>
            <a:r>
              <a:rPr lang="sv-SE" sz="2000" dirty="0" smtClean="0">
                <a:latin typeface="+mn-lt"/>
              </a:rPr>
              <a:t> </a:t>
            </a:r>
            <a:r>
              <a:rPr lang="sv-SE" sz="2000" dirty="0">
                <a:latin typeface="+mn-lt"/>
              </a:rPr>
              <a:t>ska vara ett stöd för verksamhetsutvecklingen, i samband med de nya behov som uppstår när samtliga regioner blir direktvalda.</a:t>
            </a:r>
          </a:p>
          <a:p>
            <a:r>
              <a:rPr lang="sv-SE" sz="2000" dirty="0">
                <a:latin typeface="+mn-lt"/>
              </a:rPr>
              <a:t> </a:t>
            </a:r>
          </a:p>
          <a:p>
            <a:pPr lvl="0"/>
            <a:r>
              <a:rPr lang="sv-SE" sz="2000" dirty="0" err="1">
                <a:latin typeface="+mn-lt"/>
              </a:rPr>
              <a:t>Reglab</a:t>
            </a:r>
            <a:r>
              <a:rPr lang="sv-SE" sz="2000" dirty="0">
                <a:latin typeface="+mn-lt"/>
              </a:rPr>
              <a:t> ska bidra till ett stärkt flernivåsamarbete mellan den regionala, nationella och kommunala nivån inom området regional utveckling.</a:t>
            </a:r>
          </a:p>
          <a:p>
            <a:r>
              <a:rPr lang="sv-SE" sz="2000" dirty="0">
                <a:latin typeface="+mn-lt"/>
              </a:rPr>
              <a:t> </a:t>
            </a:r>
          </a:p>
          <a:p>
            <a:pPr lvl="0"/>
            <a:r>
              <a:rPr lang="sv-SE" sz="2000" dirty="0">
                <a:latin typeface="+mn-lt"/>
              </a:rPr>
              <a:t>Samarbetet med högskolor och universitet inom området regional utveckling ska utvecklas och stärkas.</a:t>
            </a:r>
          </a:p>
          <a:p>
            <a:pPr eaLnBrk="1" hangingPunct="1">
              <a:lnSpc>
                <a:spcPct val="120000"/>
              </a:lnSpc>
            </a:pPr>
            <a:endParaRPr lang="sv-SE" sz="2000" dirty="0">
              <a:latin typeface="+mn-lt"/>
              <a:ea typeface="Verdana" panose="020B060403050404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64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 txBox="1">
            <a:spLocks/>
          </p:cNvSpPr>
          <p:nvPr/>
        </p:nvSpPr>
        <p:spPr>
          <a:xfrm>
            <a:off x="2747456" y="1250063"/>
            <a:ext cx="6858000" cy="101012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b="1" dirty="0">
                <a:latin typeface="+mn-lt"/>
                <a:cs typeface="Arial"/>
              </a:rPr>
              <a:t>Mål för 2019</a:t>
            </a:r>
          </a:p>
        </p:txBody>
      </p:sp>
      <p:sp>
        <p:nvSpPr>
          <p:cNvPr id="5" name="textruta 6"/>
          <p:cNvSpPr txBox="1">
            <a:spLocks noChangeArrowheads="1"/>
          </p:cNvSpPr>
          <p:nvPr/>
        </p:nvSpPr>
        <p:spPr bwMode="auto">
          <a:xfrm>
            <a:off x="2827394" y="2280407"/>
            <a:ext cx="6414577" cy="413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r>
              <a:rPr lang="sv-SE" sz="2000" dirty="0" smtClean="0">
                <a:latin typeface="+mn-lt"/>
              </a:rPr>
              <a:t>Att </a:t>
            </a:r>
            <a:r>
              <a:rPr lang="sv-SE" sz="2000" dirty="0">
                <a:latin typeface="+mn-lt"/>
              </a:rPr>
              <a:t>fastställa ägarskap och förvaltning för systemet BRP+, vidareutveckla indikatorerna, särskilt kapitalstockarna och kopplingen till Agenda 2030, samt ta fram och kommunicera regionala analyser av systemet.</a:t>
            </a:r>
          </a:p>
          <a:p>
            <a:r>
              <a:rPr lang="sv-SE" sz="2000" dirty="0">
                <a:latin typeface="+mn-lt"/>
              </a:rPr>
              <a:t> </a:t>
            </a:r>
          </a:p>
          <a:p>
            <a:pPr lvl="0"/>
            <a:r>
              <a:rPr lang="sv-SE" sz="2000" dirty="0">
                <a:latin typeface="+mn-lt"/>
              </a:rPr>
              <a:t>Att utveckla fungerande digitala format för </a:t>
            </a:r>
            <a:r>
              <a:rPr lang="sv-SE" sz="2000" dirty="0" err="1">
                <a:latin typeface="+mn-lt"/>
              </a:rPr>
              <a:t>Reglab</a:t>
            </a:r>
            <a:r>
              <a:rPr lang="sv-SE" sz="2000" dirty="0">
                <a:latin typeface="+mn-lt"/>
              </a:rPr>
              <a:t>-aktiviteter på distans.</a:t>
            </a:r>
          </a:p>
          <a:p>
            <a:r>
              <a:rPr lang="sv-SE" sz="2000" dirty="0">
                <a:latin typeface="+mn-lt"/>
              </a:rPr>
              <a:t> </a:t>
            </a:r>
          </a:p>
          <a:p>
            <a:pPr lvl="0"/>
            <a:r>
              <a:rPr lang="sv-SE" sz="2000" dirty="0">
                <a:latin typeface="+mn-lt"/>
              </a:rPr>
              <a:t>Att vara ett stöd för implementeringen av framsynsmetoder från </a:t>
            </a:r>
            <a:r>
              <a:rPr lang="sv-SE" sz="2000" i="1" dirty="0">
                <a:latin typeface="+mn-lt"/>
              </a:rPr>
              <a:t>Region 2050</a:t>
            </a:r>
            <a:r>
              <a:rPr lang="sv-SE" sz="2000" dirty="0">
                <a:latin typeface="+mn-lt"/>
              </a:rPr>
              <a:t>-arbetet, så att en majoritet av medlemmarna fortsättningsvis använder de nya kunskaperna.</a:t>
            </a:r>
          </a:p>
          <a:p>
            <a:pPr eaLnBrk="1" hangingPunct="1">
              <a:lnSpc>
                <a:spcPct val="120000"/>
              </a:lnSpc>
            </a:pPr>
            <a:endParaRPr lang="sv-SE" sz="2000" dirty="0">
              <a:latin typeface="+mn-lt"/>
              <a:ea typeface="Verdana" panose="020B060403050404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746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6"/>
          <p:cNvSpPr txBox="1">
            <a:spLocks noChangeArrowheads="1"/>
          </p:cNvSpPr>
          <p:nvPr/>
        </p:nvSpPr>
        <p:spPr bwMode="auto">
          <a:xfrm>
            <a:off x="2782888" y="1976378"/>
            <a:ext cx="3759200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Årskonferensen i Västerås</a:t>
            </a:r>
          </a:p>
          <a:p>
            <a:pPr defTabSz="358775">
              <a:spcAft>
                <a:spcPts val="1000"/>
              </a:spcAft>
            </a:pPr>
            <a:r>
              <a:rPr lang="sv-SE" sz="2000" dirty="0" err="1">
                <a:latin typeface="+mn-lt"/>
                <a:cs typeface="Arial"/>
              </a:rPr>
              <a:t>Rurban</a:t>
            </a:r>
            <a:r>
              <a:rPr lang="sv-SE" sz="2000" dirty="0">
                <a:latin typeface="+mn-lt"/>
                <a:cs typeface="Arial"/>
              </a:rPr>
              <a:t> region</a:t>
            </a:r>
          </a:p>
          <a:p>
            <a:pPr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BRP+</a:t>
            </a:r>
          </a:p>
          <a:p>
            <a:pPr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Framsyn </a:t>
            </a:r>
            <a:r>
              <a:rPr lang="sv-SE" sz="2000" dirty="0" err="1">
                <a:latin typeface="+mn-lt"/>
                <a:cs typeface="Arial"/>
              </a:rPr>
              <a:t>Masterclass</a:t>
            </a:r>
            <a:endParaRPr lang="sv-SE" sz="2000" dirty="0">
              <a:latin typeface="+mn-lt"/>
              <a:cs typeface="Arial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77B65952-58EF-844D-B9FE-C73DDC90A65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2721" y="631023"/>
            <a:ext cx="2708886" cy="180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2A4450AE-6757-4D4E-A513-8FA64B76EF5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024478" y="2526037"/>
            <a:ext cx="2707883" cy="1805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2747456" y="967033"/>
            <a:ext cx="6858000" cy="101012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b="1" dirty="0" smtClean="0">
                <a:latin typeface="+mn-lt"/>
              </a:rPr>
              <a:t>Att minnas från 2019</a:t>
            </a:r>
            <a:endParaRPr lang="sv-SE" sz="3600" b="1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036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6"/>
          <p:cNvSpPr txBox="1">
            <a:spLocks noChangeArrowheads="1"/>
          </p:cNvSpPr>
          <p:nvPr/>
        </p:nvSpPr>
        <p:spPr bwMode="auto">
          <a:xfrm>
            <a:off x="2782888" y="2003426"/>
            <a:ext cx="713642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358775">
              <a:spcAft>
                <a:spcPts val="1200"/>
              </a:spcAft>
            </a:pPr>
            <a:r>
              <a:rPr lang="sv-SE" sz="2000" dirty="0">
                <a:latin typeface="+mn-lt"/>
                <a:cs typeface="Arial"/>
              </a:rPr>
              <a:t>Veta </a:t>
            </a:r>
            <a:r>
              <a:rPr lang="sv-SE" sz="2000" dirty="0" err="1">
                <a:latin typeface="+mn-lt"/>
                <a:cs typeface="Arial"/>
              </a:rPr>
              <a:t>advisor</a:t>
            </a:r>
            <a:r>
              <a:rPr lang="sv-SE" sz="2000" dirty="0">
                <a:latin typeface="+mn-lt"/>
                <a:cs typeface="Arial"/>
              </a:rPr>
              <a:t>, baserat på dokumentationen. </a:t>
            </a:r>
            <a:endParaRPr lang="sv-SE" sz="2000" dirty="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sv-SE" sz="2000" dirty="0">
                <a:latin typeface="+mn-lt"/>
              </a:rPr>
              <a:t>Ett tydligt resultat är att det </a:t>
            </a:r>
            <a:r>
              <a:rPr lang="sv-SE" sz="2000" i="1" dirty="0" err="1">
                <a:latin typeface="+mn-lt"/>
              </a:rPr>
              <a:t>rurbana</a:t>
            </a:r>
            <a:r>
              <a:rPr lang="sv-SE" sz="2000" dirty="0">
                <a:latin typeface="+mn-lt"/>
              </a:rPr>
              <a:t> perspektivet nu kommer in i styrdokument och strategier i flera regioner.</a:t>
            </a:r>
          </a:p>
          <a:p>
            <a:pPr>
              <a:spcAft>
                <a:spcPts val="1200"/>
              </a:spcAft>
            </a:pPr>
            <a:r>
              <a:rPr lang="sv-SE" sz="2000" dirty="0">
                <a:latin typeface="+mn-lt"/>
              </a:rPr>
              <a:t>Många har kunnat omsätta lärprocesserna i det egna arbetet. </a:t>
            </a:r>
          </a:p>
          <a:p>
            <a:pPr>
              <a:spcAft>
                <a:spcPts val="1200"/>
              </a:spcAft>
            </a:pPr>
            <a:r>
              <a:rPr lang="sv-SE" sz="2000" dirty="0">
                <a:latin typeface="+mn-lt"/>
              </a:rPr>
              <a:t>”</a:t>
            </a:r>
            <a:r>
              <a:rPr lang="sv-SE" sz="2000" dirty="0" err="1">
                <a:latin typeface="+mn-lt"/>
              </a:rPr>
              <a:t>Lärprojektet</a:t>
            </a:r>
            <a:r>
              <a:rPr lang="sv-SE" sz="2000" dirty="0">
                <a:latin typeface="+mn-lt"/>
              </a:rPr>
              <a:t> har gjort en tydlig skillnad.” </a:t>
            </a:r>
          </a:p>
          <a:p>
            <a:pPr>
              <a:spcAft>
                <a:spcPts val="1200"/>
              </a:spcAft>
            </a:pPr>
            <a:r>
              <a:rPr lang="sv-SE" sz="2000" dirty="0">
                <a:latin typeface="+mn-lt"/>
              </a:rPr>
              <a:t>”Det är ovanligt att deltagande i utbildning eller i nätverk har en sådan tydlig koppling till handling”.</a:t>
            </a:r>
          </a:p>
          <a:p>
            <a:pPr indent="-457200" defTabSz="358775">
              <a:spcAft>
                <a:spcPts val="1000"/>
              </a:spcAft>
            </a:pPr>
            <a:endParaRPr lang="sv-SE" sz="2000" dirty="0">
              <a:latin typeface="+mn-lt"/>
              <a:cs typeface="Arial"/>
            </a:endParaRPr>
          </a:p>
        </p:txBody>
      </p:sp>
      <p:sp>
        <p:nvSpPr>
          <p:cNvPr id="12" name="Rubrik 1"/>
          <p:cNvSpPr>
            <a:spLocks noGrp="1"/>
          </p:cNvSpPr>
          <p:nvPr>
            <p:ph type="title" idx="4294967295"/>
          </p:nvPr>
        </p:nvSpPr>
        <p:spPr>
          <a:xfrm>
            <a:off x="2782888" y="857250"/>
            <a:ext cx="6858000" cy="1000125"/>
          </a:xfrm>
        </p:spPr>
        <p:txBody>
          <a:bodyPr>
            <a:normAutofit/>
          </a:bodyPr>
          <a:lstStyle/>
          <a:p>
            <a:r>
              <a:rPr lang="sv-SE" sz="3600" b="1" dirty="0">
                <a:latin typeface="+mn-lt"/>
                <a:cs typeface="Arial"/>
              </a:rPr>
              <a:t>Utvärdering </a:t>
            </a:r>
            <a:r>
              <a:rPr lang="sv-SE" sz="3600" b="1" dirty="0" err="1">
                <a:latin typeface="+mn-lt"/>
                <a:cs typeface="Arial"/>
              </a:rPr>
              <a:t>Rurban</a:t>
            </a:r>
            <a:r>
              <a:rPr lang="sv-SE" sz="3600" b="1" dirty="0">
                <a:latin typeface="+mn-lt"/>
                <a:cs typeface="Arial"/>
              </a:rPr>
              <a:t> </a:t>
            </a:r>
            <a:r>
              <a:rPr lang="sv-SE" sz="3600" b="1" dirty="0" smtClean="0">
                <a:latin typeface="+mn-lt"/>
                <a:cs typeface="Arial"/>
              </a:rPr>
              <a:t>region</a:t>
            </a:r>
            <a:endParaRPr lang="sv-SE" sz="54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82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2889239" y="2347407"/>
            <a:ext cx="571719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Ägarskap </a:t>
            </a:r>
            <a:r>
              <a:rPr lang="sv-SE" sz="2000" dirty="0"/>
              <a:t>och teknisk förvaltning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2000" dirty="0"/>
              <a:t>Utredning pågår</a:t>
            </a:r>
          </a:p>
          <a:p>
            <a:endParaRPr lang="sv-SE" sz="2000" dirty="0"/>
          </a:p>
          <a:p>
            <a:r>
              <a:rPr lang="sv-SE" sz="2000" dirty="0"/>
              <a:t>Utveckling indikatorer och mätetal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sz="2000" dirty="0"/>
              <a:t>Subjektiva mått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sz="2000" dirty="0"/>
              <a:t>Översyn ”Hållbarhet över tid”, dvs kapitalen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dirty="0"/>
              <a:t>Stöd till användning och implementering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2000" dirty="0"/>
              <a:t>Fördjupad analys av hållbarhet över tid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2000" dirty="0"/>
              <a:t>Kommunikation, uppdatering material och hemsida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2000" dirty="0"/>
              <a:t>BRP+ </a:t>
            </a:r>
            <a:r>
              <a:rPr lang="sv-SE" sz="2000" dirty="0" smtClean="0"/>
              <a:t>nätverk</a:t>
            </a:r>
            <a:endParaRPr lang="sv-SE" sz="2000" dirty="0"/>
          </a:p>
        </p:txBody>
      </p:sp>
      <p:sp>
        <p:nvSpPr>
          <p:cNvPr id="7" name="Rubrik 1"/>
          <p:cNvSpPr txBox="1">
            <a:spLocks/>
          </p:cNvSpPr>
          <p:nvPr/>
        </p:nvSpPr>
        <p:spPr>
          <a:xfrm>
            <a:off x="2834816" y="1515439"/>
            <a:ext cx="6618317" cy="7575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sv-SE" sz="3600" b="1" dirty="0" smtClean="0">
                <a:latin typeface="+mn-lt"/>
              </a:rPr>
              <a:t>BRP+  2019-2020</a:t>
            </a:r>
            <a:endParaRPr lang="sv-SE" sz="3600" b="1" dirty="0">
              <a:solidFill>
                <a:prstClr val="black"/>
              </a:solidFill>
              <a:latin typeface="+mn-lt"/>
              <a:cs typeface="Arial"/>
            </a:endParaRPr>
          </a:p>
        </p:txBody>
      </p:sp>
      <p:pic>
        <p:nvPicPr>
          <p:cNvPr id="8" name="Platshållare för innehåll 4">
            <a:extLst>
              <a:ext uri="{FF2B5EF4-FFF2-40B4-BE49-F238E27FC236}">
                <a16:creationId xmlns:a16="http://schemas.microsoft.com/office/drawing/2014/main" id="{6F66E190-0C72-4CD2-872D-4CF791F477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6" t="3867" r="4170" b="3932"/>
          <a:stretch/>
        </p:blipFill>
        <p:spPr>
          <a:xfrm>
            <a:off x="7509027" y="1363039"/>
            <a:ext cx="3076216" cy="2318551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61517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7E28938-7B22-3A4C-8E00-60AC82E9B6F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083" y="581808"/>
            <a:ext cx="2706822" cy="180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A5780E-EECE-C348-A481-A7B31209D68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838740" y="2244506"/>
            <a:ext cx="2707883" cy="18052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Rubrik 1"/>
          <p:cNvSpPr txBox="1">
            <a:spLocks/>
          </p:cNvSpPr>
          <p:nvPr/>
        </p:nvSpPr>
        <p:spPr>
          <a:xfrm>
            <a:off x="2834816" y="1515439"/>
            <a:ext cx="6618317" cy="7575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sv-SE" sz="3600" b="1" dirty="0" smtClean="0">
                <a:latin typeface="+mn-lt"/>
              </a:rPr>
              <a:t>Övriga aktiviteter 2019</a:t>
            </a:r>
            <a:endParaRPr lang="sv-SE" sz="3600" b="1" dirty="0">
              <a:solidFill>
                <a:prstClr val="black"/>
              </a:solidFill>
              <a:latin typeface="+mn-lt"/>
              <a:cs typeface="Arial"/>
            </a:endParaRPr>
          </a:p>
        </p:txBody>
      </p:sp>
      <p:sp>
        <p:nvSpPr>
          <p:cNvPr id="8" name="textruta 6"/>
          <p:cNvSpPr txBox="1">
            <a:spLocks noChangeArrowheads="1"/>
          </p:cNvSpPr>
          <p:nvPr/>
        </p:nvSpPr>
        <p:spPr bwMode="auto">
          <a:xfrm>
            <a:off x="2892713" y="2359819"/>
            <a:ext cx="535231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>
              <a:spcAft>
                <a:spcPts val="1200"/>
              </a:spcAft>
            </a:pPr>
            <a:r>
              <a:rPr lang="sv-SE" sz="2000" dirty="0" smtClean="0">
                <a:latin typeface="+mn-lt"/>
              </a:rPr>
              <a:t>Industrins </a:t>
            </a:r>
            <a:r>
              <a:rPr lang="sv-SE" sz="2000" dirty="0">
                <a:latin typeface="+mn-lt"/>
              </a:rPr>
              <a:t>förnyelse – </a:t>
            </a:r>
            <a:r>
              <a:rPr lang="sv-SE" sz="2000" dirty="0" err="1">
                <a:latin typeface="+mn-lt"/>
              </a:rPr>
              <a:t>lärprojekt</a:t>
            </a:r>
            <a:endParaRPr lang="sv-SE" sz="2000" dirty="0">
              <a:latin typeface="+mn-lt"/>
            </a:endParaRPr>
          </a:p>
          <a:p>
            <a:pPr lvl="0">
              <a:spcAft>
                <a:spcPts val="1200"/>
              </a:spcAft>
            </a:pPr>
            <a:r>
              <a:rPr lang="sv-SE" sz="2000" dirty="0">
                <a:latin typeface="+mn-lt"/>
              </a:rPr>
              <a:t>En programteori för </a:t>
            </a:r>
            <a:r>
              <a:rPr lang="sv-SE" sz="2000" dirty="0" smtClean="0">
                <a:latin typeface="+mn-lt"/>
              </a:rPr>
              <a:t>ERUF </a:t>
            </a:r>
            <a:r>
              <a:rPr lang="sv-SE" sz="2000" dirty="0">
                <a:latin typeface="+mn-lt"/>
              </a:rPr>
              <a:t>– </a:t>
            </a:r>
            <a:r>
              <a:rPr lang="sv-SE" sz="2000" dirty="0" err="1">
                <a:latin typeface="+mn-lt"/>
              </a:rPr>
              <a:t>lärprojekt</a:t>
            </a:r>
            <a:endParaRPr lang="sv-SE" sz="2000" dirty="0">
              <a:latin typeface="+mn-lt"/>
            </a:endParaRPr>
          </a:p>
          <a:p>
            <a:pPr lvl="0">
              <a:spcAft>
                <a:spcPts val="1200"/>
              </a:spcAft>
            </a:pPr>
            <a:r>
              <a:rPr lang="sv-SE" sz="2000" dirty="0">
                <a:latin typeface="+mn-lt"/>
              </a:rPr>
              <a:t>Hållbarhetsnätverket</a:t>
            </a:r>
          </a:p>
          <a:p>
            <a:pPr lvl="0">
              <a:spcAft>
                <a:spcPts val="1200"/>
              </a:spcAft>
            </a:pPr>
            <a:r>
              <a:rPr lang="sv-SE" sz="2000" dirty="0" err="1">
                <a:latin typeface="+mn-lt"/>
              </a:rPr>
              <a:t>Reglab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digi</a:t>
            </a:r>
            <a:r>
              <a:rPr lang="sv-SE" sz="2000" dirty="0">
                <a:latin typeface="+mn-lt"/>
              </a:rPr>
              <a:t> – internt utvecklingsprojekt</a:t>
            </a:r>
          </a:p>
          <a:p>
            <a:pPr lvl="0">
              <a:spcAft>
                <a:spcPts val="1200"/>
              </a:spcAft>
            </a:pPr>
            <a:r>
              <a:rPr lang="sv-SE" sz="2000" dirty="0">
                <a:latin typeface="+mn-lt"/>
              </a:rPr>
              <a:t>Forskarforum – uppskjutet till 2020</a:t>
            </a:r>
          </a:p>
          <a:p>
            <a:pPr lvl="0">
              <a:spcAft>
                <a:spcPts val="1200"/>
              </a:spcAft>
            </a:pPr>
            <a:r>
              <a:rPr lang="sv-SE" sz="2000" dirty="0">
                <a:latin typeface="+mn-lt"/>
              </a:rPr>
              <a:t>Regional fysisk planering – uppskjutet till 2020</a:t>
            </a:r>
          </a:p>
          <a:p>
            <a:pPr defTabSz="358775">
              <a:spcAft>
                <a:spcPts val="1200"/>
              </a:spcAft>
            </a:pPr>
            <a:endParaRPr lang="sv-SE" sz="20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637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ubrik 1"/>
          <p:cNvSpPr>
            <a:spLocks noGrp="1"/>
          </p:cNvSpPr>
          <p:nvPr>
            <p:ph type="title" idx="4294967295"/>
          </p:nvPr>
        </p:nvSpPr>
        <p:spPr>
          <a:xfrm>
            <a:off x="2782888" y="1357995"/>
            <a:ext cx="6858000" cy="1000125"/>
          </a:xfrm>
        </p:spPr>
        <p:txBody>
          <a:bodyPr/>
          <a:lstStyle/>
          <a:p>
            <a:pPr algn="l" eaLnBrk="1" hangingPunct="1"/>
            <a:r>
              <a:rPr lang="sv-SE" sz="3600" b="1" dirty="0" smtClean="0">
                <a:latin typeface="+mn-lt"/>
                <a:cs typeface="Arial"/>
              </a:rPr>
              <a:t>Mål för 2020</a:t>
            </a:r>
            <a:endParaRPr lang="sv-SE" sz="5400" dirty="0">
              <a:latin typeface="+mn-lt"/>
              <a:cs typeface="Arial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02E5EF0-A7A3-9A49-9B11-5907CA08AC7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6947" y="908375"/>
            <a:ext cx="2707883" cy="18057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ruta 6"/>
          <p:cNvSpPr txBox="1">
            <a:spLocks noChangeArrowheads="1"/>
          </p:cNvSpPr>
          <p:nvPr/>
        </p:nvSpPr>
        <p:spPr bwMode="auto">
          <a:xfrm>
            <a:off x="2816508" y="2781151"/>
            <a:ext cx="641457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r>
              <a:rPr lang="sv-SE" sz="2000" dirty="0">
                <a:latin typeface="+mn-lt"/>
              </a:rPr>
              <a:t>Att fastställa ägarskap och förvaltning för systemet BRP+, samt vidareutveckla indikatorerna, särskilt kapitalstockarna.</a:t>
            </a:r>
          </a:p>
          <a:p>
            <a:r>
              <a:rPr lang="sv-SE" sz="2000" dirty="0">
                <a:latin typeface="+mn-lt"/>
              </a:rPr>
              <a:t> </a:t>
            </a:r>
          </a:p>
          <a:p>
            <a:pPr lvl="0"/>
            <a:r>
              <a:rPr lang="sv-SE" sz="2000" dirty="0">
                <a:latin typeface="+mn-lt"/>
              </a:rPr>
              <a:t>Att utveckla fungerande digitala format för </a:t>
            </a:r>
            <a:r>
              <a:rPr lang="sv-SE" sz="2000" dirty="0" err="1">
                <a:latin typeface="+mn-lt"/>
              </a:rPr>
              <a:t>Reglab</a:t>
            </a:r>
            <a:r>
              <a:rPr lang="sv-SE" sz="2000" dirty="0">
                <a:latin typeface="+mn-lt"/>
              </a:rPr>
              <a:t>-aktiviteter på distans.</a:t>
            </a:r>
          </a:p>
          <a:p>
            <a:r>
              <a:rPr lang="sv-SE" sz="2000" dirty="0">
                <a:latin typeface="+mn-lt"/>
              </a:rPr>
              <a:t> </a:t>
            </a:r>
          </a:p>
          <a:p>
            <a:pPr lvl="0"/>
            <a:r>
              <a:rPr lang="sv-SE" sz="2000" dirty="0">
                <a:latin typeface="+mn-lt"/>
              </a:rPr>
              <a:t>Att öka kunskapen om regionens roll i tillväxtpolitiken, med fokus på samverkansformer i flernivåsystemet</a:t>
            </a:r>
            <a:r>
              <a:rPr lang="sv-SE" sz="2000" dirty="0" smtClean="0">
                <a:latin typeface="+mn-lt"/>
              </a:rPr>
              <a:t>.</a:t>
            </a:r>
            <a:endParaRPr lang="sv-SE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237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Anpassad formgivning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4712</TotalTime>
  <Words>554</Words>
  <Application>Microsoft Office PowerPoint</Application>
  <PresentationFormat>Bredbild</PresentationFormat>
  <Paragraphs>109</Paragraphs>
  <Slides>14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14</vt:i4>
      </vt:variant>
    </vt:vector>
  </HeadingPairs>
  <TitlesOfParts>
    <vt:vector size="24" baseType="lpstr">
      <vt:lpstr>ＭＳ Ｐゴシック</vt:lpstr>
      <vt:lpstr>Ariak</vt:lpstr>
      <vt:lpstr>Arial</vt:lpstr>
      <vt:lpstr>Calibri</vt:lpstr>
      <vt:lpstr>Calibri Light</vt:lpstr>
      <vt:lpstr>Times New Roman</vt:lpstr>
      <vt:lpstr>Verdana</vt:lpstr>
      <vt:lpstr>Anpassad formgivning</vt:lpstr>
      <vt:lpstr>1_Anpassad formgivning</vt:lpstr>
      <vt:lpstr>2_Anpassad 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Utvärdering Rurban region</vt:lpstr>
      <vt:lpstr>PowerPoint-presentation</vt:lpstr>
      <vt:lpstr>PowerPoint-presentation</vt:lpstr>
      <vt:lpstr>Mål för 2020</vt:lpstr>
      <vt:lpstr>Reglab 2020</vt:lpstr>
      <vt:lpstr>BRP+: Översyn och analys av kapitalstockarna </vt:lpstr>
      <vt:lpstr>Prioriterade områden 2020</vt:lpstr>
      <vt:lpstr>Förslag: Reglabs styrelse 2020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--</dc:creator>
  <cp:lastModifiedBy>Moe Eva</cp:lastModifiedBy>
  <cp:revision>162</cp:revision>
  <dcterms:created xsi:type="dcterms:W3CDTF">2014-12-15T22:05:22Z</dcterms:created>
  <dcterms:modified xsi:type="dcterms:W3CDTF">2020-02-21T11:26:29Z</dcterms:modified>
</cp:coreProperties>
</file>