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74" r:id="rId5"/>
    <p:sldMasterId id="2147483686" r:id="rId6"/>
  </p:sldMasterIdLst>
  <p:notesMasterIdLst>
    <p:notesMasterId r:id="rId16"/>
  </p:notesMasterIdLst>
  <p:sldIdLst>
    <p:sldId id="257" r:id="rId7"/>
    <p:sldId id="349" r:id="rId8"/>
    <p:sldId id="345" r:id="rId9"/>
    <p:sldId id="341" r:id="rId10"/>
    <p:sldId id="348" r:id="rId11"/>
    <p:sldId id="347" r:id="rId12"/>
    <p:sldId id="350" r:id="rId13"/>
    <p:sldId id="346" r:id="rId14"/>
    <p:sldId id="274" r:id="rId15"/>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 userDrawn="1">
          <p15:clr>
            <a:srgbClr val="A4A3A4"/>
          </p15:clr>
        </p15:guide>
        <p15:guide id="2" pos="1753" userDrawn="1">
          <p15:clr>
            <a:srgbClr val="A4A3A4"/>
          </p15:clr>
        </p15:guide>
        <p15:guide id="3" pos="2388" userDrawn="1">
          <p15:clr>
            <a:srgbClr val="A4A3A4"/>
          </p15:clr>
        </p15:guide>
        <p15:guide id="4" pos="5080" userDrawn="1">
          <p15:clr>
            <a:srgbClr val="A4A3A4"/>
          </p15:clr>
        </p15:guide>
        <p15:guide id="5" orient="horz" pos="9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800"/>
    <a:srgbClr val="D3D8D6"/>
    <a:srgbClr val="B3B8B6"/>
    <a:srgbClr val="BDC2BF"/>
    <a:srgbClr val="C9D9B5"/>
    <a:srgbClr val="000000"/>
    <a:srgbClr val="EB69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4662"/>
  </p:normalViewPr>
  <p:slideViewPr>
    <p:cSldViewPr snapToGrid="0" snapToObjects="1">
      <p:cViewPr varScale="1">
        <p:scale>
          <a:sx n="59" d="100"/>
          <a:sy n="59" d="100"/>
        </p:scale>
        <p:origin x="500" y="56"/>
      </p:cViewPr>
      <p:guideLst>
        <p:guide orient="horz" pos="1304"/>
        <p:guide pos="1753"/>
        <p:guide pos="2388"/>
        <p:guide pos="5080"/>
        <p:guide orient="horz" pos="935"/>
      </p:guideLst>
    </p:cSldViewPr>
  </p:slideViewPr>
  <p:notesTextViewPr>
    <p:cViewPr>
      <p:scale>
        <a:sx n="3" d="2"/>
        <a:sy n="3" d="2"/>
      </p:scale>
      <p:origin x="0" y="0"/>
    </p:cViewPr>
  </p:notesTextViewPr>
  <p:sorterViewPr>
    <p:cViewPr varScale="1">
      <p:scale>
        <a:sx n="100" d="100"/>
        <a:sy n="100" d="100"/>
      </p:scale>
      <p:origin x="0" y="-256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son, Emma" userId="0a303ceb-a540-4da9-82ff-77d5cf7e3844" providerId="ADAL" clId="{51CA7C82-67B9-4200-9D79-E4B53964852A}"/>
    <pc:docChg chg="modSld">
      <pc:chgData name="Andersson, Emma" userId="0a303ceb-a540-4da9-82ff-77d5cf7e3844" providerId="ADAL" clId="{51CA7C82-67B9-4200-9D79-E4B53964852A}" dt="2020-01-24T07:54:22.421" v="0" actId="20577"/>
      <pc:docMkLst>
        <pc:docMk/>
      </pc:docMkLst>
      <pc:sldChg chg="modSp">
        <pc:chgData name="Andersson, Emma" userId="0a303ceb-a540-4da9-82ff-77d5cf7e3844" providerId="ADAL" clId="{51CA7C82-67B9-4200-9D79-E4B53964852A}" dt="2020-01-24T07:54:22.421" v="0" actId="20577"/>
        <pc:sldMkLst>
          <pc:docMk/>
          <pc:sldMk cId="1329899248" sldId="347"/>
        </pc:sldMkLst>
        <pc:spChg chg="mod">
          <ac:chgData name="Andersson, Emma" userId="0a303ceb-a540-4da9-82ff-77d5cf7e3844" providerId="ADAL" clId="{51CA7C82-67B9-4200-9D79-E4B53964852A}" dt="2020-01-24T07:54:22.421" v="0" actId="20577"/>
          <ac:spMkLst>
            <pc:docMk/>
            <pc:sldMk cId="1329899248" sldId="347"/>
            <ac:spMk id="6" creationId="{275F702D-B2E1-4DD0-BABA-1FA71F65E8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C171D-06FE-418C-9821-401303935767}" type="datetimeFigureOut">
              <a:rPr lang="sv-SE" smtClean="0"/>
              <a:t>2020-01-28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41F4E-BBAA-4383-8F3A-72C0D03572E0}" type="slidenum">
              <a:rPr lang="sv-SE" smtClean="0"/>
              <a:t>‹#›</a:t>
            </a:fld>
            <a:endParaRPr lang="sv-SE"/>
          </a:p>
        </p:txBody>
      </p:sp>
    </p:spTree>
    <p:extLst>
      <p:ext uri="{BB962C8B-B14F-4D97-AF65-F5344CB8AC3E}">
        <p14:creationId xmlns:p14="http://schemas.microsoft.com/office/powerpoint/2010/main" val="381255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20A396-7E6A-6947-AF64-16B7B1C5134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79309CB-6F92-4543-8528-C246FA480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2933FFF-06AD-FA4D-8CDA-7BA572D6EF5B}"/>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Platshållare för sidfot 4">
            <a:extLst>
              <a:ext uri="{FF2B5EF4-FFF2-40B4-BE49-F238E27FC236}">
                <a16:creationId xmlns:a16="http://schemas.microsoft.com/office/drawing/2014/main" id="{B59D051B-559A-3949-8C3C-B528DBAC631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C62465-C050-8240-A74D-33F81F2E9C91}"/>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142902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5D1043-0F51-EC43-BE7A-667F395D011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C90D640-0CD8-3A49-AED5-2540761FC018}"/>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3654A64-5F29-D64D-AFDE-D9C0D276E4EA}"/>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Platshållare för sidfot 4">
            <a:extLst>
              <a:ext uri="{FF2B5EF4-FFF2-40B4-BE49-F238E27FC236}">
                <a16:creationId xmlns:a16="http://schemas.microsoft.com/office/drawing/2014/main" id="{CCE69D86-CD12-1A47-9C87-4EA7308DBA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0F23326-111C-A048-9FD4-9E728D0ACF3C}"/>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12016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B1468C7-0942-8044-BCE9-3DB0534FD7A5}"/>
              </a:ext>
            </a:extLst>
          </p:cNvPr>
          <p:cNvSpPr>
            <a:spLocks noGrp="1"/>
          </p:cNvSpPr>
          <p:nvPr>
            <p:ph type="title" orient="vert"/>
          </p:nvPr>
        </p:nvSpPr>
        <p:spPr>
          <a:xfrm>
            <a:off x="8724901"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717DE0C-1D6D-3043-9483-D93DFAA54FA3}"/>
              </a:ext>
            </a:extLst>
          </p:cNvPr>
          <p:cNvSpPr>
            <a:spLocks noGrp="1"/>
          </p:cNvSpPr>
          <p:nvPr>
            <p:ph type="body" orient="vert" idx="1"/>
          </p:nvPr>
        </p:nvSpPr>
        <p:spPr>
          <a:xfrm>
            <a:off x="838201" y="365125"/>
            <a:ext cx="76835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7146462A-3A3D-9642-901D-69F1C37B0333}"/>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Platshållare för sidfot 4">
            <a:extLst>
              <a:ext uri="{FF2B5EF4-FFF2-40B4-BE49-F238E27FC236}">
                <a16:creationId xmlns:a16="http://schemas.microsoft.com/office/drawing/2014/main" id="{8695FC72-BB2C-9544-8475-9021BA80BC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B46A30-F770-4349-A26B-4DCD115259B8}"/>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205476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DE8FE7-47E3-6E4A-A314-DA389F2E14D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56C4E7C-F4CE-B14C-B98B-79FF2529A9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6E42308-53F2-0E4C-9705-325D60D65A32}"/>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5" name="Platshållare för sidfot 4">
            <a:extLst>
              <a:ext uri="{FF2B5EF4-FFF2-40B4-BE49-F238E27FC236}">
                <a16:creationId xmlns:a16="http://schemas.microsoft.com/office/drawing/2014/main" id="{D8F8B84F-FAC8-8446-8819-84DBE68E778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300B88-4A96-0E45-9075-AD88808BB5DD}"/>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2447515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DDBFC-0514-2945-8235-9300EA56541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ACCB39D-888B-F440-80A8-C263D8EA69A8}"/>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4F4E0A40-E5E0-2B4D-AA68-FF2E9D371855}"/>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5" name="Platshållare för sidfot 4">
            <a:extLst>
              <a:ext uri="{FF2B5EF4-FFF2-40B4-BE49-F238E27FC236}">
                <a16:creationId xmlns:a16="http://schemas.microsoft.com/office/drawing/2014/main" id="{960789E1-736D-7045-87A4-332182CC83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DB8F68C-7EA0-C640-92ED-1EA0F0E5BEF3}"/>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3011860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EDFB9A-E0C6-EE47-B2ED-830033DCA4CF}"/>
              </a:ext>
            </a:extLst>
          </p:cNvPr>
          <p:cNvSpPr>
            <a:spLocks noGrp="1"/>
          </p:cNvSpPr>
          <p:nvPr>
            <p:ph type="title"/>
          </p:nvPr>
        </p:nvSpPr>
        <p:spPr>
          <a:xfrm>
            <a:off x="831851" y="1709739"/>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59F5BE-9877-A14D-A5BD-C2E74DDA85D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AA935BA1-D304-774D-A7C8-CB3CBFC7212D}"/>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5" name="Platshållare för sidfot 4">
            <a:extLst>
              <a:ext uri="{FF2B5EF4-FFF2-40B4-BE49-F238E27FC236}">
                <a16:creationId xmlns:a16="http://schemas.microsoft.com/office/drawing/2014/main" id="{EC1667EF-6834-8D46-B47E-8586A4B595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F460FB-A848-994A-B37A-DCF89194C274}"/>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234104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E8927-1D4C-7C4B-9F68-C2F279DBF7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7027A28-8D62-9444-97EF-04EB9FABABF9}"/>
              </a:ext>
            </a:extLst>
          </p:cNvPr>
          <p:cNvSpPr>
            <a:spLocks noGrp="1"/>
          </p:cNvSpPr>
          <p:nvPr>
            <p:ph sz="half" idx="1"/>
          </p:nvPr>
        </p:nvSpPr>
        <p:spPr>
          <a:xfrm>
            <a:off x="838200" y="1825625"/>
            <a:ext cx="51562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74161758-1767-4D4D-BA14-3F0A8B4B97EA}"/>
              </a:ext>
            </a:extLst>
          </p:cNvPr>
          <p:cNvSpPr>
            <a:spLocks noGrp="1"/>
          </p:cNvSpPr>
          <p:nvPr>
            <p:ph sz="half" idx="2"/>
          </p:nvPr>
        </p:nvSpPr>
        <p:spPr>
          <a:xfrm>
            <a:off x="6197600" y="1825625"/>
            <a:ext cx="51562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9CC1EE6-DD33-D847-9AC8-8499D5535B49}"/>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6" name="Platshållare för sidfot 5">
            <a:extLst>
              <a:ext uri="{FF2B5EF4-FFF2-40B4-BE49-F238E27FC236}">
                <a16:creationId xmlns:a16="http://schemas.microsoft.com/office/drawing/2014/main" id="{9F856D95-3F36-2E44-849C-6DE9EB99F70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71D95C1-58BC-604E-9B1F-061F99B6C995}"/>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3345437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6E69A5-E11F-A24A-B241-091587E79F0E}"/>
              </a:ext>
            </a:extLst>
          </p:cNvPr>
          <p:cNvSpPr>
            <a:spLocks noGrp="1"/>
          </p:cNvSpPr>
          <p:nvPr>
            <p:ph type="title"/>
          </p:nvPr>
        </p:nvSpPr>
        <p:spPr>
          <a:xfrm>
            <a:off x="840317" y="365126"/>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2A222B8-1AD9-8D42-9F0A-E117B0EBBE5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7F33DAE9-2D26-4C4D-AD93-04A8978132C3}"/>
              </a:ext>
            </a:extLst>
          </p:cNvPr>
          <p:cNvSpPr>
            <a:spLocks noGrp="1"/>
          </p:cNvSpPr>
          <p:nvPr>
            <p:ph sz="half" idx="2"/>
          </p:nvPr>
        </p:nvSpPr>
        <p:spPr>
          <a:xfrm>
            <a:off x="840318" y="2505075"/>
            <a:ext cx="5158316"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3AE12C54-1F7E-424C-ABE9-D37EFF83029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2A630A7F-D9DF-4A43-9760-9CAB86F542EA}"/>
              </a:ext>
            </a:extLst>
          </p:cNvPr>
          <p:cNvSpPr>
            <a:spLocks noGrp="1"/>
          </p:cNvSpPr>
          <p:nvPr>
            <p:ph sz="quarter" idx="4"/>
          </p:nvPr>
        </p:nvSpPr>
        <p:spPr>
          <a:xfrm>
            <a:off x="6172200" y="2505075"/>
            <a:ext cx="5183717"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270F1A35-890E-904A-A303-757E382A6E2F}"/>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8" name="Platshållare för sidfot 7">
            <a:extLst>
              <a:ext uri="{FF2B5EF4-FFF2-40B4-BE49-F238E27FC236}">
                <a16:creationId xmlns:a16="http://schemas.microsoft.com/office/drawing/2014/main" id="{BD8C581B-C8E3-6044-AF01-60B69A03466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AFFA41D-5FEA-FB4D-8B39-0EC31A3A698C}"/>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10777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266C7-7B7A-3048-B0B6-F8D16FD5C14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297A223-2141-4B44-A4A7-435B9E1321E2}"/>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4" name="Platshållare för sidfot 3">
            <a:extLst>
              <a:ext uri="{FF2B5EF4-FFF2-40B4-BE49-F238E27FC236}">
                <a16:creationId xmlns:a16="http://schemas.microsoft.com/office/drawing/2014/main" id="{C8FF3BAD-3238-824C-B6DA-CE10E7D2D09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396A527-B38E-DD4B-A467-94B3F1A74BD1}"/>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767508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9408404-6D40-8B4A-9F8A-502E1F16D1E2}"/>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3" name="Platshållare för sidfot 2">
            <a:extLst>
              <a:ext uri="{FF2B5EF4-FFF2-40B4-BE49-F238E27FC236}">
                <a16:creationId xmlns:a16="http://schemas.microsoft.com/office/drawing/2014/main" id="{4AEE1BCB-5A61-C345-93C1-7DE56161C91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13298B6-8B80-F54A-952C-44D34BDFE8A4}"/>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205922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B4574-8E03-5145-8712-0DC90495C387}"/>
              </a:ext>
            </a:extLst>
          </p:cNvPr>
          <p:cNvSpPr>
            <a:spLocks noGrp="1"/>
          </p:cNvSpPr>
          <p:nvPr>
            <p:ph type="title"/>
          </p:nvPr>
        </p:nvSpPr>
        <p:spPr>
          <a:xfrm>
            <a:off x="840318" y="457200"/>
            <a:ext cx="393276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FAC985-B130-4B44-9980-3583F0208AE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A51CCD49-5686-CD42-AF4E-0E18AD390EF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BD4D7CF9-6C56-F14D-A28D-A44B5413C9F3}"/>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6" name="Platshållare för sidfot 5">
            <a:extLst>
              <a:ext uri="{FF2B5EF4-FFF2-40B4-BE49-F238E27FC236}">
                <a16:creationId xmlns:a16="http://schemas.microsoft.com/office/drawing/2014/main" id="{505410B7-9C7D-1543-BBE6-C14342F0AFD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D3AE70-A954-424C-8A0C-45C295F8F46D}"/>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423851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F19FB0-66B2-1E44-9E94-27B06A95703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C82FFF1-CB79-EA4E-8811-6CCBA46CC8E9}"/>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11ECD8F-8CE1-5B40-A9DE-6EA85EE8F9C1}"/>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Platshållare för sidfot 4">
            <a:extLst>
              <a:ext uri="{FF2B5EF4-FFF2-40B4-BE49-F238E27FC236}">
                <a16:creationId xmlns:a16="http://schemas.microsoft.com/office/drawing/2014/main" id="{D17C11DA-F3D0-774E-A9A0-C26B6E7057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023D88-38D9-9B40-8005-F3360D65D694}"/>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23075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237D6-CD93-D341-BB64-75B5CB4F6E2C}"/>
              </a:ext>
            </a:extLst>
          </p:cNvPr>
          <p:cNvSpPr>
            <a:spLocks noGrp="1"/>
          </p:cNvSpPr>
          <p:nvPr>
            <p:ph type="title"/>
          </p:nvPr>
        </p:nvSpPr>
        <p:spPr>
          <a:xfrm>
            <a:off x="840318" y="457200"/>
            <a:ext cx="393276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54266EC-0174-5440-B144-41D0F957CC5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8784AA0-F1D4-544B-90C0-BBC5CAC14C1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E71CEEF-62E2-064A-BE34-AA313381F399}"/>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6" name="Platshållare för sidfot 5">
            <a:extLst>
              <a:ext uri="{FF2B5EF4-FFF2-40B4-BE49-F238E27FC236}">
                <a16:creationId xmlns:a16="http://schemas.microsoft.com/office/drawing/2014/main" id="{34B43B50-D976-3B41-8435-E8B372A67B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AE54278-4795-7D41-B832-E8220A31CC74}"/>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1967807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D5891-F484-424C-A95A-C620F5D43DF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3F506B8-7C70-844A-84CA-6E165A1A4B3D}"/>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0287DDC-2710-524D-9595-D66129058A1A}"/>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5" name="Platshållare för sidfot 4">
            <a:extLst>
              <a:ext uri="{FF2B5EF4-FFF2-40B4-BE49-F238E27FC236}">
                <a16:creationId xmlns:a16="http://schemas.microsoft.com/office/drawing/2014/main" id="{C1EB23EF-3153-B946-8D2E-205A0668B0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FBCA55-F64C-524E-838C-119CADE3F32A}"/>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7600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9C277A-D50F-B34D-93D8-D51A2C594989}"/>
              </a:ext>
            </a:extLst>
          </p:cNvPr>
          <p:cNvSpPr>
            <a:spLocks noGrp="1"/>
          </p:cNvSpPr>
          <p:nvPr>
            <p:ph type="title" orient="vert"/>
          </p:nvPr>
        </p:nvSpPr>
        <p:spPr>
          <a:xfrm>
            <a:off x="8724901"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1215151-10C0-224F-941A-2B6C77C3433D}"/>
              </a:ext>
            </a:extLst>
          </p:cNvPr>
          <p:cNvSpPr>
            <a:spLocks noGrp="1"/>
          </p:cNvSpPr>
          <p:nvPr>
            <p:ph type="body" orient="vert" idx="1"/>
          </p:nvPr>
        </p:nvSpPr>
        <p:spPr>
          <a:xfrm>
            <a:off x="838201" y="365125"/>
            <a:ext cx="76835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08F6EEC8-E45F-D54D-9DB6-10B259FF64C8}"/>
              </a:ext>
            </a:extLst>
          </p:cNvPr>
          <p:cNvSpPr>
            <a:spLocks noGrp="1"/>
          </p:cNvSpPr>
          <p:nvPr>
            <p:ph type="dt" sz="half" idx="10"/>
          </p:nvPr>
        </p:nvSpPr>
        <p:spPr/>
        <p:txBody>
          <a:bodyPr/>
          <a:lstStyle/>
          <a:p>
            <a:fld id="{65CCF4E7-43DA-534A-8F25-4083CC8E227C}" type="datetimeFigureOut">
              <a:rPr lang="sv-SE" smtClean="0"/>
              <a:t>2020-01-28</a:t>
            </a:fld>
            <a:endParaRPr lang="sv-SE"/>
          </a:p>
        </p:txBody>
      </p:sp>
      <p:sp>
        <p:nvSpPr>
          <p:cNvPr id="5" name="Platshållare för sidfot 4">
            <a:extLst>
              <a:ext uri="{FF2B5EF4-FFF2-40B4-BE49-F238E27FC236}">
                <a16:creationId xmlns:a16="http://schemas.microsoft.com/office/drawing/2014/main" id="{D0BD65B7-790B-7849-970F-95BEF322A0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99D264-CD74-0E44-915A-0F934E3C8B44}"/>
              </a:ext>
            </a:extLst>
          </p:cNvPr>
          <p:cNvSpPr>
            <a:spLocks noGrp="1"/>
          </p:cNvSpPr>
          <p:nvPr>
            <p:ph type="sldNum" sz="quarter" idx="12"/>
          </p:nvPr>
        </p:nvSpPr>
        <p:spPr/>
        <p:txBody>
          <a:bodyPr/>
          <a:lstStyle/>
          <a:p>
            <a:fld id="{5361F8A0-AF55-4744-A01B-DA533BCD22EA}" type="slidenum">
              <a:rPr lang="sv-SE" smtClean="0"/>
              <a:t>‹#›</a:t>
            </a:fld>
            <a:endParaRPr lang="sv-SE"/>
          </a:p>
        </p:txBody>
      </p:sp>
    </p:spTree>
    <p:extLst>
      <p:ext uri="{BB962C8B-B14F-4D97-AF65-F5344CB8AC3E}">
        <p14:creationId xmlns:p14="http://schemas.microsoft.com/office/powerpoint/2010/main" val="414946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3578801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253968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963569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
Nivå två
Nivå tre
Nivå fyra
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
Nivå två
Nivå tre
Nivå fyra
Nivå fem</a:t>
            </a:r>
            <a:endParaRPr lang="en-US" dirty="0"/>
          </a:p>
        </p:txBody>
      </p:sp>
      <p:sp>
        <p:nvSpPr>
          <p:cNvPr id="5" name="Date Placeholder 4"/>
          <p:cNvSpPr>
            <a:spLocks noGrp="1"/>
          </p:cNvSpPr>
          <p:nvPr>
            <p:ph type="dt" sz="half" idx="10"/>
          </p:nvPr>
        </p:nvSpPr>
        <p:spPr/>
        <p:txBody>
          <a:bodyPr/>
          <a:lstStyle/>
          <a:p>
            <a:fld id="{7060CEE9-A8B5-7C4D-890E-02BDD2FD30D2}" type="datetimeFigureOut">
              <a:rPr lang="sv-SE" smtClean="0"/>
              <a:t>2020-01-28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1436617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
Nivå två
Nivå tre
Nivå fyra
Nivå fem</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
Nivå två
Nivå tre
Nivå fyra
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
Nivå två
Nivå tre
Nivå fyra
Nivå fem</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
Nivå två
Nivå tre
Nivå fyra
Nivå fem</a:t>
            </a:r>
            <a:endParaRPr lang="en-US" dirty="0"/>
          </a:p>
        </p:txBody>
      </p:sp>
      <p:sp>
        <p:nvSpPr>
          <p:cNvPr id="7" name="Date Placeholder 6"/>
          <p:cNvSpPr>
            <a:spLocks noGrp="1"/>
          </p:cNvSpPr>
          <p:nvPr>
            <p:ph type="dt" sz="half" idx="10"/>
          </p:nvPr>
        </p:nvSpPr>
        <p:spPr/>
        <p:txBody>
          <a:bodyPr/>
          <a:lstStyle/>
          <a:p>
            <a:fld id="{7060CEE9-A8B5-7C4D-890E-02BDD2FD30D2}" type="datetimeFigureOut">
              <a:rPr lang="sv-SE" smtClean="0"/>
              <a:t>2020-01-28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498641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7060CEE9-A8B5-7C4D-890E-02BDD2FD30D2}" type="datetimeFigureOut">
              <a:rPr lang="sv-SE" smtClean="0"/>
              <a:t>2020-01-28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969158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0CEE9-A8B5-7C4D-890E-02BDD2FD30D2}" type="datetimeFigureOut">
              <a:rPr lang="sv-SE" smtClean="0"/>
              <a:t>2020-01-28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369442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430BB-A586-9846-A48A-10CE64DC5F6C}"/>
              </a:ext>
            </a:extLst>
          </p:cNvPr>
          <p:cNvSpPr>
            <a:spLocks noGrp="1"/>
          </p:cNvSpPr>
          <p:nvPr>
            <p:ph type="title"/>
          </p:nvPr>
        </p:nvSpPr>
        <p:spPr>
          <a:xfrm>
            <a:off x="831851" y="1709739"/>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876EAD2-796D-B747-B59F-BEF7A3B98B4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AD0AC05B-362B-4A42-85B5-E219A1B2E486}"/>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Platshållare för sidfot 4">
            <a:extLst>
              <a:ext uri="{FF2B5EF4-FFF2-40B4-BE49-F238E27FC236}">
                <a16:creationId xmlns:a16="http://schemas.microsoft.com/office/drawing/2014/main" id="{295066B4-1CB1-7C4A-B1AC-9899F5D188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AE1F5D-A56F-5B41-A5F5-B31FE2C3E353}"/>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114219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
Nivå två
Nivå tre
Nivå fyra
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
Nivå två
Nivå tre
Nivå fyra
Nivå fem</a:t>
            </a:r>
            <a:endParaRPr lang="en-US" dirty="0"/>
          </a:p>
        </p:txBody>
      </p:sp>
      <p:sp>
        <p:nvSpPr>
          <p:cNvPr id="5" name="Date Placeholder 4"/>
          <p:cNvSpPr>
            <a:spLocks noGrp="1"/>
          </p:cNvSpPr>
          <p:nvPr>
            <p:ph type="dt" sz="half" idx="10"/>
          </p:nvPr>
        </p:nvSpPr>
        <p:spPr/>
        <p:txBody>
          <a:bodyPr/>
          <a:lstStyle/>
          <a:p>
            <a:fld id="{7060CEE9-A8B5-7C4D-890E-02BDD2FD30D2}" type="datetimeFigureOut">
              <a:rPr lang="sv-SE" smtClean="0"/>
              <a:t>2020-01-28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377102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
Nivå två
Nivå tre
Nivå fyra
Nivå fem</a:t>
            </a:r>
            <a:endParaRPr lang="en-US" dirty="0"/>
          </a:p>
        </p:txBody>
      </p:sp>
      <p:sp>
        <p:nvSpPr>
          <p:cNvPr id="5" name="Date Placeholder 4"/>
          <p:cNvSpPr>
            <a:spLocks noGrp="1"/>
          </p:cNvSpPr>
          <p:nvPr>
            <p:ph type="dt" sz="half" idx="10"/>
          </p:nvPr>
        </p:nvSpPr>
        <p:spPr/>
        <p:txBody>
          <a:bodyPr/>
          <a:lstStyle/>
          <a:p>
            <a:fld id="{7060CEE9-A8B5-7C4D-890E-02BDD2FD30D2}" type="datetimeFigureOut">
              <a:rPr lang="sv-SE" smtClean="0"/>
              <a:t>2020-01-28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3740902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2228237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10"/>
          </p:nvPr>
        </p:nvSpPr>
        <p:spPr/>
        <p:txBody>
          <a:bodyPr/>
          <a:lstStyle/>
          <a:p>
            <a:fld id="{7060CEE9-A8B5-7C4D-890E-02BDD2FD30D2}" type="datetimeFigureOut">
              <a:rPr lang="sv-SE" smtClean="0"/>
              <a:t>2020-01-28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31097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B1B51E6E-F008-2B40-B6BE-17C7ED1A9DED}"/>
              </a:ext>
            </a:extLst>
          </p:cNvPr>
          <p:cNvGrpSpPr/>
          <p:nvPr userDrawn="1"/>
        </p:nvGrpSpPr>
        <p:grpSpPr>
          <a:xfrm>
            <a:off x="1071591" y="-2"/>
            <a:ext cx="998844" cy="6858002"/>
            <a:chOff x="265811" y="-2"/>
            <a:chExt cx="749133" cy="6858002"/>
          </a:xfrm>
        </p:grpSpPr>
        <p:sp>
          <p:nvSpPr>
            <p:cNvPr id="15" name="Rektangel 10">
              <a:extLst>
                <a:ext uri="{FF2B5EF4-FFF2-40B4-BE49-F238E27FC236}">
                  <a16:creationId xmlns:a16="http://schemas.microsoft.com/office/drawing/2014/main" id="{84737B84-77A6-824C-8E49-7DFA05225091}"/>
                </a:ext>
              </a:extLst>
            </p:cNvPr>
            <p:cNvSpPr/>
            <p:nvPr userDrawn="1"/>
          </p:nvSpPr>
          <p:spPr>
            <a:xfrm>
              <a:off x="650957" y="-2"/>
              <a:ext cx="9043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sp>
          <p:nvSpPr>
            <p:cNvPr id="16" name="Rektangel 3">
              <a:extLst>
                <a:ext uri="{FF2B5EF4-FFF2-40B4-BE49-F238E27FC236}">
                  <a16:creationId xmlns:a16="http://schemas.microsoft.com/office/drawing/2014/main" id="{AD627B23-5DA1-F045-AD3C-3E5E090E9966}"/>
                </a:ext>
              </a:extLst>
            </p:cNvPr>
            <p:cNvSpPr/>
            <p:nvPr userDrawn="1"/>
          </p:nvSpPr>
          <p:spPr>
            <a:xfrm>
              <a:off x="265811" y="0"/>
              <a:ext cx="57177"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17" name="Rektangel 5">
              <a:extLst>
                <a:ext uri="{FF2B5EF4-FFF2-40B4-BE49-F238E27FC236}">
                  <a16:creationId xmlns:a16="http://schemas.microsoft.com/office/drawing/2014/main" id="{3024A0E3-B0C3-904F-9890-EC87368C8DEA}"/>
                </a:ext>
              </a:extLst>
            </p:cNvPr>
            <p:cNvSpPr/>
            <p:nvPr userDrawn="1"/>
          </p:nvSpPr>
          <p:spPr>
            <a:xfrm>
              <a:off x="803365" y="-2"/>
              <a:ext cx="116803"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18" name="Rektangel 6">
              <a:extLst>
                <a:ext uri="{FF2B5EF4-FFF2-40B4-BE49-F238E27FC236}">
                  <a16:creationId xmlns:a16="http://schemas.microsoft.com/office/drawing/2014/main" id="{7048166B-E521-EB4B-9AC5-3C79613D614E}"/>
                </a:ext>
              </a:extLst>
            </p:cNvPr>
            <p:cNvSpPr/>
            <p:nvPr userDrawn="1"/>
          </p:nvSpPr>
          <p:spPr>
            <a:xfrm>
              <a:off x="929409" y="-2"/>
              <a:ext cx="85535"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sp>
          <p:nvSpPr>
            <p:cNvPr id="19" name="Rektangel 7">
              <a:extLst>
                <a:ext uri="{FF2B5EF4-FFF2-40B4-BE49-F238E27FC236}">
                  <a16:creationId xmlns:a16="http://schemas.microsoft.com/office/drawing/2014/main" id="{4F01C127-2A10-8A4A-87D5-27BDE63ED928}"/>
                </a:ext>
              </a:extLst>
            </p:cNvPr>
            <p:cNvSpPr/>
            <p:nvPr userDrawn="1"/>
          </p:nvSpPr>
          <p:spPr>
            <a:xfrm>
              <a:off x="502330" y="-2"/>
              <a:ext cx="145652"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sp>
          <p:nvSpPr>
            <p:cNvPr id="20" name="Rektangel 8">
              <a:extLst>
                <a:ext uri="{FF2B5EF4-FFF2-40B4-BE49-F238E27FC236}">
                  <a16:creationId xmlns:a16="http://schemas.microsoft.com/office/drawing/2014/main" id="{0B05C23D-26B0-E84F-9DF6-940C53FC6FE1}"/>
                </a:ext>
              </a:extLst>
            </p:cNvPr>
            <p:cNvSpPr/>
            <p:nvPr userDrawn="1"/>
          </p:nvSpPr>
          <p:spPr>
            <a:xfrm>
              <a:off x="400507" y="-2"/>
              <a:ext cx="5615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grpSp>
      <p:pic>
        <p:nvPicPr>
          <p:cNvPr id="21" name="Bildobjekt 4" descr="REGLAG logo2rgb.wmf">
            <a:extLst>
              <a:ext uri="{FF2B5EF4-FFF2-40B4-BE49-F238E27FC236}">
                <a16:creationId xmlns:a16="http://schemas.microsoft.com/office/drawing/2014/main" id="{5E5B1BB1-A9DB-C84C-B6E0-94166A5FB0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08366" y="6130481"/>
            <a:ext cx="1644422" cy="27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22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Rubrikbi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F4A32A3-80A1-C740-823F-183683DE75E5}"/>
              </a:ext>
            </a:extLst>
          </p:cNvPr>
          <p:cNvGrpSpPr/>
          <p:nvPr userDrawn="1"/>
        </p:nvGrpSpPr>
        <p:grpSpPr>
          <a:xfrm>
            <a:off x="1071591" y="-2"/>
            <a:ext cx="998844" cy="6858002"/>
            <a:chOff x="265811" y="-2"/>
            <a:chExt cx="749133" cy="6858002"/>
          </a:xfrm>
        </p:grpSpPr>
        <p:sp>
          <p:nvSpPr>
            <p:cNvPr id="7" name="Rektangel 10">
              <a:extLst>
                <a:ext uri="{FF2B5EF4-FFF2-40B4-BE49-F238E27FC236}">
                  <a16:creationId xmlns:a16="http://schemas.microsoft.com/office/drawing/2014/main" id="{56A8F893-590D-E94D-94D9-42E4D5EF775B}"/>
                </a:ext>
              </a:extLst>
            </p:cNvPr>
            <p:cNvSpPr/>
            <p:nvPr userDrawn="1"/>
          </p:nvSpPr>
          <p:spPr>
            <a:xfrm>
              <a:off x="650957" y="-2"/>
              <a:ext cx="9043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sp>
          <p:nvSpPr>
            <p:cNvPr id="8" name="Rektangel 3">
              <a:extLst>
                <a:ext uri="{FF2B5EF4-FFF2-40B4-BE49-F238E27FC236}">
                  <a16:creationId xmlns:a16="http://schemas.microsoft.com/office/drawing/2014/main" id="{4968E7E7-DB81-294B-AEA8-678423CD9274}"/>
                </a:ext>
              </a:extLst>
            </p:cNvPr>
            <p:cNvSpPr/>
            <p:nvPr userDrawn="1"/>
          </p:nvSpPr>
          <p:spPr>
            <a:xfrm>
              <a:off x="265811" y="0"/>
              <a:ext cx="57177"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9" name="Rektangel 5">
              <a:extLst>
                <a:ext uri="{FF2B5EF4-FFF2-40B4-BE49-F238E27FC236}">
                  <a16:creationId xmlns:a16="http://schemas.microsoft.com/office/drawing/2014/main" id="{05E80246-EE50-0C4E-9139-D8A69FB6DF30}"/>
                </a:ext>
              </a:extLst>
            </p:cNvPr>
            <p:cNvSpPr/>
            <p:nvPr userDrawn="1"/>
          </p:nvSpPr>
          <p:spPr>
            <a:xfrm>
              <a:off x="803365" y="-2"/>
              <a:ext cx="116803"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10" name="Rektangel 6">
              <a:extLst>
                <a:ext uri="{FF2B5EF4-FFF2-40B4-BE49-F238E27FC236}">
                  <a16:creationId xmlns:a16="http://schemas.microsoft.com/office/drawing/2014/main" id="{C2EB8945-3037-4D41-AB89-80D123F5BD31}"/>
                </a:ext>
              </a:extLst>
            </p:cNvPr>
            <p:cNvSpPr/>
            <p:nvPr userDrawn="1"/>
          </p:nvSpPr>
          <p:spPr>
            <a:xfrm>
              <a:off x="929409" y="-2"/>
              <a:ext cx="85535"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sp>
          <p:nvSpPr>
            <p:cNvPr id="11" name="Rektangel 7">
              <a:extLst>
                <a:ext uri="{FF2B5EF4-FFF2-40B4-BE49-F238E27FC236}">
                  <a16:creationId xmlns:a16="http://schemas.microsoft.com/office/drawing/2014/main" id="{D7C0716F-CA8A-1A48-B807-C5C1BA3E4100}"/>
                </a:ext>
              </a:extLst>
            </p:cNvPr>
            <p:cNvSpPr/>
            <p:nvPr userDrawn="1"/>
          </p:nvSpPr>
          <p:spPr>
            <a:xfrm>
              <a:off x="502330" y="-2"/>
              <a:ext cx="145652"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sp>
          <p:nvSpPr>
            <p:cNvPr id="12" name="Rektangel 8">
              <a:extLst>
                <a:ext uri="{FF2B5EF4-FFF2-40B4-BE49-F238E27FC236}">
                  <a16:creationId xmlns:a16="http://schemas.microsoft.com/office/drawing/2014/main" id="{68A08780-4818-4244-9F5D-F0D57E4478B6}"/>
                </a:ext>
              </a:extLst>
            </p:cNvPr>
            <p:cNvSpPr/>
            <p:nvPr userDrawn="1"/>
          </p:nvSpPr>
          <p:spPr>
            <a:xfrm>
              <a:off x="400507" y="-2"/>
              <a:ext cx="5615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B1C800"/>
                </a:solidFill>
              </a:endParaRPr>
            </a:p>
          </p:txBody>
        </p:sp>
      </p:grpSp>
      <p:pic>
        <p:nvPicPr>
          <p:cNvPr id="14" name="Bildobjekt 4" descr="REGLAG logo2rgb.wmf">
            <a:extLst>
              <a:ext uri="{FF2B5EF4-FFF2-40B4-BE49-F238E27FC236}">
                <a16:creationId xmlns:a16="http://schemas.microsoft.com/office/drawing/2014/main" id="{CAFF2CEB-439E-F546-A736-E06FAB8411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308366" y="6130481"/>
            <a:ext cx="1644422" cy="27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ubrik 1">
            <a:extLst>
              <a:ext uri="{FF2B5EF4-FFF2-40B4-BE49-F238E27FC236}">
                <a16:creationId xmlns:a16="http://schemas.microsoft.com/office/drawing/2014/main" id="{E57F3D00-270B-3441-A413-49616C155972}"/>
              </a:ext>
            </a:extLst>
          </p:cNvPr>
          <p:cNvSpPr>
            <a:spLocks noGrp="1"/>
          </p:cNvSpPr>
          <p:nvPr>
            <p:ph type="title" idx="4294967295"/>
          </p:nvPr>
        </p:nvSpPr>
        <p:spPr>
          <a:xfrm>
            <a:off x="3390900" y="857250"/>
            <a:ext cx="6858000" cy="1000125"/>
          </a:xfrm>
        </p:spPr>
        <p:txBody>
          <a:bodyPr/>
          <a:lstStyle/>
          <a:p>
            <a:pPr algn="l" eaLnBrk="1" hangingPunct="1"/>
            <a:endParaRPr lang="sv-SE" sz="5400" dirty="0">
              <a:cs typeface="Arial"/>
            </a:endParaRPr>
          </a:p>
        </p:txBody>
      </p:sp>
    </p:spTree>
    <p:extLst>
      <p:ext uri="{BB962C8B-B14F-4D97-AF65-F5344CB8AC3E}">
        <p14:creationId xmlns:p14="http://schemas.microsoft.com/office/powerpoint/2010/main" val="16801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F8716C-8709-6446-B406-78B7B77886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C91E98-2B10-0344-893A-B06E2B4BC8EC}"/>
              </a:ext>
            </a:extLst>
          </p:cNvPr>
          <p:cNvSpPr>
            <a:spLocks noGrp="1"/>
          </p:cNvSpPr>
          <p:nvPr>
            <p:ph sz="half" idx="1"/>
          </p:nvPr>
        </p:nvSpPr>
        <p:spPr>
          <a:xfrm>
            <a:off x="838200" y="1825625"/>
            <a:ext cx="51562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53901AC3-9515-6941-879F-47905A85F9D5}"/>
              </a:ext>
            </a:extLst>
          </p:cNvPr>
          <p:cNvSpPr>
            <a:spLocks noGrp="1"/>
          </p:cNvSpPr>
          <p:nvPr>
            <p:ph sz="half" idx="2"/>
          </p:nvPr>
        </p:nvSpPr>
        <p:spPr>
          <a:xfrm>
            <a:off x="6197600" y="1825625"/>
            <a:ext cx="51562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9B3D2FEC-2EF9-564F-AA0A-9692C613D1D4}"/>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6" name="Platshållare för sidfot 5">
            <a:extLst>
              <a:ext uri="{FF2B5EF4-FFF2-40B4-BE49-F238E27FC236}">
                <a16:creationId xmlns:a16="http://schemas.microsoft.com/office/drawing/2014/main" id="{7A6D6388-9791-8E44-BE2F-6171A30140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6788C42-A758-664A-9F09-A0A86A682BD0}"/>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133348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78074-6B30-3242-8D2B-3FC57387F8E1}"/>
              </a:ext>
            </a:extLst>
          </p:cNvPr>
          <p:cNvSpPr>
            <a:spLocks noGrp="1"/>
          </p:cNvSpPr>
          <p:nvPr>
            <p:ph type="title"/>
          </p:nvPr>
        </p:nvSpPr>
        <p:spPr>
          <a:xfrm>
            <a:off x="840317" y="365126"/>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2A976E-7E8F-7F4A-8B3F-897924CD3BF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7304B88A-FB2D-874F-BDA4-FA7B5106BA6F}"/>
              </a:ext>
            </a:extLst>
          </p:cNvPr>
          <p:cNvSpPr>
            <a:spLocks noGrp="1"/>
          </p:cNvSpPr>
          <p:nvPr>
            <p:ph sz="half" idx="2"/>
          </p:nvPr>
        </p:nvSpPr>
        <p:spPr>
          <a:xfrm>
            <a:off x="840318" y="2505075"/>
            <a:ext cx="5158316"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AAA111A-2CDA-C246-9730-CFF16195DE9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99640168-9A13-F348-9FA4-5941A26498DA}"/>
              </a:ext>
            </a:extLst>
          </p:cNvPr>
          <p:cNvSpPr>
            <a:spLocks noGrp="1"/>
          </p:cNvSpPr>
          <p:nvPr>
            <p:ph sz="quarter" idx="4"/>
          </p:nvPr>
        </p:nvSpPr>
        <p:spPr>
          <a:xfrm>
            <a:off x="6172200" y="2505075"/>
            <a:ext cx="5183717"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69BCEA9-BED0-0B49-B484-BF38A179F439}"/>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8" name="Platshållare för sidfot 7">
            <a:extLst>
              <a:ext uri="{FF2B5EF4-FFF2-40B4-BE49-F238E27FC236}">
                <a16:creationId xmlns:a16="http://schemas.microsoft.com/office/drawing/2014/main" id="{987BB348-4AF3-CC45-A9E7-6B3C060CF3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FF882CF-3259-CB42-BC16-8B1EC7660B00}"/>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375875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D99D88-F196-764F-8956-985FB2B72BB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4D4F4D5-0231-2F4C-A5EF-087EB10F9040}"/>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4" name="Platshållare för sidfot 3">
            <a:extLst>
              <a:ext uri="{FF2B5EF4-FFF2-40B4-BE49-F238E27FC236}">
                <a16:creationId xmlns:a16="http://schemas.microsoft.com/office/drawing/2014/main" id="{DA4C0223-D42C-3244-B5BE-876CC9E2B58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C715AB7-569D-F842-AA0B-F07AD89B7275}"/>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204811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601CBA6-6C99-4842-9716-BAC1F97E3A92}"/>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3" name="Platshållare för sidfot 2">
            <a:extLst>
              <a:ext uri="{FF2B5EF4-FFF2-40B4-BE49-F238E27FC236}">
                <a16:creationId xmlns:a16="http://schemas.microsoft.com/office/drawing/2014/main" id="{F6A81D73-B149-6246-916E-587194C78D4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7E929DE-0A90-F341-B7E9-E1005CCD92FC}"/>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256652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A29010-810E-344A-9985-F4252E90FC5B}"/>
              </a:ext>
            </a:extLst>
          </p:cNvPr>
          <p:cNvSpPr>
            <a:spLocks noGrp="1"/>
          </p:cNvSpPr>
          <p:nvPr>
            <p:ph type="title"/>
          </p:nvPr>
        </p:nvSpPr>
        <p:spPr>
          <a:xfrm>
            <a:off x="840318" y="457200"/>
            <a:ext cx="393276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F482A4-F12D-F447-9B2D-B0671406142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1993F32F-D336-974B-8540-4C64F9A79CC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449AB25-7622-F94A-AD11-F64C12F06866}"/>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6" name="Platshållare för sidfot 5">
            <a:extLst>
              <a:ext uri="{FF2B5EF4-FFF2-40B4-BE49-F238E27FC236}">
                <a16:creationId xmlns:a16="http://schemas.microsoft.com/office/drawing/2014/main" id="{C731D01F-74F6-2A45-BA4D-BE02A904A14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AE987BE-BD42-164B-9348-325C296DADF3}"/>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34216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75FEF2-CE12-1647-8B06-2DAF37DDBEC0}"/>
              </a:ext>
            </a:extLst>
          </p:cNvPr>
          <p:cNvSpPr>
            <a:spLocks noGrp="1"/>
          </p:cNvSpPr>
          <p:nvPr>
            <p:ph type="title"/>
          </p:nvPr>
        </p:nvSpPr>
        <p:spPr>
          <a:xfrm>
            <a:off x="840318" y="457200"/>
            <a:ext cx="393276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6C8C889-7097-DA40-A574-511BEAC90C0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EE8BE77-9437-BB44-9D31-59BCDA49BD6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EDB81768-F380-B844-A36D-3FC99E3FF553}"/>
              </a:ext>
            </a:extLst>
          </p:cNvPr>
          <p:cNvSpPr>
            <a:spLocks noGrp="1"/>
          </p:cNvSpPr>
          <p:nvPr>
            <p:ph type="dt" sz="half" idx="10"/>
          </p:nvPr>
        </p:nvSpPr>
        <p:spPr/>
        <p:txBody>
          <a:bodyPr/>
          <a:lstStyle/>
          <a:p>
            <a:fld id="{7060CEE9-A8B5-7C4D-890E-02BDD2FD30D2}" type="datetimeFigureOut">
              <a:rPr lang="sv-SE" smtClean="0"/>
              <a:t>2020-01-28</a:t>
            </a:fld>
            <a:endParaRPr lang="sv-SE"/>
          </a:p>
        </p:txBody>
      </p:sp>
      <p:sp>
        <p:nvSpPr>
          <p:cNvPr id="6" name="Platshållare för sidfot 5">
            <a:extLst>
              <a:ext uri="{FF2B5EF4-FFF2-40B4-BE49-F238E27FC236}">
                <a16:creationId xmlns:a16="http://schemas.microsoft.com/office/drawing/2014/main" id="{A032E3B5-FCAA-864A-8E34-BCAA1C0D2D4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F422D9-2F53-EA41-8119-FBDB77DE1141}"/>
              </a:ext>
            </a:extLst>
          </p:cNvPr>
          <p:cNvSpPr>
            <a:spLocks noGrp="1"/>
          </p:cNvSpPr>
          <p:nvPr>
            <p:ph type="sldNum" sz="quarter" idx="12"/>
          </p:nvPr>
        </p:nvSpPr>
        <p:spPr/>
        <p:txBody>
          <a:bodyPr/>
          <a:lstStyle/>
          <a:p>
            <a:fld id="{F9BF482F-019B-B740-8F4A-A289359FA8D1}" type="slidenum">
              <a:rPr lang="sv-SE" smtClean="0"/>
              <a:t>‹#›</a:t>
            </a:fld>
            <a:endParaRPr lang="sv-SE"/>
          </a:p>
        </p:txBody>
      </p:sp>
    </p:spTree>
    <p:extLst>
      <p:ext uri="{BB962C8B-B14F-4D97-AF65-F5344CB8AC3E}">
        <p14:creationId xmlns:p14="http://schemas.microsoft.com/office/powerpoint/2010/main" val="148805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9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B97582C-6A1A-CA47-8DCC-41B2B2252B9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05872F6-923B-7749-8D40-057773916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4F824861-199F-EA47-935C-6999DEEA827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0CEE9-A8B5-7C4D-890E-02BDD2FD30D2}" type="datetimeFigureOut">
              <a:rPr lang="sv-SE" smtClean="0"/>
              <a:t>2020-01-28</a:t>
            </a:fld>
            <a:endParaRPr lang="sv-SE"/>
          </a:p>
        </p:txBody>
      </p:sp>
      <p:sp>
        <p:nvSpPr>
          <p:cNvPr id="5" name="Platshållare för sidfot 4">
            <a:extLst>
              <a:ext uri="{FF2B5EF4-FFF2-40B4-BE49-F238E27FC236}">
                <a16:creationId xmlns:a16="http://schemas.microsoft.com/office/drawing/2014/main" id="{AFBC5ADB-2215-3842-AFA0-C96BA821F64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90278ED-AB11-B54A-B884-92A7256892A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F482F-019B-B740-8F4A-A289359FA8D1}" type="slidenum">
              <a:rPr lang="sv-SE" smtClean="0"/>
              <a:t>‹#›</a:t>
            </a:fld>
            <a:endParaRPr lang="sv-SE"/>
          </a:p>
        </p:txBody>
      </p:sp>
    </p:spTree>
    <p:extLst>
      <p:ext uri="{BB962C8B-B14F-4D97-AF65-F5344CB8AC3E}">
        <p14:creationId xmlns:p14="http://schemas.microsoft.com/office/powerpoint/2010/main" val="12290065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lumMod val="9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48FEB75-E7FA-834E-A8A1-123A8D440C65}"/>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129506D-93A9-274F-946E-3CA61EFDF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76023D25-67A1-0044-AE91-E32212948AB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CF4E7-43DA-534A-8F25-4083CC8E227C}" type="datetimeFigureOut">
              <a:rPr lang="sv-SE" smtClean="0"/>
              <a:t>2020-01-28</a:t>
            </a:fld>
            <a:endParaRPr lang="sv-SE"/>
          </a:p>
        </p:txBody>
      </p:sp>
      <p:sp>
        <p:nvSpPr>
          <p:cNvPr id="5" name="Platshållare för sidfot 4">
            <a:extLst>
              <a:ext uri="{FF2B5EF4-FFF2-40B4-BE49-F238E27FC236}">
                <a16:creationId xmlns:a16="http://schemas.microsoft.com/office/drawing/2014/main" id="{6B26C514-379A-3742-917E-347082128C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1BAA7B5-D61B-5D46-A722-B2DC97D8D06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1F8A0-AF55-4744-A01B-DA533BCD22EA}" type="slidenum">
              <a:rPr lang="sv-SE" smtClean="0"/>
              <a:t>‹#›</a:t>
            </a:fld>
            <a:endParaRPr lang="sv-SE"/>
          </a:p>
        </p:txBody>
      </p:sp>
    </p:spTree>
    <p:extLst>
      <p:ext uri="{BB962C8B-B14F-4D97-AF65-F5344CB8AC3E}">
        <p14:creationId xmlns:p14="http://schemas.microsoft.com/office/powerpoint/2010/main" val="17882387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
Nivå två
Nivå tre
Nivå fyra
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0CEE9-A8B5-7C4D-890E-02BDD2FD30D2}" type="datetimeFigureOut">
              <a:rPr lang="sv-SE" smtClean="0"/>
              <a:t>2020-01-28</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F482F-019B-B740-8F4A-A289359FA8D1}" type="slidenum">
              <a:rPr lang="sv-SE" smtClean="0"/>
              <a:t>‹#›</a:t>
            </a:fld>
            <a:endParaRPr lang="sv-SE"/>
          </a:p>
        </p:txBody>
      </p:sp>
    </p:spTree>
    <p:extLst>
      <p:ext uri="{BB962C8B-B14F-4D97-AF65-F5344CB8AC3E}">
        <p14:creationId xmlns:p14="http://schemas.microsoft.com/office/powerpoint/2010/main" val="9781920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www.reglab.se/aktiviteter/industrins-fornyelse-seminarium-1/" TargetMode="External"/><Relationship Id="rId2" Type="http://schemas.openxmlformats.org/officeDocument/2006/relationships/hyperlink" Target="http://www.reglab.se/projekt/industrins-fornyelse/" TargetMode="External"/><Relationship Id="rId1" Type="http://schemas.openxmlformats.org/officeDocument/2006/relationships/slideLayout" Target="../slideLayouts/slideLayout34.xml"/><Relationship Id="rId6" Type="http://schemas.openxmlformats.org/officeDocument/2006/relationships/hyperlink" Target="http://www.reglab.se/aktiviteter/industrins-fornyelse-seminarium-4/" TargetMode="External"/><Relationship Id="rId5" Type="http://schemas.openxmlformats.org/officeDocument/2006/relationships/hyperlink" Target="http://www.reglab.se/aktiviteter/industrins-fornyelse-seminarium-3/" TargetMode="External"/><Relationship Id="rId4" Type="http://schemas.openxmlformats.org/officeDocument/2006/relationships/hyperlink" Target="http://www.reglab.se/aktiviteter/industrins-fornyelse-seminarium-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mailto:peter.moller@regiondalarna.se" TargetMode="External"/><Relationship Id="rId7" Type="http://schemas.openxmlformats.org/officeDocument/2006/relationships/image" Target="../media/image4.jpeg"/><Relationship Id="rId2" Type="http://schemas.openxmlformats.org/officeDocument/2006/relationships/hyperlink" Target="mailto:eva.moe@skl.se" TargetMode="External"/><Relationship Id="rId1" Type="http://schemas.openxmlformats.org/officeDocument/2006/relationships/slideLayout" Target="../slideLayouts/slideLayout34.xml"/><Relationship Id="rId6" Type="http://schemas.openxmlformats.org/officeDocument/2006/relationships/image" Target="../media/image2.emf"/><Relationship Id="rId5" Type="http://schemas.openxmlformats.org/officeDocument/2006/relationships/hyperlink" Target="mailto:e.andersson@sweco.se" TargetMode="External"/><Relationship Id="rId4" Type="http://schemas.openxmlformats.org/officeDocument/2006/relationships/hyperlink" Target="mailto:anders.axelsson@skane.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p:cNvGrpSpPr/>
          <p:nvPr/>
        </p:nvGrpSpPr>
        <p:grpSpPr>
          <a:xfrm>
            <a:off x="-190463" y="-341782"/>
            <a:ext cx="12415105" cy="7543804"/>
            <a:chOff x="-215562" y="-2"/>
            <a:chExt cx="9327652" cy="6858004"/>
          </a:xfrm>
        </p:grpSpPr>
        <p:sp>
          <p:nvSpPr>
            <p:cNvPr id="19" name="Rektangel 18"/>
            <p:cNvSpPr/>
            <p:nvPr/>
          </p:nvSpPr>
          <p:spPr>
            <a:xfrm>
              <a:off x="6580014" y="1"/>
              <a:ext cx="271348" cy="6857997"/>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30" name="Rektangel 29"/>
            <p:cNvSpPr/>
            <p:nvPr/>
          </p:nvSpPr>
          <p:spPr>
            <a:xfrm>
              <a:off x="2870200" y="0"/>
              <a:ext cx="885298"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0" name="Rektangel 19"/>
            <p:cNvSpPr/>
            <p:nvPr/>
          </p:nvSpPr>
          <p:spPr>
            <a:xfrm>
              <a:off x="3938418" y="0"/>
              <a:ext cx="640867"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Rektangel 5"/>
            <p:cNvSpPr/>
            <p:nvPr/>
          </p:nvSpPr>
          <p:spPr>
            <a:xfrm>
              <a:off x="1922601" y="0"/>
              <a:ext cx="139824"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Rektangel 6"/>
            <p:cNvSpPr/>
            <p:nvPr/>
          </p:nvSpPr>
          <p:spPr>
            <a:xfrm>
              <a:off x="906090" y="2"/>
              <a:ext cx="69184"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p:nvSpPr>
          <p:spPr>
            <a:xfrm>
              <a:off x="1582467" y="0"/>
              <a:ext cx="291304"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9" name="Rektangel 8"/>
            <p:cNvSpPr/>
            <p:nvPr/>
          </p:nvSpPr>
          <p:spPr>
            <a:xfrm>
              <a:off x="592123" y="0"/>
              <a:ext cx="135805" cy="6858000"/>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0" name="Rektangel 9"/>
            <p:cNvSpPr/>
            <p:nvPr/>
          </p:nvSpPr>
          <p:spPr>
            <a:xfrm>
              <a:off x="942084" y="0"/>
              <a:ext cx="141331"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ktangel 10"/>
            <p:cNvSpPr/>
            <p:nvPr/>
          </p:nvSpPr>
          <p:spPr>
            <a:xfrm>
              <a:off x="2421965" y="0"/>
              <a:ext cx="291304"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3" name="Rektangel 12"/>
            <p:cNvSpPr/>
            <p:nvPr/>
          </p:nvSpPr>
          <p:spPr>
            <a:xfrm>
              <a:off x="2062425" y="0"/>
              <a:ext cx="505192" cy="6858000"/>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4" name="Rektangel 13"/>
            <p:cNvSpPr/>
            <p:nvPr/>
          </p:nvSpPr>
          <p:spPr>
            <a:xfrm>
              <a:off x="8244311" y="0"/>
              <a:ext cx="264648" cy="6858000"/>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5" name="Rektangel 14"/>
            <p:cNvSpPr/>
            <p:nvPr/>
          </p:nvSpPr>
          <p:spPr>
            <a:xfrm>
              <a:off x="3192682" y="0"/>
              <a:ext cx="291304"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6" name="Rektangel 15"/>
            <p:cNvSpPr/>
            <p:nvPr/>
          </p:nvSpPr>
          <p:spPr>
            <a:xfrm>
              <a:off x="2435293" y="0"/>
              <a:ext cx="291304"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7" name="Rektangel 16"/>
            <p:cNvSpPr/>
            <p:nvPr/>
          </p:nvSpPr>
          <p:spPr>
            <a:xfrm>
              <a:off x="6178484" y="-2"/>
              <a:ext cx="218861" cy="6858001"/>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8" name="Rektangel 17"/>
            <p:cNvSpPr/>
            <p:nvPr/>
          </p:nvSpPr>
          <p:spPr>
            <a:xfrm>
              <a:off x="2959639" y="0"/>
              <a:ext cx="174781" cy="6858000"/>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21" name="Rektangel 20"/>
            <p:cNvSpPr/>
            <p:nvPr/>
          </p:nvSpPr>
          <p:spPr>
            <a:xfrm>
              <a:off x="-215562" y="0"/>
              <a:ext cx="640867"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3" name="Rektangel 22"/>
            <p:cNvSpPr/>
            <p:nvPr/>
          </p:nvSpPr>
          <p:spPr>
            <a:xfrm>
              <a:off x="5935742" y="0"/>
              <a:ext cx="264648"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25" name="Rektangel 24"/>
            <p:cNvSpPr/>
            <p:nvPr/>
          </p:nvSpPr>
          <p:spPr>
            <a:xfrm>
              <a:off x="1077917" y="0"/>
              <a:ext cx="198434"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26" name="Rektangel 25"/>
            <p:cNvSpPr/>
            <p:nvPr/>
          </p:nvSpPr>
          <p:spPr>
            <a:xfrm>
              <a:off x="6831704" y="-1"/>
              <a:ext cx="240589"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27" name="Rektangel 26"/>
            <p:cNvSpPr/>
            <p:nvPr/>
          </p:nvSpPr>
          <p:spPr>
            <a:xfrm flipH="1">
              <a:off x="7974190" y="0"/>
              <a:ext cx="45719" cy="5033181"/>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Rektangel 28"/>
            <p:cNvSpPr/>
            <p:nvPr/>
          </p:nvSpPr>
          <p:spPr>
            <a:xfrm>
              <a:off x="5292036" y="0"/>
              <a:ext cx="850226"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32" name="Rektangel 31"/>
            <p:cNvSpPr/>
            <p:nvPr/>
          </p:nvSpPr>
          <p:spPr>
            <a:xfrm>
              <a:off x="2594273" y="0"/>
              <a:ext cx="167280"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3" name="Rektangel 32"/>
            <p:cNvSpPr/>
            <p:nvPr/>
          </p:nvSpPr>
          <p:spPr>
            <a:xfrm>
              <a:off x="2461949" y="0"/>
              <a:ext cx="264648"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36" name="Rektangel 35"/>
            <p:cNvSpPr/>
            <p:nvPr/>
          </p:nvSpPr>
          <p:spPr>
            <a:xfrm>
              <a:off x="7873118" y="0"/>
              <a:ext cx="264648"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38" name="Rektangel 37"/>
            <p:cNvSpPr/>
            <p:nvPr/>
          </p:nvSpPr>
          <p:spPr>
            <a:xfrm>
              <a:off x="8376635" y="0"/>
              <a:ext cx="16313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2" name="Rektangel 21"/>
            <p:cNvSpPr/>
            <p:nvPr/>
          </p:nvSpPr>
          <p:spPr>
            <a:xfrm>
              <a:off x="8458201" y="0"/>
              <a:ext cx="385758"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Rektangel 38"/>
            <p:cNvSpPr/>
            <p:nvPr/>
          </p:nvSpPr>
          <p:spPr>
            <a:xfrm>
              <a:off x="8199378" y="0"/>
              <a:ext cx="493101" cy="6858000"/>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12" name="Rektangel 11"/>
            <p:cNvSpPr/>
            <p:nvPr/>
          </p:nvSpPr>
          <p:spPr>
            <a:xfrm>
              <a:off x="236089" y="0"/>
              <a:ext cx="92083"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8" name="Rektangel 47"/>
            <p:cNvSpPr/>
            <p:nvPr/>
          </p:nvSpPr>
          <p:spPr>
            <a:xfrm>
              <a:off x="7523921" y="1"/>
              <a:ext cx="271348" cy="6857997"/>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50" name="Rektangel 49"/>
            <p:cNvSpPr/>
            <p:nvPr/>
          </p:nvSpPr>
          <p:spPr>
            <a:xfrm>
              <a:off x="7432807" y="0"/>
              <a:ext cx="126657"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2" name="Rektangel 51"/>
            <p:cNvSpPr/>
            <p:nvPr/>
          </p:nvSpPr>
          <p:spPr>
            <a:xfrm>
              <a:off x="9020007" y="0"/>
              <a:ext cx="92083"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3" name="Rektangel 52"/>
            <p:cNvSpPr/>
            <p:nvPr/>
          </p:nvSpPr>
          <p:spPr>
            <a:xfrm>
              <a:off x="5127637" y="0"/>
              <a:ext cx="103461"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54" name="Rektangel 53"/>
            <p:cNvSpPr/>
            <p:nvPr/>
          </p:nvSpPr>
          <p:spPr>
            <a:xfrm>
              <a:off x="4602233" y="0"/>
              <a:ext cx="133033" cy="6858000"/>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55" name="Rektangel 54"/>
            <p:cNvSpPr/>
            <p:nvPr/>
          </p:nvSpPr>
          <p:spPr>
            <a:xfrm>
              <a:off x="4000829" y="0"/>
              <a:ext cx="264648" cy="6858000"/>
            </a:xfrm>
            <a:prstGeom prst="rect">
              <a:avLst/>
            </a:prstGeom>
            <a:solidFill>
              <a:srgbClr val="C9D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56" name="Rektangel 55"/>
            <p:cNvSpPr/>
            <p:nvPr/>
          </p:nvSpPr>
          <p:spPr>
            <a:xfrm>
              <a:off x="767552" y="0"/>
              <a:ext cx="120374" cy="6858000"/>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57" name="Rektangel 56"/>
            <p:cNvSpPr/>
            <p:nvPr/>
          </p:nvSpPr>
          <p:spPr>
            <a:xfrm>
              <a:off x="7223190" y="-2"/>
              <a:ext cx="218862" cy="6858001"/>
            </a:xfrm>
            <a:prstGeom prst="rect">
              <a:avLst/>
            </a:prstGeom>
            <a:solidFill>
              <a:srgbClr val="B1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58" name="Rektangel 57"/>
            <p:cNvSpPr/>
            <p:nvPr/>
          </p:nvSpPr>
          <p:spPr>
            <a:xfrm>
              <a:off x="5750761" y="0"/>
              <a:ext cx="184981" cy="6858000"/>
            </a:xfrm>
            <a:prstGeom prst="rect">
              <a:avLst/>
            </a:prstGeom>
            <a:solidFill>
              <a:srgbClr val="BDC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B1C800"/>
                </a:solidFill>
              </a:endParaRPr>
            </a:p>
          </p:txBody>
        </p:sp>
        <p:sp>
          <p:nvSpPr>
            <p:cNvPr id="59" name="Rektangel 58"/>
            <p:cNvSpPr/>
            <p:nvPr/>
          </p:nvSpPr>
          <p:spPr>
            <a:xfrm>
              <a:off x="5676742" y="0"/>
              <a:ext cx="71495" cy="6858000"/>
            </a:xfrm>
            <a:prstGeom prst="rect">
              <a:avLst/>
            </a:prstGeom>
            <a:solidFill>
              <a:srgbClr val="EB69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pic>
        <p:nvPicPr>
          <p:cNvPr id="3" name="Bildobjekt 2" descr="pratbubbla utan linje höger.ai"/>
          <p:cNvPicPr>
            <a:picLocks noChangeAspect="1"/>
          </p:cNvPicPr>
          <p:nvPr/>
        </p:nvPicPr>
        <p:blipFill rotWithShape="1">
          <a:blip r:embed="rId2" cstate="screen">
            <a:extLst>
              <a:ext uri="{28A0092B-C50C-407E-A947-70E740481C1C}">
                <a14:useLocalDpi xmlns:a14="http://schemas.microsoft.com/office/drawing/2010/main"/>
              </a:ext>
            </a:extLst>
          </a:blip>
          <a:srcRect t="33148" b="24815"/>
          <a:stretch/>
        </p:blipFill>
        <p:spPr>
          <a:xfrm>
            <a:off x="1837338" y="1283398"/>
            <a:ext cx="8379635" cy="4035050"/>
          </a:xfrm>
          <a:prstGeom prst="rect">
            <a:avLst/>
          </a:prstGeom>
        </p:spPr>
      </p:pic>
      <p:sp>
        <p:nvSpPr>
          <p:cNvPr id="4" name="textruta 3"/>
          <p:cNvSpPr txBox="1"/>
          <p:nvPr/>
        </p:nvSpPr>
        <p:spPr>
          <a:xfrm>
            <a:off x="3378516" y="1855138"/>
            <a:ext cx="5489715" cy="2492990"/>
          </a:xfrm>
          <a:prstGeom prst="rect">
            <a:avLst/>
          </a:prstGeom>
          <a:noFill/>
        </p:spPr>
        <p:txBody>
          <a:bodyPr wrap="square" rtlCol="0">
            <a:spAutoFit/>
          </a:bodyPr>
          <a:lstStyle/>
          <a:p>
            <a:pPr algn="ctr"/>
            <a:r>
              <a:rPr lang="sv-SE" sz="6000" b="1" dirty="0" smtClean="0"/>
              <a:t>Industrins förnyelse</a:t>
            </a:r>
            <a:endParaRPr lang="sv-SE" sz="6000" b="1" dirty="0"/>
          </a:p>
          <a:p>
            <a:pPr algn="ctr"/>
            <a:endParaRPr lang="sv-SE" sz="1200" b="1" dirty="0" smtClean="0"/>
          </a:p>
          <a:p>
            <a:pPr algn="ctr"/>
            <a:r>
              <a:rPr lang="sv-SE" sz="2400" b="1" dirty="0" smtClean="0"/>
              <a:t>Sammanställning</a:t>
            </a:r>
            <a:endParaRPr lang="sv-SE" sz="5400" b="1" dirty="0"/>
          </a:p>
        </p:txBody>
      </p:sp>
    </p:spTree>
    <p:extLst>
      <p:ext uri="{BB962C8B-B14F-4D97-AF65-F5344CB8AC3E}">
        <p14:creationId xmlns:p14="http://schemas.microsoft.com/office/powerpoint/2010/main" val="3599697247"/>
      </p:ext>
    </p:extLst>
  </p:cSld>
  <p:clrMapOvr>
    <a:masterClrMapping/>
  </p:clrMapOvr>
  <mc:AlternateContent xmlns:mc="http://schemas.openxmlformats.org/markup-compatibility/2006" xmlns:p14="http://schemas.microsoft.com/office/powerpoint/2010/main">
    <mc:Choice Requires="p14">
      <p:transition spd="slow" p14:dur="17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0A6826-C059-43F7-A72E-B4AC7BE2C2CF}"/>
              </a:ext>
            </a:extLst>
          </p:cNvPr>
          <p:cNvSpPr>
            <a:spLocks noGrp="1"/>
          </p:cNvSpPr>
          <p:nvPr>
            <p:ph type="title" idx="4294967295"/>
          </p:nvPr>
        </p:nvSpPr>
        <p:spPr>
          <a:xfrm>
            <a:off x="2263422" y="975281"/>
            <a:ext cx="4988278" cy="3273778"/>
          </a:xfrm>
        </p:spPr>
        <p:txBody>
          <a:bodyPr>
            <a:normAutofit fontScale="90000"/>
          </a:bodyPr>
          <a:lstStyle/>
          <a:p>
            <a:r>
              <a:rPr lang="sv-SE" sz="2700" b="1" dirty="0">
                <a:latin typeface="+mn-lt"/>
              </a:rPr>
              <a:t>Om lärprojektet </a:t>
            </a:r>
            <a:r>
              <a:rPr lang="sv-SE" sz="1600" dirty="0">
                <a:latin typeface="+mn-lt"/>
              </a:rPr>
              <a:t/>
            </a:r>
            <a:br>
              <a:rPr lang="sv-SE" sz="1600" dirty="0">
                <a:latin typeface="+mn-lt"/>
              </a:rPr>
            </a:br>
            <a:r>
              <a:rPr lang="sv-SE" sz="1600" dirty="0" smtClean="0">
                <a:latin typeface="+mn-lt"/>
              </a:rPr>
              <a:t/>
            </a:r>
            <a:br>
              <a:rPr lang="sv-SE" sz="1600" dirty="0" smtClean="0">
                <a:latin typeface="+mn-lt"/>
              </a:rPr>
            </a:br>
            <a:r>
              <a:rPr lang="sv-SE" sz="1600" dirty="0" smtClean="0">
                <a:latin typeface="+mn-lt"/>
              </a:rPr>
              <a:t>Hur </a:t>
            </a:r>
            <a:r>
              <a:rPr lang="sv-SE" sz="1600" dirty="0">
                <a:latin typeface="+mn-lt"/>
              </a:rPr>
              <a:t>ska vi förstå strukturomvandlingen och vilka är dess drivkrafter? </a:t>
            </a:r>
            <a:r>
              <a:rPr lang="sv-SE" sz="1600" dirty="0" err="1">
                <a:latin typeface="+mn-lt"/>
              </a:rPr>
              <a:t>Reglabs</a:t>
            </a:r>
            <a:r>
              <a:rPr lang="sv-SE" sz="1600" dirty="0">
                <a:latin typeface="+mn-lt"/>
              </a:rPr>
              <a:t> lärprojekt </a:t>
            </a:r>
            <a:r>
              <a:rPr lang="sv-SE" sz="1600" i="1" dirty="0">
                <a:latin typeface="+mn-lt"/>
              </a:rPr>
              <a:t>Industrins förnyelse – att förstå strukturomvandlingen </a:t>
            </a:r>
            <a:r>
              <a:rPr lang="sv-SE" sz="1600" dirty="0">
                <a:latin typeface="+mn-lt"/>
              </a:rPr>
              <a:t>har fördjupat kunskapen om strukturomvandlingens mekanismer i ett regionalt perspektiv, med särskilt fokus på tillverkningsindustrin och på statistik som kan hjälpa oss att följa förnyelsen.</a:t>
            </a:r>
            <a:br>
              <a:rPr lang="sv-SE" sz="1600" dirty="0">
                <a:latin typeface="+mn-lt"/>
              </a:rPr>
            </a:br>
            <a:r>
              <a:rPr lang="sv-SE" sz="1600" dirty="0">
                <a:latin typeface="+mn-lt"/>
              </a:rPr>
              <a:t/>
            </a:r>
            <a:br>
              <a:rPr lang="sv-SE" sz="1600" dirty="0">
                <a:latin typeface="+mn-lt"/>
              </a:rPr>
            </a:br>
            <a:r>
              <a:rPr lang="sv-SE" sz="1600" dirty="0">
                <a:latin typeface="+mn-lt"/>
              </a:rPr>
              <a:t>Lärprojektet pågick under 2019 och innehöll fyra träffar med olika teman och innehåll:</a:t>
            </a:r>
            <a:br>
              <a:rPr lang="sv-SE" sz="1600" dirty="0">
                <a:latin typeface="+mn-lt"/>
              </a:rPr>
            </a:br>
            <a:r>
              <a:rPr lang="sv-SE" sz="1600" dirty="0">
                <a:latin typeface="+mn-lt"/>
              </a:rPr>
              <a:t/>
            </a:r>
            <a:br>
              <a:rPr lang="sv-SE" sz="1600" dirty="0">
                <a:latin typeface="+mn-lt"/>
              </a:rPr>
            </a:br>
            <a:r>
              <a:rPr lang="sv-SE" sz="1600" dirty="0" smtClean="0">
                <a:latin typeface="+mn-lt"/>
                <a:sym typeface="Symbol" panose="05050102010706020507" pitchFamily="18" charset="2"/>
              </a:rPr>
              <a:t> </a:t>
            </a:r>
            <a:r>
              <a:rPr lang="sv-SE" sz="1600" dirty="0" smtClean="0">
                <a:latin typeface="+mn-lt"/>
              </a:rPr>
              <a:t>23-24 </a:t>
            </a:r>
            <a:r>
              <a:rPr lang="sv-SE" sz="1600" dirty="0">
                <a:latin typeface="+mn-lt"/>
              </a:rPr>
              <a:t>april. Tema: Industrins </a:t>
            </a:r>
            <a:r>
              <a:rPr lang="sv-SE" sz="1600" dirty="0" smtClean="0">
                <a:latin typeface="+mn-lt"/>
              </a:rPr>
              <a:t>omvandling</a:t>
            </a:r>
            <a:br>
              <a:rPr lang="sv-SE" sz="1600" dirty="0" smtClean="0">
                <a:latin typeface="+mn-lt"/>
              </a:rPr>
            </a:br>
            <a:r>
              <a:rPr lang="sv-SE" sz="1600" dirty="0">
                <a:sym typeface="Symbol" panose="05050102010706020507" pitchFamily="18" charset="2"/>
              </a:rPr>
              <a:t> </a:t>
            </a:r>
            <a:r>
              <a:rPr lang="sv-SE" sz="1600" dirty="0" smtClean="0">
                <a:latin typeface="+mn-lt"/>
              </a:rPr>
              <a:t>13 </a:t>
            </a:r>
            <a:r>
              <a:rPr lang="sv-SE" sz="1600" dirty="0">
                <a:latin typeface="+mn-lt"/>
              </a:rPr>
              <a:t>juni. Tema: Näringslivets </a:t>
            </a:r>
            <a:r>
              <a:rPr lang="sv-SE" sz="1600" dirty="0" smtClean="0">
                <a:latin typeface="+mn-lt"/>
              </a:rPr>
              <a:t>internationalisering</a:t>
            </a:r>
            <a:r>
              <a:rPr lang="sv-SE" sz="1600" dirty="0">
                <a:latin typeface="+mn-lt"/>
              </a:rPr>
              <a:t/>
            </a:r>
            <a:br>
              <a:rPr lang="sv-SE" sz="1600" dirty="0">
                <a:latin typeface="+mn-lt"/>
              </a:rPr>
            </a:br>
            <a:r>
              <a:rPr lang="sv-SE" sz="1600" dirty="0">
                <a:sym typeface="Symbol" panose="05050102010706020507" pitchFamily="18" charset="2"/>
              </a:rPr>
              <a:t> </a:t>
            </a:r>
            <a:r>
              <a:rPr lang="sv-SE" sz="1600" dirty="0" smtClean="0">
                <a:latin typeface="+mn-lt"/>
              </a:rPr>
              <a:t>16 </a:t>
            </a:r>
            <a:r>
              <a:rPr lang="sv-SE" sz="1600" dirty="0">
                <a:latin typeface="+mn-lt"/>
              </a:rPr>
              <a:t>sep. Tema: Digitalisering och </a:t>
            </a:r>
            <a:r>
              <a:rPr lang="sv-SE" sz="1600" dirty="0" smtClean="0">
                <a:latin typeface="+mn-lt"/>
              </a:rPr>
              <a:t>automatisering</a:t>
            </a:r>
            <a:r>
              <a:rPr lang="sv-SE" sz="1600" dirty="0">
                <a:latin typeface="+mn-lt"/>
              </a:rPr>
              <a:t/>
            </a:r>
            <a:br>
              <a:rPr lang="sv-SE" sz="1600" dirty="0">
                <a:latin typeface="+mn-lt"/>
              </a:rPr>
            </a:br>
            <a:r>
              <a:rPr lang="sv-SE" sz="1600" dirty="0">
                <a:sym typeface="Symbol" panose="05050102010706020507" pitchFamily="18" charset="2"/>
              </a:rPr>
              <a:t> </a:t>
            </a:r>
            <a:r>
              <a:rPr lang="sv-SE" sz="1600" dirty="0" smtClean="0">
                <a:latin typeface="+mn-lt"/>
              </a:rPr>
              <a:t>19 </a:t>
            </a:r>
            <a:r>
              <a:rPr lang="sv-SE" sz="1600" dirty="0">
                <a:latin typeface="+mn-lt"/>
              </a:rPr>
              <a:t>nov. Tema: </a:t>
            </a:r>
            <a:r>
              <a:rPr lang="sv-SE" sz="1600" dirty="0" smtClean="0">
                <a:latin typeface="+mn-lt"/>
              </a:rPr>
              <a:t>Kompetensförsörjning</a:t>
            </a:r>
            <a:r>
              <a:rPr lang="sv-SE" sz="1600" dirty="0">
                <a:latin typeface="+mn-lt"/>
              </a:rPr>
              <a:t/>
            </a:r>
            <a:br>
              <a:rPr lang="sv-SE" sz="1600" dirty="0">
                <a:latin typeface="+mn-lt"/>
              </a:rPr>
            </a:br>
            <a:r>
              <a:rPr lang="sv-SE" sz="1600" dirty="0">
                <a:latin typeface="+mn-lt"/>
              </a:rPr>
              <a:t/>
            </a:r>
            <a:br>
              <a:rPr lang="sv-SE" sz="1600" dirty="0">
                <a:latin typeface="+mn-lt"/>
              </a:rPr>
            </a:br>
            <a:endParaRPr lang="sv-SE" sz="1600" dirty="0">
              <a:latin typeface="+mn-lt"/>
            </a:endParaRPr>
          </a:p>
        </p:txBody>
      </p:sp>
    </p:spTree>
    <p:extLst>
      <p:ext uri="{BB962C8B-B14F-4D97-AF65-F5344CB8AC3E}">
        <p14:creationId xmlns:p14="http://schemas.microsoft.com/office/powerpoint/2010/main" val="202637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747454" y="466291"/>
            <a:ext cx="8442160" cy="101012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3600" b="1" dirty="0" smtClean="0">
                <a:latin typeface="+mn-lt"/>
              </a:rPr>
              <a:t>Workshop 1: Industrins omvandling</a:t>
            </a:r>
            <a:endParaRPr lang="sv-SE" sz="3600" b="1" dirty="0">
              <a:latin typeface="+mn-lt"/>
              <a:cs typeface="Arial"/>
            </a:endParaRPr>
          </a:p>
        </p:txBody>
      </p:sp>
      <p:sp>
        <p:nvSpPr>
          <p:cNvPr id="6" name="textruta 6">
            <a:extLst>
              <a:ext uri="{FF2B5EF4-FFF2-40B4-BE49-F238E27FC236}">
                <a16:creationId xmlns:a16="http://schemas.microsoft.com/office/drawing/2014/main" id="{275F702D-B2E1-4DD0-BABA-1FA71F65E8FD}"/>
              </a:ext>
            </a:extLst>
          </p:cNvPr>
          <p:cNvSpPr txBox="1">
            <a:spLocks noChangeArrowheads="1"/>
          </p:cNvSpPr>
          <p:nvPr/>
        </p:nvSpPr>
        <p:spPr bwMode="auto">
          <a:xfrm>
            <a:off x="2747453" y="1147531"/>
            <a:ext cx="8442159"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457200" defTabSz="358775">
              <a:spcAft>
                <a:spcPts val="1000"/>
              </a:spcAft>
              <a:buFont typeface="Arial" panose="020B0604020202020204" pitchFamily="34" charset="0"/>
              <a:buChar char="•"/>
            </a:pPr>
            <a:r>
              <a:rPr lang="sv-SE" dirty="0">
                <a:latin typeface="+mn-lt"/>
              </a:rPr>
              <a:t>Sveriges lönepolitik förklarar en stor del av industrins omvandling, </a:t>
            </a:r>
            <a:r>
              <a:rPr lang="sv-SE" dirty="0" smtClean="0">
                <a:latin typeface="+mn-lt"/>
              </a:rPr>
              <a:t>menar </a:t>
            </a:r>
            <a:r>
              <a:rPr lang="sv-SE" i="1" dirty="0">
                <a:latin typeface="+mn-lt"/>
              </a:rPr>
              <a:t>Ola Bergström</a:t>
            </a:r>
            <a:r>
              <a:rPr lang="sv-SE" dirty="0">
                <a:latin typeface="+mn-lt"/>
              </a:rPr>
              <a:t>, </a:t>
            </a:r>
            <a:r>
              <a:rPr lang="sv-SE" dirty="0" smtClean="0">
                <a:latin typeface="+mn-lt"/>
              </a:rPr>
              <a:t>Handelshögskolan</a:t>
            </a:r>
            <a:r>
              <a:rPr lang="sv-SE" dirty="0">
                <a:latin typeface="+mn-lt"/>
              </a:rPr>
              <a:t>, Göteborgs universitet.</a:t>
            </a:r>
          </a:p>
          <a:p>
            <a:pPr lvl="2" indent="-457200" defTabSz="358775">
              <a:spcAft>
                <a:spcPts val="1000"/>
              </a:spcAft>
              <a:buFont typeface="Arial" panose="020B0604020202020204" pitchFamily="34" charset="0"/>
              <a:buChar char="•"/>
            </a:pPr>
            <a:r>
              <a:rPr lang="sv-SE" dirty="0">
                <a:latin typeface="+mn-lt"/>
              </a:rPr>
              <a:t>Företagen har olika </a:t>
            </a:r>
            <a:r>
              <a:rPr lang="sv-SE" dirty="0" smtClean="0">
                <a:latin typeface="+mn-lt"/>
              </a:rPr>
              <a:t>produktivitet, </a:t>
            </a:r>
            <a:r>
              <a:rPr lang="sv-SE" dirty="0">
                <a:latin typeface="+mn-lt"/>
              </a:rPr>
              <a:t>men lönenivåerna sätts oberoende av </a:t>
            </a:r>
            <a:r>
              <a:rPr lang="sv-SE" dirty="0" smtClean="0">
                <a:latin typeface="+mn-lt"/>
              </a:rPr>
              <a:t>produktivitet.</a:t>
            </a:r>
            <a:endParaRPr lang="sv-SE" dirty="0">
              <a:latin typeface="+mn-lt"/>
            </a:endParaRPr>
          </a:p>
          <a:p>
            <a:pPr lvl="2" indent="-457200" defTabSz="358775">
              <a:spcAft>
                <a:spcPts val="1000"/>
              </a:spcAft>
              <a:buFont typeface="Arial" panose="020B0604020202020204" pitchFamily="34" charset="0"/>
              <a:buChar char="•"/>
            </a:pPr>
            <a:r>
              <a:rPr lang="sv-SE" dirty="0">
                <a:latin typeface="+mn-lt"/>
              </a:rPr>
              <a:t>Utbildning är ingen bra metod för att hantera omställning på kort sikt. Många som blir av med jobben blir det inte på grund av bristande kompetens, utan för att efterfrågan sviktar. </a:t>
            </a:r>
          </a:p>
          <a:p>
            <a:pPr lvl="2" indent="-457200" defTabSz="358775">
              <a:spcAft>
                <a:spcPts val="1000"/>
              </a:spcAft>
              <a:buFont typeface="Arial" panose="020B0604020202020204" pitchFamily="34" charset="0"/>
              <a:buChar char="•"/>
            </a:pPr>
            <a:r>
              <a:rPr lang="sv-SE" dirty="0">
                <a:latin typeface="+mn-lt"/>
              </a:rPr>
              <a:t>Om krisen kommer är det viktigt att Sverige erbjuder samma goda villkor som i konkurrerande </a:t>
            </a:r>
            <a:r>
              <a:rPr lang="sv-SE" dirty="0" smtClean="0">
                <a:latin typeface="+mn-lt"/>
              </a:rPr>
              <a:t>länder.</a:t>
            </a:r>
            <a:endParaRPr lang="sv-SE" dirty="0">
              <a:latin typeface="+mn-lt"/>
            </a:endParaRPr>
          </a:p>
          <a:p>
            <a:pPr lvl="2" indent="-457200" defTabSz="358775">
              <a:spcAft>
                <a:spcPts val="1000"/>
              </a:spcAft>
              <a:buFont typeface="Arial" panose="020B0604020202020204" pitchFamily="34" charset="0"/>
              <a:buChar char="•"/>
            </a:pPr>
            <a:r>
              <a:rPr lang="sv-SE" dirty="0">
                <a:latin typeface="+mn-lt"/>
              </a:rPr>
              <a:t>(Hög) utbildning är alltid bra, högkvalitativ utbildning är alltid bra, bred utbildning är alltid bra. Se till att ha en hög, bred, bra utbildning på alla nivåer! </a:t>
            </a:r>
          </a:p>
          <a:p>
            <a:pPr indent="-457200" defTabSz="358775">
              <a:spcAft>
                <a:spcPts val="1000"/>
              </a:spcAft>
              <a:buFont typeface="Arial" panose="020B0604020202020204" pitchFamily="34" charset="0"/>
              <a:buChar char="•"/>
            </a:pPr>
            <a:r>
              <a:rPr lang="sv-SE" i="1" dirty="0">
                <a:latin typeface="+mn-lt"/>
              </a:rPr>
              <a:t>Pia Norstedt</a:t>
            </a:r>
            <a:r>
              <a:rPr lang="sv-SE" i="1" dirty="0" smtClean="0">
                <a:latin typeface="+mn-lt"/>
              </a:rPr>
              <a:t>,</a:t>
            </a:r>
            <a:r>
              <a:rPr lang="sv-SE" dirty="0" smtClean="0">
                <a:latin typeface="+mn-lt"/>
              </a:rPr>
              <a:t> Västerås </a:t>
            </a:r>
            <a:r>
              <a:rPr lang="sv-SE" dirty="0">
                <a:latin typeface="+mn-lt"/>
              </a:rPr>
              <a:t>stad, lyfte att många av stadens och kommunens nya företag växer fram ur de gamla traditionella </a:t>
            </a:r>
            <a:r>
              <a:rPr lang="sv-SE" dirty="0" smtClean="0">
                <a:latin typeface="+mn-lt"/>
              </a:rPr>
              <a:t>industriföretagen.</a:t>
            </a:r>
            <a:endParaRPr lang="sv-SE" dirty="0">
              <a:latin typeface="+mn-lt"/>
            </a:endParaRPr>
          </a:p>
          <a:p>
            <a:pPr indent="-457200" defTabSz="358775">
              <a:spcAft>
                <a:spcPts val="1000"/>
              </a:spcAft>
              <a:buFont typeface="Arial" panose="020B0604020202020204" pitchFamily="34" charset="0"/>
              <a:buChar char="•"/>
            </a:pPr>
            <a:r>
              <a:rPr lang="sv-SE" dirty="0">
                <a:latin typeface="+mn-lt"/>
              </a:rPr>
              <a:t>Vad är det egentligen vi vill mäta? </a:t>
            </a:r>
            <a:r>
              <a:rPr lang="sv-SE" i="1" dirty="0">
                <a:latin typeface="+mn-lt"/>
              </a:rPr>
              <a:t>Daniel Lind</a:t>
            </a:r>
            <a:r>
              <a:rPr lang="sv-SE" i="1" dirty="0" smtClean="0">
                <a:latin typeface="+mn-lt"/>
              </a:rPr>
              <a:t>, </a:t>
            </a:r>
            <a:r>
              <a:rPr lang="sv-SE" dirty="0" smtClean="0">
                <a:latin typeface="+mn-lt"/>
              </a:rPr>
              <a:t>Jusek</a:t>
            </a:r>
            <a:r>
              <a:rPr lang="sv-SE" dirty="0">
                <a:latin typeface="+mn-lt"/>
              </a:rPr>
              <a:t>, förespråkar konkurrenskraftmål </a:t>
            </a:r>
            <a:r>
              <a:rPr lang="sv-SE" dirty="0" smtClean="0">
                <a:latin typeface="+mn-lt"/>
              </a:rPr>
              <a:t>i stället </a:t>
            </a:r>
            <a:r>
              <a:rPr lang="sv-SE" dirty="0">
                <a:latin typeface="+mn-lt"/>
              </a:rPr>
              <a:t>för dagens </a:t>
            </a:r>
            <a:r>
              <a:rPr lang="sv-SE" dirty="0" smtClean="0">
                <a:latin typeface="+mn-lt"/>
              </a:rPr>
              <a:t>exportmål.</a:t>
            </a:r>
            <a:endParaRPr lang="sv-SE" dirty="0">
              <a:latin typeface="+mn-lt"/>
            </a:endParaRPr>
          </a:p>
        </p:txBody>
      </p:sp>
    </p:spTree>
    <p:extLst>
      <p:ext uri="{BB962C8B-B14F-4D97-AF65-F5344CB8AC3E}">
        <p14:creationId xmlns:p14="http://schemas.microsoft.com/office/powerpoint/2010/main" val="4816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747456" y="1184750"/>
            <a:ext cx="8519258" cy="58962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3600" b="1" dirty="0" smtClean="0">
                <a:latin typeface="+mn-lt"/>
              </a:rPr>
              <a:t>Ws 2: Näringslivets </a:t>
            </a:r>
            <a:r>
              <a:rPr lang="sv-SE" sz="3600" b="1" dirty="0">
                <a:latin typeface="+mn-lt"/>
              </a:rPr>
              <a:t>internationalisering</a:t>
            </a:r>
            <a:endParaRPr lang="sv-SE" sz="3600" b="1" dirty="0">
              <a:latin typeface="+mn-lt"/>
              <a:cs typeface="Arial"/>
            </a:endParaRPr>
          </a:p>
        </p:txBody>
      </p:sp>
      <p:sp>
        <p:nvSpPr>
          <p:cNvPr id="6" name="textruta 6">
            <a:extLst>
              <a:ext uri="{FF2B5EF4-FFF2-40B4-BE49-F238E27FC236}">
                <a16:creationId xmlns:a16="http://schemas.microsoft.com/office/drawing/2014/main" id="{275F702D-B2E1-4DD0-BABA-1FA71F65E8FD}"/>
              </a:ext>
            </a:extLst>
          </p:cNvPr>
          <p:cNvSpPr txBox="1">
            <a:spLocks noChangeArrowheads="1"/>
          </p:cNvSpPr>
          <p:nvPr/>
        </p:nvSpPr>
        <p:spPr bwMode="auto">
          <a:xfrm>
            <a:off x="2747456" y="2077967"/>
            <a:ext cx="7277100" cy="405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457200" defTabSz="358775">
              <a:spcAft>
                <a:spcPts val="1000"/>
              </a:spcAft>
              <a:buFont typeface="Arial" panose="020B0604020202020204" pitchFamily="34" charset="0"/>
              <a:buChar char="•"/>
            </a:pPr>
            <a:r>
              <a:rPr lang="sv-SE" i="1" dirty="0">
                <a:latin typeface="+mn-lt"/>
              </a:rPr>
              <a:t>Martin Andersson</a:t>
            </a:r>
            <a:r>
              <a:rPr lang="sv-SE" dirty="0">
                <a:latin typeface="+mn-lt"/>
              </a:rPr>
              <a:t>, </a:t>
            </a:r>
            <a:r>
              <a:rPr lang="sv-SE" dirty="0" smtClean="0">
                <a:latin typeface="+mn-lt"/>
              </a:rPr>
              <a:t>Blekinge </a:t>
            </a:r>
            <a:r>
              <a:rPr lang="sv-SE" dirty="0">
                <a:latin typeface="+mn-lt"/>
              </a:rPr>
              <a:t>tekniska högskola, talade om globala värdekedjor, digitalisering och jobbens och tillväxtens </a:t>
            </a:r>
            <a:r>
              <a:rPr lang="sv-SE" dirty="0" smtClean="0">
                <a:latin typeface="+mn-lt"/>
              </a:rPr>
              <a:t>geografi.</a:t>
            </a:r>
            <a:endParaRPr lang="sv-SE" dirty="0">
              <a:latin typeface="+mn-lt"/>
            </a:endParaRPr>
          </a:p>
          <a:p>
            <a:pPr lvl="2" indent="-457200" defTabSz="358775">
              <a:spcAft>
                <a:spcPts val="1000"/>
              </a:spcAft>
              <a:buFont typeface="Arial" panose="020B0604020202020204" pitchFamily="34" charset="0"/>
              <a:buChar char="•"/>
            </a:pPr>
            <a:r>
              <a:rPr lang="sv-SE" dirty="0">
                <a:latin typeface="+mn-lt"/>
              </a:rPr>
              <a:t>Globala värdekedjor: En bil består </a:t>
            </a:r>
            <a:r>
              <a:rPr lang="sv-SE" dirty="0" smtClean="0">
                <a:latin typeface="+mn-lt"/>
              </a:rPr>
              <a:t>i dag </a:t>
            </a:r>
            <a:r>
              <a:rPr lang="sv-SE" dirty="0">
                <a:latin typeface="+mn-lt"/>
              </a:rPr>
              <a:t>av insatsvaror från hela </a:t>
            </a:r>
            <a:r>
              <a:rPr lang="sv-SE" dirty="0" smtClean="0">
                <a:latin typeface="+mn-lt"/>
              </a:rPr>
              <a:t>världen.</a:t>
            </a:r>
            <a:endParaRPr lang="sv-SE" dirty="0">
              <a:latin typeface="+mn-lt"/>
            </a:endParaRPr>
          </a:p>
          <a:p>
            <a:pPr lvl="2" indent="-457200" defTabSz="358775">
              <a:spcAft>
                <a:spcPts val="1000"/>
              </a:spcAft>
              <a:buFont typeface="Arial" panose="020B0604020202020204" pitchFamily="34" charset="0"/>
              <a:buChar char="•"/>
            </a:pPr>
            <a:r>
              <a:rPr lang="sv-SE" dirty="0">
                <a:latin typeface="+mn-lt"/>
              </a:rPr>
              <a:t>Svenskt värdeskapande i globala värdekedjor har i ökande utsträckning specialiserats till stegen före och efter </a:t>
            </a:r>
            <a:r>
              <a:rPr lang="sv-SE" dirty="0" smtClean="0">
                <a:latin typeface="+mn-lt"/>
              </a:rPr>
              <a:t>tillverkning.</a:t>
            </a:r>
            <a:endParaRPr lang="sv-SE" dirty="0">
              <a:latin typeface="+mn-lt"/>
            </a:endParaRPr>
          </a:p>
          <a:p>
            <a:pPr indent="-457200" defTabSz="358775">
              <a:spcAft>
                <a:spcPts val="1000"/>
              </a:spcAft>
              <a:buFont typeface="Arial" panose="020B0604020202020204" pitchFamily="34" charset="0"/>
              <a:buChar char="•"/>
            </a:pPr>
            <a:r>
              <a:rPr lang="sv-SE" dirty="0">
                <a:latin typeface="+mn-lt"/>
              </a:rPr>
              <a:t>Partihandeln är viktig för svensk </a:t>
            </a:r>
            <a:r>
              <a:rPr lang="sv-SE" dirty="0" smtClean="0">
                <a:latin typeface="+mn-lt"/>
              </a:rPr>
              <a:t>export menar </a:t>
            </a:r>
            <a:r>
              <a:rPr lang="sv-SE" i="1" dirty="0">
                <a:latin typeface="+mn-lt"/>
              </a:rPr>
              <a:t>Ari Kokko,</a:t>
            </a:r>
            <a:r>
              <a:rPr lang="sv-SE" dirty="0">
                <a:latin typeface="+mn-lt"/>
              </a:rPr>
              <a:t> </a:t>
            </a:r>
            <a:r>
              <a:rPr lang="sv-SE" dirty="0" smtClean="0">
                <a:latin typeface="+mn-lt"/>
              </a:rPr>
              <a:t>Copenhagen </a:t>
            </a:r>
            <a:r>
              <a:rPr lang="sv-SE" dirty="0">
                <a:latin typeface="+mn-lt"/>
              </a:rPr>
              <a:t>business </a:t>
            </a:r>
            <a:r>
              <a:rPr lang="sv-SE" dirty="0" err="1">
                <a:latin typeface="+mn-lt"/>
              </a:rPr>
              <a:t>school</a:t>
            </a:r>
            <a:r>
              <a:rPr lang="sv-SE" dirty="0">
                <a:latin typeface="+mn-lt"/>
              </a:rPr>
              <a:t>:</a:t>
            </a:r>
          </a:p>
          <a:p>
            <a:pPr lvl="2" indent="-457200" defTabSz="358775">
              <a:spcAft>
                <a:spcPts val="1000"/>
              </a:spcAft>
              <a:buFont typeface="Arial" panose="020B0604020202020204" pitchFamily="34" charset="0"/>
              <a:buChar char="•"/>
            </a:pPr>
            <a:r>
              <a:rPr lang="sv-SE" dirty="0">
                <a:latin typeface="+mn-lt"/>
              </a:rPr>
              <a:t>159 434 sysselsatta personer inom partihandel år 2014 (jämför med 130 000 inom restaurangbranschen</a:t>
            </a:r>
            <a:r>
              <a:rPr lang="sv-SE" dirty="0" smtClean="0">
                <a:latin typeface="+mn-lt"/>
              </a:rPr>
              <a:t>).</a:t>
            </a:r>
            <a:endParaRPr lang="sv-SE" dirty="0">
              <a:latin typeface="+mn-lt"/>
            </a:endParaRPr>
          </a:p>
          <a:p>
            <a:pPr lvl="2" indent="-457200" defTabSz="358775">
              <a:spcAft>
                <a:spcPts val="1000"/>
              </a:spcAft>
              <a:buFont typeface="Arial" panose="020B0604020202020204" pitchFamily="34" charset="0"/>
              <a:buChar char="•"/>
            </a:pPr>
            <a:r>
              <a:rPr lang="sv-SE" dirty="0" smtClean="0">
                <a:latin typeface="+mn-lt"/>
              </a:rPr>
              <a:t>Det finns </a:t>
            </a:r>
            <a:r>
              <a:rPr lang="sv-SE" dirty="0">
                <a:latin typeface="+mn-lt"/>
              </a:rPr>
              <a:t>behov av handelsfrämjande insatser för att utveckla  </a:t>
            </a:r>
            <a:r>
              <a:rPr lang="sv-SE" dirty="0" smtClean="0">
                <a:latin typeface="+mn-lt"/>
              </a:rPr>
              <a:t>partihandelsexporten.</a:t>
            </a:r>
            <a:endParaRPr lang="sv-SE" dirty="0">
              <a:latin typeface="+mn-lt"/>
            </a:endParaRPr>
          </a:p>
        </p:txBody>
      </p:sp>
      <p:sp>
        <p:nvSpPr>
          <p:cNvPr id="4" name="Pratbubbla: rektangel med rundade hörn 3">
            <a:extLst>
              <a:ext uri="{FF2B5EF4-FFF2-40B4-BE49-F238E27FC236}">
                <a16:creationId xmlns:a16="http://schemas.microsoft.com/office/drawing/2014/main" id="{4CACD812-CAA0-41F1-B72D-38A2587183AF}"/>
              </a:ext>
            </a:extLst>
          </p:cNvPr>
          <p:cNvSpPr/>
          <p:nvPr/>
        </p:nvSpPr>
        <p:spPr>
          <a:xfrm>
            <a:off x="10172384" y="1917700"/>
            <a:ext cx="1613216" cy="2799208"/>
          </a:xfrm>
          <a:prstGeom prst="wedgeRoundRectCallout">
            <a:avLst>
              <a:gd name="adj1" fmla="val 5933"/>
              <a:gd name="adj2" fmla="val 77018"/>
              <a:gd name="adj3" fmla="val 16667"/>
            </a:avLst>
          </a:prstGeom>
          <a:solidFill>
            <a:srgbClr val="B1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“Today, most goods and a growing share of services are </a:t>
            </a:r>
            <a:r>
              <a:rPr lang="en-US" i="1" dirty="0"/>
              <a:t>made in the world</a:t>
            </a:r>
            <a:r>
              <a:rPr lang="en-US" dirty="0"/>
              <a:t>”</a:t>
            </a:r>
          </a:p>
          <a:p>
            <a:pPr algn="ctr"/>
            <a:r>
              <a:rPr lang="en-US" dirty="0"/>
              <a:t>(OECD 2013)</a:t>
            </a:r>
            <a:endParaRPr lang="sv-SE" dirty="0"/>
          </a:p>
        </p:txBody>
      </p:sp>
    </p:spTree>
    <p:extLst>
      <p:ext uri="{BB962C8B-B14F-4D97-AF65-F5344CB8AC3E}">
        <p14:creationId xmlns:p14="http://schemas.microsoft.com/office/powerpoint/2010/main" val="352257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747455" y="890834"/>
            <a:ext cx="8432173" cy="6689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3600" b="1" dirty="0" smtClean="0">
                <a:latin typeface="+mn-lt"/>
              </a:rPr>
              <a:t>WS 3: Digitalisering </a:t>
            </a:r>
            <a:r>
              <a:rPr lang="sv-SE" sz="3600" b="1" dirty="0">
                <a:latin typeface="+mn-lt"/>
              </a:rPr>
              <a:t>och automation </a:t>
            </a:r>
            <a:endParaRPr lang="sv-SE" sz="3600" b="1" dirty="0">
              <a:latin typeface="+mn-lt"/>
              <a:cs typeface="Arial"/>
            </a:endParaRPr>
          </a:p>
        </p:txBody>
      </p:sp>
      <p:sp>
        <p:nvSpPr>
          <p:cNvPr id="5" name="textruta 6">
            <a:extLst>
              <a:ext uri="{FF2B5EF4-FFF2-40B4-BE49-F238E27FC236}">
                <a16:creationId xmlns:a16="http://schemas.microsoft.com/office/drawing/2014/main" id="{28DFA439-0B11-4A79-B2EA-F2089F85FE11}"/>
              </a:ext>
            </a:extLst>
          </p:cNvPr>
          <p:cNvSpPr txBox="1">
            <a:spLocks noChangeArrowheads="1"/>
          </p:cNvSpPr>
          <p:nvPr/>
        </p:nvSpPr>
        <p:spPr bwMode="auto">
          <a:xfrm>
            <a:off x="2747456" y="1720842"/>
            <a:ext cx="8979488" cy="44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457200" defTabSz="358775">
              <a:spcAft>
                <a:spcPts val="1000"/>
              </a:spcAft>
              <a:buFont typeface="Arial" panose="020B0604020202020204" pitchFamily="34" charset="0"/>
              <a:buChar char="•"/>
            </a:pPr>
            <a:r>
              <a:rPr lang="sv-SE" i="1" dirty="0">
                <a:latin typeface="+mn-lt"/>
              </a:rPr>
              <a:t>Martin Henning</a:t>
            </a:r>
            <a:r>
              <a:rPr lang="sv-SE" dirty="0">
                <a:latin typeface="+mn-lt"/>
              </a:rPr>
              <a:t>, Göteborgs universitet, berättar om automatiseringen i näringslivet. </a:t>
            </a:r>
          </a:p>
          <a:p>
            <a:pPr lvl="2" indent="-457200" defTabSz="358775">
              <a:spcAft>
                <a:spcPts val="1000"/>
              </a:spcAft>
              <a:buFont typeface="Arial" panose="020B0604020202020204" pitchFamily="34" charset="0"/>
              <a:buChar char="•"/>
            </a:pPr>
            <a:r>
              <a:rPr lang="sv-SE" dirty="0">
                <a:latin typeface="+mn-lt"/>
              </a:rPr>
              <a:t>Stort fokus i dagens debatt </a:t>
            </a:r>
            <a:r>
              <a:rPr lang="sv-SE" dirty="0" smtClean="0">
                <a:latin typeface="+mn-lt"/>
              </a:rPr>
              <a:t>på att </a:t>
            </a:r>
            <a:r>
              <a:rPr lang="sv-SE" dirty="0">
                <a:latin typeface="+mn-lt"/>
              </a:rPr>
              <a:t>näringslivet står inför stora förändringar…</a:t>
            </a:r>
          </a:p>
          <a:p>
            <a:pPr lvl="2" indent="-457200" defTabSz="358775">
              <a:spcAft>
                <a:spcPts val="1000"/>
              </a:spcAft>
              <a:buFont typeface="Arial" panose="020B0604020202020204" pitchFamily="34" charset="0"/>
              <a:buChar char="•"/>
            </a:pPr>
            <a:r>
              <a:rPr lang="sv-SE" dirty="0">
                <a:latin typeface="+mn-lt"/>
              </a:rPr>
              <a:t>…men automatiseringen har under en mycket lång period påverkat näringslivet </a:t>
            </a:r>
            <a:r>
              <a:rPr lang="sv-SE" dirty="0" smtClean="0"/>
              <a:t>‒ </a:t>
            </a:r>
            <a:r>
              <a:rPr lang="sv-SE" dirty="0" smtClean="0">
                <a:latin typeface="+mn-lt"/>
              </a:rPr>
              <a:t> </a:t>
            </a:r>
            <a:r>
              <a:rPr lang="sv-SE" dirty="0">
                <a:latin typeface="+mn-lt"/>
              </a:rPr>
              <a:t>många tunga och slitsamma jobb har ersatts av </a:t>
            </a:r>
            <a:r>
              <a:rPr lang="sv-SE" dirty="0" smtClean="0">
                <a:latin typeface="+mn-lt"/>
              </a:rPr>
              <a:t>maskiner. </a:t>
            </a:r>
            <a:endParaRPr lang="sv-SE" dirty="0">
              <a:latin typeface="+mn-lt"/>
            </a:endParaRPr>
          </a:p>
          <a:p>
            <a:pPr indent="-457200" defTabSz="358775">
              <a:spcAft>
                <a:spcPts val="1000"/>
              </a:spcAft>
              <a:buFont typeface="Arial" panose="020B0604020202020204" pitchFamily="34" charset="0"/>
              <a:buChar char="•"/>
            </a:pPr>
            <a:r>
              <a:rPr lang="sv-SE" i="1" dirty="0">
                <a:latin typeface="+mn-lt"/>
              </a:rPr>
              <a:t>Magnus Wiktorsson</a:t>
            </a:r>
            <a:r>
              <a:rPr lang="sv-SE" dirty="0">
                <a:latin typeface="+mn-lt"/>
              </a:rPr>
              <a:t>, KTH, talade om digitalisering inom produktion och presenterade olika dilemman som automatiseringen kan medföra inom </a:t>
            </a:r>
            <a:r>
              <a:rPr lang="sv-SE" dirty="0" smtClean="0">
                <a:latin typeface="+mn-lt"/>
              </a:rPr>
              <a:t>tillverkningsindustrin:</a:t>
            </a:r>
            <a:endParaRPr lang="sv-SE" dirty="0">
              <a:latin typeface="+mn-lt"/>
            </a:endParaRPr>
          </a:p>
          <a:p>
            <a:pPr marL="971550" lvl="2" indent="-285750" defTabSz="358775">
              <a:spcAft>
                <a:spcPts val="1000"/>
              </a:spcAft>
              <a:buFont typeface="Arial" panose="020B0604020202020204" pitchFamily="34" charset="0"/>
              <a:buChar char="•"/>
            </a:pPr>
            <a:r>
              <a:rPr lang="sv-SE" dirty="0">
                <a:latin typeface="+mn-lt"/>
              </a:rPr>
              <a:t>Risk att ”svåra” moment kvarstår efter </a:t>
            </a:r>
            <a:r>
              <a:rPr lang="sv-SE" dirty="0" smtClean="0">
                <a:latin typeface="+mn-lt"/>
              </a:rPr>
              <a:t>automation</a:t>
            </a:r>
            <a:r>
              <a:rPr lang="sv-SE" dirty="0">
                <a:latin typeface="+mn-lt"/>
              </a:rPr>
              <a:t> </a:t>
            </a:r>
            <a:r>
              <a:rPr lang="sv-SE" dirty="0" smtClean="0">
                <a:latin typeface="+mn-lt"/>
              </a:rPr>
              <a:t>(långt från </a:t>
            </a:r>
            <a:r>
              <a:rPr lang="sv-SE" dirty="0">
                <a:latin typeface="+mn-lt"/>
              </a:rPr>
              <a:t>myten om att ”roboten avlastar med de tunga/tråkiga delarna”) </a:t>
            </a:r>
          </a:p>
          <a:p>
            <a:pPr marL="971550" lvl="2" indent="-285750" defTabSz="358775">
              <a:spcAft>
                <a:spcPts val="1000"/>
              </a:spcAft>
              <a:buFont typeface="Arial" panose="020B0604020202020204" pitchFamily="34" charset="0"/>
              <a:buChar char="•"/>
            </a:pPr>
            <a:r>
              <a:rPr lang="sv-SE" dirty="0">
                <a:latin typeface="+mn-lt"/>
              </a:rPr>
              <a:t>Automation löser inte </a:t>
            </a:r>
            <a:r>
              <a:rPr lang="sv-SE" dirty="0" smtClean="0">
                <a:latin typeface="+mn-lt"/>
              </a:rPr>
              <a:t>brist </a:t>
            </a:r>
            <a:r>
              <a:rPr lang="sv-SE" dirty="0">
                <a:latin typeface="+mn-lt"/>
              </a:rPr>
              <a:t>på kompetenta operatörer </a:t>
            </a:r>
            <a:r>
              <a:rPr lang="sv-SE" dirty="0" smtClean="0">
                <a:latin typeface="+mn-lt"/>
              </a:rPr>
              <a:t>.</a:t>
            </a:r>
            <a:endParaRPr lang="sv-SE" dirty="0">
              <a:latin typeface="+mn-lt"/>
            </a:endParaRPr>
          </a:p>
          <a:p>
            <a:pPr indent="-457200" defTabSz="358775">
              <a:spcAft>
                <a:spcPts val="1000"/>
              </a:spcAft>
              <a:buFont typeface="Arial" panose="020B0604020202020204" pitchFamily="34" charset="0"/>
              <a:buChar char="•"/>
            </a:pPr>
            <a:r>
              <a:rPr lang="sv-SE" i="1" dirty="0">
                <a:latin typeface="+mn-lt"/>
              </a:rPr>
              <a:t>Cecilia Warrol</a:t>
            </a:r>
            <a:r>
              <a:rPr lang="sv-SE" dirty="0">
                <a:latin typeface="+mn-lt"/>
              </a:rPr>
              <a:t>, Teknikföretagen, berättade om arbetet med </a:t>
            </a:r>
            <a:r>
              <a:rPr lang="sv-SE" i="1" dirty="0" smtClean="0">
                <a:latin typeface="+mn-lt"/>
              </a:rPr>
              <a:t>Produktion 2030:</a:t>
            </a:r>
            <a:endParaRPr lang="sv-SE" i="1" dirty="0">
              <a:latin typeface="+mn-lt"/>
            </a:endParaRPr>
          </a:p>
          <a:p>
            <a:pPr lvl="2" indent="-457200" defTabSz="358775">
              <a:spcAft>
                <a:spcPts val="1000"/>
              </a:spcAft>
              <a:buFont typeface="Arial" panose="020B0604020202020204" pitchFamily="34" charset="0"/>
              <a:buChar char="•"/>
            </a:pPr>
            <a:r>
              <a:rPr lang="sv-SE" dirty="0">
                <a:latin typeface="+mn-lt"/>
              </a:rPr>
              <a:t>Sverige ska vara världsledande inom hållbar och konkurrenskraftig </a:t>
            </a:r>
            <a:r>
              <a:rPr lang="sv-SE" dirty="0" smtClean="0">
                <a:latin typeface="+mn-lt"/>
              </a:rPr>
              <a:t>produktion.</a:t>
            </a:r>
            <a:endParaRPr lang="sv-SE" dirty="0">
              <a:latin typeface="+mn-lt"/>
            </a:endParaRPr>
          </a:p>
          <a:p>
            <a:pPr lvl="2" indent="-457200" defTabSz="358775">
              <a:spcAft>
                <a:spcPts val="1000"/>
              </a:spcAft>
              <a:buFont typeface="Arial" panose="020B0604020202020204" pitchFamily="34" charset="0"/>
              <a:buChar char="•"/>
            </a:pPr>
            <a:r>
              <a:rPr lang="sv-SE" i="1" dirty="0">
                <a:latin typeface="+mn-lt"/>
              </a:rPr>
              <a:t>Civilingenjör 4.0 </a:t>
            </a:r>
            <a:r>
              <a:rPr lang="sv-SE" dirty="0">
                <a:latin typeface="+mn-lt"/>
              </a:rPr>
              <a:t>är 36 </a:t>
            </a:r>
            <a:r>
              <a:rPr lang="sv-SE" dirty="0" smtClean="0">
                <a:latin typeface="+mn-lt"/>
              </a:rPr>
              <a:t>nya </a:t>
            </a:r>
            <a:r>
              <a:rPr lang="sv-SE" dirty="0">
                <a:latin typeface="+mn-lt"/>
              </a:rPr>
              <a:t>kursmoduler </a:t>
            </a:r>
            <a:r>
              <a:rPr lang="sv-SE" dirty="0" smtClean="0">
                <a:latin typeface="+mn-lt"/>
              </a:rPr>
              <a:t>på </a:t>
            </a:r>
            <a:r>
              <a:rPr lang="sv-SE" dirty="0">
                <a:latin typeface="+mn-lt"/>
              </a:rPr>
              <a:t>universitet och </a:t>
            </a:r>
            <a:r>
              <a:rPr lang="sv-SE" dirty="0" smtClean="0">
                <a:latin typeface="+mn-lt"/>
              </a:rPr>
              <a:t>högskolor.</a:t>
            </a:r>
            <a:endParaRPr lang="sv-SE" dirty="0">
              <a:latin typeface="+mn-lt"/>
            </a:endParaRPr>
          </a:p>
        </p:txBody>
      </p:sp>
    </p:spTree>
    <p:extLst>
      <p:ext uri="{BB962C8B-B14F-4D97-AF65-F5344CB8AC3E}">
        <p14:creationId xmlns:p14="http://schemas.microsoft.com/office/powerpoint/2010/main" val="21939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747456" y="694893"/>
            <a:ext cx="6858000" cy="6689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3600" b="1" dirty="0" smtClean="0">
                <a:latin typeface="+mn-lt"/>
              </a:rPr>
              <a:t>Ws 4: Kompetensförsörjning</a:t>
            </a:r>
            <a:endParaRPr lang="sv-SE" sz="3600" b="1" dirty="0">
              <a:latin typeface="+mn-lt"/>
              <a:cs typeface="Arial"/>
            </a:endParaRPr>
          </a:p>
        </p:txBody>
      </p:sp>
      <p:sp>
        <p:nvSpPr>
          <p:cNvPr id="6" name="textruta 6">
            <a:extLst>
              <a:ext uri="{FF2B5EF4-FFF2-40B4-BE49-F238E27FC236}">
                <a16:creationId xmlns:a16="http://schemas.microsoft.com/office/drawing/2014/main" id="{275F702D-B2E1-4DD0-BABA-1FA71F65E8FD}"/>
              </a:ext>
            </a:extLst>
          </p:cNvPr>
          <p:cNvSpPr txBox="1">
            <a:spLocks noChangeArrowheads="1"/>
          </p:cNvSpPr>
          <p:nvPr/>
        </p:nvSpPr>
        <p:spPr bwMode="auto">
          <a:xfrm>
            <a:off x="2747456" y="1437810"/>
            <a:ext cx="897948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457200" defTabSz="358775">
              <a:spcAft>
                <a:spcPts val="1000"/>
              </a:spcAft>
              <a:buFont typeface="Arial" panose="020B0604020202020204" pitchFamily="34" charset="0"/>
              <a:buChar char="•"/>
            </a:pPr>
            <a:r>
              <a:rPr lang="sv-SE" i="1" dirty="0" smtClean="0">
                <a:latin typeface="+mn-lt"/>
              </a:rPr>
              <a:t>Michael </a:t>
            </a:r>
            <a:r>
              <a:rPr lang="sv-SE" i="1" dirty="0" err="1">
                <a:latin typeface="+mn-lt"/>
              </a:rPr>
              <a:t>Tåhlin</a:t>
            </a:r>
            <a:r>
              <a:rPr lang="sv-SE" dirty="0">
                <a:latin typeface="+mn-lt"/>
              </a:rPr>
              <a:t>, Stockholms universitet, ifrågasätter polariseringsmyten på </a:t>
            </a:r>
            <a:r>
              <a:rPr lang="sv-SE" dirty="0" smtClean="0">
                <a:latin typeface="+mn-lt"/>
              </a:rPr>
              <a:t>arbetsmarknaden: </a:t>
            </a:r>
            <a:r>
              <a:rPr lang="sv-SE" dirty="0">
                <a:latin typeface="+mn-lt"/>
              </a:rPr>
              <a:t>Har jobben i mellanskiktet på arbetsmarknaden verkligen försvunnit? </a:t>
            </a:r>
          </a:p>
          <a:p>
            <a:pPr lvl="2" indent="-457200" defTabSz="358775">
              <a:spcAft>
                <a:spcPts val="1000"/>
              </a:spcAft>
              <a:buFont typeface="Arial" panose="020B0604020202020204" pitchFamily="34" charset="0"/>
              <a:buChar char="•"/>
            </a:pPr>
            <a:r>
              <a:rPr lang="sv-SE" dirty="0" smtClean="0">
                <a:latin typeface="+mn-lt"/>
              </a:rPr>
              <a:t>Om man analyserar </a:t>
            </a:r>
            <a:r>
              <a:rPr lang="sv-SE" i="1" dirty="0">
                <a:latin typeface="+mn-lt"/>
              </a:rPr>
              <a:t>kvalifikationskrav</a:t>
            </a:r>
            <a:r>
              <a:rPr lang="sv-SE" dirty="0">
                <a:latin typeface="+mn-lt"/>
              </a:rPr>
              <a:t> </a:t>
            </a:r>
            <a:r>
              <a:rPr lang="sv-SE" dirty="0" smtClean="0">
                <a:latin typeface="+mn-lt"/>
              </a:rPr>
              <a:t>i stället </a:t>
            </a:r>
            <a:r>
              <a:rPr lang="sv-SE" dirty="0">
                <a:latin typeface="+mn-lt"/>
              </a:rPr>
              <a:t>för </a:t>
            </a:r>
            <a:r>
              <a:rPr lang="sv-SE" i="1" dirty="0" smtClean="0">
                <a:latin typeface="+mn-lt"/>
              </a:rPr>
              <a:t>löneläge,</a:t>
            </a:r>
            <a:r>
              <a:rPr lang="sv-SE" dirty="0" smtClean="0">
                <a:latin typeface="+mn-lt"/>
              </a:rPr>
              <a:t> </a:t>
            </a:r>
            <a:r>
              <a:rPr lang="sv-SE" dirty="0">
                <a:latin typeface="+mn-lt"/>
              </a:rPr>
              <a:t>framkommer att det inte har skett en polarisering av </a:t>
            </a:r>
            <a:r>
              <a:rPr lang="sv-SE" dirty="0" smtClean="0">
                <a:latin typeface="+mn-lt"/>
              </a:rPr>
              <a:t>jobben. </a:t>
            </a:r>
            <a:endParaRPr lang="sv-SE" dirty="0">
              <a:latin typeface="+mn-lt"/>
            </a:endParaRPr>
          </a:p>
          <a:p>
            <a:pPr indent="-457200" defTabSz="358775">
              <a:spcAft>
                <a:spcPts val="1000"/>
              </a:spcAft>
              <a:buFont typeface="Arial" panose="020B0604020202020204" pitchFamily="34" charset="0"/>
              <a:buChar char="•"/>
            </a:pPr>
            <a:r>
              <a:rPr lang="sv-SE" dirty="0">
                <a:latin typeface="+mn-lt"/>
              </a:rPr>
              <a:t>Det är viktigare att analysera yrken än branscher – att det finns yrken i en region som relaterar till </a:t>
            </a:r>
            <a:r>
              <a:rPr lang="sv-SE" dirty="0" smtClean="0">
                <a:latin typeface="+mn-lt"/>
              </a:rPr>
              <a:t>varandra, </a:t>
            </a:r>
            <a:r>
              <a:rPr lang="sv-SE" dirty="0">
                <a:latin typeface="+mn-lt"/>
              </a:rPr>
              <a:t>gör att personer lättare hittar nytt jobb efter de blivit </a:t>
            </a:r>
            <a:r>
              <a:rPr lang="sv-SE" dirty="0" smtClean="0">
                <a:latin typeface="+mn-lt"/>
              </a:rPr>
              <a:t>uppsagda, konstaterade </a:t>
            </a:r>
            <a:r>
              <a:rPr lang="sv-SE" i="1" dirty="0">
                <a:latin typeface="+mn-lt"/>
              </a:rPr>
              <a:t>Emelie Hane-</a:t>
            </a:r>
            <a:r>
              <a:rPr lang="sv-SE" i="1" dirty="0" err="1">
                <a:latin typeface="+mn-lt"/>
              </a:rPr>
              <a:t>Weijman</a:t>
            </a:r>
            <a:r>
              <a:rPr lang="sv-SE" dirty="0">
                <a:latin typeface="+mn-lt"/>
              </a:rPr>
              <a:t>, Umeå </a:t>
            </a:r>
            <a:r>
              <a:rPr lang="sv-SE" dirty="0" smtClean="0">
                <a:latin typeface="+mn-lt"/>
              </a:rPr>
              <a:t>universitet. </a:t>
            </a:r>
            <a:endParaRPr lang="sv-SE" dirty="0">
              <a:latin typeface="+mn-lt"/>
            </a:endParaRPr>
          </a:p>
          <a:p>
            <a:pPr indent="-457200" defTabSz="358775">
              <a:spcAft>
                <a:spcPts val="1000"/>
              </a:spcAft>
              <a:buFont typeface="Arial" panose="020B0604020202020204" pitchFamily="34" charset="0"/>
              <a:buChar char="•"/>
            </a:pPr>
            <a:r>
              <a:rPr lang="sv-SE" i="1" dirty="0">
                <a:latin typeface="+mn-lt"/>
              </a:rPr>
              <a:t>Katarina </a:t>
            </a:r>
            <a:r>
              <a:rPr lang="sv-SE" i="1" dirty="0" err="1" smtClean="0">
                <a:latin typeface="+mn-lt"/>
              </a:rPr>
              <a:t>Borstedt</a:t>
            </a:r>
            <a:r>
              <a:rPr lang="sv-SE" i="1" dirty="0" smtClean="0">
                <a:latin typeface="+mn-lt"/>
              </a:rPr>
              <a:t>, </a:t>
            </a:r>
            <a:r>
              <a:rPr lang="sv-SE" dirty="0" smtClean="0">
                <a:latin typeface="+mn-lt"/>
              </a:rPr>
              <a:t>Northvolt, </a:t>
            </a:r>
            <a:r>
              <a:rPr lang="sv-SE" i="1" dirty="0">
                <a:latin typeface="+mn-lt"/>
              </a:rPr>
              <a:t>Stina Johansson</a:t>
            </a:r>
            <a:r>
              <a:rPr lang="sv-SE" dirty="0" smtClean="0">
                <a:latin typeface="+mn-lt"/>
              </a:rPr>
              <a:t>, </a:t>
            </a:r>
            <a:r>
              <a:rPr lang="sv-SE" dirty="0">
                <a:latin typeface="+mn-lt"/>
              </a:rPr>
              <a:t>Region </a:t>
            </a:r>
            <a:r>
              <a:rPr lang="sv-SE" dirty="0" smtClean="0">
                <a:latin typeface="+mn-lt"/>
              </a:rPr>
              <a:t>Västerbotten </a:t>
            </a:r>
            <a:r>
              <a:rPr lang="sv-SE" dirty="0">
                <a:latin typeface="+mn-lt"/>
              </a:rPr>
              <a:t>och </a:t>
            </a:r>
            <a:r>
              <a:rPr lang="sv-SE" i="1" dirty="0" smtClean="0">
                <a:latin typeface="+mn-lt"/>
              </a:rPr>
              <a:t>Simon Dahlgren</a:t>
            </a:r>
            <a:r>
              <a:rPr lang="sv-SE" dirty="0">
                <a:latin typeface="+mn-lt"/>
              </a:rPr>
              <a:t>,</a:t>
            </a:r>
            <a:r>
              <a:rPr lang="sv-SE" dirty="0" smtClean="0">
                <a:latin typeface="+mn-lt"/>
              </a:rPr>
              <a:t> Vuxenutbildningen om den </a:t>
            </a:r>
            <a:r>
              <a:rPr lang="sv-SE" dirty="0">
                <a:latin typeface="+mn-lt"/>
              </a:rPr>
              <a:t>nya batterifabriken i </a:t>
            </a:r>
            <a:r>
              <a:rPr lang="sv-SE" dirty="0" smtClean="0">
                <a:latin typeface="+mn-lt"/>
              </a:rPr>
              <a:t>Skellefteå:</a:t>
            </a:r>
            <a:endParaRPr lang="sv-SE" dirty="0">
              <a:latin typeface="+mn-lt"/>
            </a:endParaRPr>
          </a:p>
          <a:p>
            <a:pPr lvl="2" indent="-457200" defTabSz="358775">
              <a:spcAft>
                <a:spcPts val="1000"/>
              </a:spcAft>
              <a:buFont typeface="Arial" panose="020B0604020202020204" pitchFamily="34" charset="0"/>
              <a:buChar char="•"/>
            </a:pPr>
            <a:r>
              <a:rPr lang="sv-SE" dirty="0">
                <a:latin typeface="+mn-lt"/>
              </a:rPr>
              <a:t>Stort behov av arbetskraft: handlar inte bara om </a:t>
            </a:r>
            <a:r>
              <a:rPr lang="sv-SE" i="1" dirty="0">
                <a:latin typeface="+mn-lt"/>
              </a:rPr>
              <a:t>volymer</a:t>
            </a:r>
            <a:r>
              <a:rPr lang="sv-SE" dirty="0">
                <a:latin typeface="+mn-lt"/>
              </a:rPr>
              <a:t> utan också om </a:t>
            </a:r>
            <a:r>
              <a:rPr lang="sv-SE" i="1" dirty="0" smtClean="0">
                <a:latin typeface="+mn-lt"/>
              </a:rPr>
              <a:t>tajming</a:t>
            </a:r>
            <a:r>
              <a:rPr lang="sv-SE" dirty="0" smtClean="0">
                <a:latin typeface="+mn-lt"/>
              </a:rPr>
              <a:t>: när i tid som arbetskraften behövs.</a:t>
            </a:r>
            <a:endParaRPr lang="sv-SE" dirty="0">
              <a:latin typeface="+mn-lt"/>
            </a:endParaRPr>
          </a:p>
          <a:p>
            <a:pPr lvl="2" indent="-457200" defTabSz="358775">
              <a:spcAft>
                <a:spcPts val="1000"/>
              </a:spcAft>
              <a:buFont typeface="Arial" panose="020B0604020202020204" pitchFamily="34" charset="0"/>
              <a:buChar char="•"/>
            </a:pPr>
            <a:r>
              <a:rPr lang="sv-SE" dirty="0" smtClean="0">
                <a:latin typeface="+mn-lt"/>
              </a:rPr>
              <a:t>Par-strategi</a:t>
            </a:r>
            <a:r>
              <a:rPr lang="sv-SE" dirty="0">
                <a:latin typeface="+mn-lt"/>
              </a:rPr>
              <a:t>: försöker hitta arbete åt</a:t>
            </a:r>
            <a:r>
              <a:rPr lang="sv-SE" i="1" dirty="0">
                <a:latin typeface="+mn-lt"/>
              </a:rPr>
              <a:t> </a:t>
            </a:r>
            <a:r>
              <a:rPr lang="sv-SE" dirty="0">
                <a:latin typeface="+mn-lt"/>
              </a:rPr>
              <a:t>båda parter som vill flytta till </a:t>
            </a:r>
            <a:r>
              <a:rPr lang="sv-SE" dirty="0" smtClean="0">
                <a:latin typeface="+mn-lt"/>
              </a:rPr>
              <a:t>Skellefteå. </a:t>
            </a:r>
            <a:endParaRPr lang="sv-SE" dirty="0">
              <a:latin typeface="+mn-lt"/>
            </a:endParaRPr>
          </a:p>
          <a:p>
            <a:pPr lvl="2" indent="-457200" defTabSz="358775">
              <a:spcAft>
                <a:spcPts val="1000"/>
              </a:spcAft>
              <a:buFont typeface="Arial" panose="020B0604020202020204" pitchFamily="34" charset="0"/>
              <a:buChar char="•"/>
            </a:pPr>
            <a:r>
              <a:rPr lang="sv-SE" dirty="0" smtClean="0">
                <a:latin typeface="+mn-lt"/>
              </a:rPr>
              <a:t>Framgångsfaktorer: Mycket </a:t>
            </a:r>
            <a:r>
              <a:rPr lang="sv-SE" dirty="0">
                <a:latin typeface="+mn-lt"/>
              </a:rPr>
              <a:t>nära samarbete mellan Northvolt och </a:t>
            </a:r>
            <a:r>
              <a:rPr lang="sv-SE" dirty="0" smtClean="0">
                <a:latin typeface="+mn-lt"/>
              </a:rPr>
              <a:t>regionen/kommunen. Batterifabriken ses som ett samhällsutvecklingsprojekt. </a:t>
            </a:r>
            <a:endParaRPr lang="sv-SE" dirty="0">
              <a:latin typeface="+mn-lt"/>
            </a:endParaRPr>
          </a:p>
        </p:txBody>
      </p:sp>
    </p:spTree>
    <p:extLst>
      <p:ext uri="{BB962C8B-B14F-4D97-AF65-F5344CB8AC3E}">
        <p14:creationId xmlns:p14="http://schemas.microsoft.com/office/powerpoint/2010/main" val="132989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2747456" y="1184749"/>
            <a:ext cx="6858000" cy="66893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3600" b="1" dirty="0" smtClean="0">
                <a:latin typeface="+mn-lt"/>
              </a:rPr>
              <a:t>Ta del av allt material!</a:t>
            </a:r>
            <a:endParaRPr lang="sv-SE" sz="3600" b="1" dirty="0">
              <a:latin typeface="+mn-lt"/>
              <a:cs typeface="Arial"/>
            </a:endParaRPr>
          </a:p>
        </p:txBody>
      </p:sp>
      <p:sp>
        <p:nvSpPr>
          <p:cNvPr id="6" name="textruta 6">
            <a:extLst>
              <a:ext uri="{FF2B5EF4-FFF2-40B4-BE49-F238E27FC236}">
                <a16:creationId xmlns:a16="http://schemas.microsoft.com/office/drawing/2014/main" id="{275F702D-B2E1-4DD0-BABA-1FA71F65E8FD}"/>
              </a:ext>
            </a:extLst>
          </p:cNvPr>
          <p:cNvSpPr txBox="1">
            <a:spLocks noChangeArrowheads="1"/>
          </p:cNvSpPr>
          <p:nvPr/>
        </p:nvSpPr>
        <p:spPr bwMode="auto">
          <a:xfrm>
            <a:off x="2747456" y="2254236"/>
            <a:ext cx="8979488"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358775">
              <a:spcAft>
                <a:spcPts val="300"/>
              </a:spcAft>
            </a:pPr>
            <a:r>
              <a:rPr lang="sv-SE" b="1" dirty="0" err="1" smtClean="0">
                <a:latin typeface="+mn-lt"/>
              </a:rPr>
              <a:t>Lärprojektet</a:t>
            </a:r>
            <a:r>
              <a:rPr lang="sv-SE" b="1" dirty="0" smtClean="0">
                <a:latin typeface="+mn-lt"/>
              </a:rPr>
              <a:t> Industrins förnyelse:</a:t>
            </a:r>
            <a:r>
              <a:rPr lang="sv-SE" b="1" dirty="0">
                <a:latin typeface="+mn-lt"/>
              </a:rPr>
              <a:t> </a:t>
            </a:r>
            <a:r>
              <a:rPr lang="sv-SE" dirty="0" smtClean="0">
                <a:hlinkClick r:id="rId2"/>
              </a:rPr>
              <a:t>www.reglab.se/projekt/industrins-fornyelse/</a:t>
            </a:r>
            <a:endParaRPr lang="sv-SE" dirty="0" smtClean="0"/>
          </a:p>
          <a:p>
            <a:pPr defTabSz="358775">
              <a:spcAft>
                <a:spcPts val="300"/>
              </a:spcAft>
            </a:pPr>
            <a:endParaRPr lang="sv-SE" b="1" dirty="0" smtClean="0">
              <a:latin typeface="+mn-lt"/>
            </a:endParaRPr>
          </a:p>
          <a:p>
            <a:pPr defTabSz="358775">
              <a:spcAft>
                <a:spcPts val="300"/>
              </a:spcAft>
            </a:pPr>
            <a:r>
              <a:rPr lang="sv-SE" b="1" dirty="0" smtClean="0">
                <a:latin typeface="+mn-lt"/>
              </a:rPr>
              <a:t>Ws 1 Industrins förnyelse.</a:t>
            </a:r>
            <a:r>
              <a:rPr lang="sv-SE" dirty="0" smtClean="0">
                <a:latin typeface="+mn-lt"/>
              </a:rPr>
              <a:t> Läs hela dokumentationen här: </a:t>
            </a:r>
            <a:r>
              <a:rPr lang="sv-SE" dirty="0" smtClean="0">
                <a:hlinkClick r:id="rId3"/>
              </a:rPr>
              <a:t>www.reglab.se/aktiviteter/industrins-fornyelse-seminarium-1</a:t>
            </a:r>
            <a:r>
              <a:rPr lang="sv-SE" dirty="0">
                <a:hlinkClick r:id="rId3"/>
              </a:rPr>
              <a:t>/</a:t>
            </a:r>
            <a:endParaRPr lang="sv-SE" dirty="0" smtClean="0">
              <a:latin typeface="+mn-lt"/>
            </a:endParaRPr>
          </a:p>
          <a:p>
            <a:pPr defTabSz="358775">
              <a:spcAft>
                <a:spcPts val="300"/>
              </a:spcAft>
            </a:pPr>
            <a:endParaRPr lang="sv-SE" b="1" dirty="0" smtClean="0">
              <a:latin typeface="+mn-lt"/>
            </a:endParaRPr>
          </a:p>
          <a:p>
            <a:pPr defTabSz="358775">
              <a:spcAft>
                <a:spcPts val="300"/>
              </a:spcAft>
            </a:pPr>
            <a:r>
              <a:rPr lang="sv-SE" b="1" dirty="0" smtClean="0">
                <a:latin typeface="+mn-lt"/>
              </a:rPr>
              <a:t>Ws 2 Näringslivets internationalisering. </a:t>
            </a:r>
            <a:r>
              <a:rPr lang="sv-SE" dirty="0" smtClean="0">
                <a:latin typeface="+mn-lt"/>
              </a:rPr>
              <a:t>Läs </a:t>
            </a:r>
            <a:r>
              <a:rPr lang="sv-SE" dirty="0">
                <a:latin typeface="+mn-lt"/>
              </a:rPr>
              <a:t>hela dokumentationen </a:t>
            </a:r>
            <a:r>
              <a:rPr lang="sv-SE" dirty="0" smtClean="0">
                <a:latin typeface="+mn-lt"/>
              </a:rPr>
              <a:t>här: </a:t>
            </a:r>
            <a:r>
              <a:rPr lang="sv-SE" dirty="0" smtClean="0">
                <a:hlinkClick r:id="rId4"/>
              </a:rPr>
              <a:t>www.reglab.se/aktiviteter/industrins-fornyelse-seminarium-2</a:t>
            </a:r>
            <a:r>
              <a:rPr lang="sv-SE" dirty="0">
                <a:hlinkClick r:id="rId4"/>
              </a:rPr>
              <a:t>/</a:t>
            </a:r>
            <a:endParaRPr lang="sv-SE" dirty="0" smtClean="0">
              <a:latin typeface="+mn-lt"/>
            </a:endParaRPr>
          </a:p>
          <a:p>
            <a:pPr defTabSz="358775">
              <a:spcAft>
                <a:spcPts val="300"/>
              </a:spcAft>
            </a:pPr>
            <a:endParaRPr lang="sv-SE" b="1" dirty="0" smtClean="0">
              <a:latin typeface="+mn-lt"/>
            </a:endParaRPr>
          </a:p>
          <a:p>
            <a:pPr defTabSz="358775">
              <a:spcAft>
                <a:spcPts val="300"/>
              </a:spcAft>
            </a:pPr>
            <a:r>
              <a:rPr lang="sv-SE" b="1" dirty="0" smtClean="0">
                <a:latin typeface="+mn-lt"/>
              </a:rPr>
              <a:t>Ws 3 Digitalisering och automation. </a:t>
            </a:r>
            <a:r>
              <a:rPr lang="sv-SE" dirty="0" smtClean="0">
                <a:latin typeface="+mn-lt"/>
              </a:rPr>
              <a:t>Läs </a:t>
            </a:r>
            <a:r>
              <a:rPr lang="sv-SE" dirty="0">
                <a:latin typeface="+mn-lt"/>
              </a:rPr>
              <a:t>hela dokumentationen </a:t>
            </a:r>
            <a:r>
              <a:rPr lang="sv-SE" dirty="0" smtClean="0">
                <a:latin typeface="+mn-lt"/>
              </a:rPr>
              <a:t>här: </a:t>
            </a:r>
            <a:r>
              <a:rPr lang="sv-SE" dirty="0" smtClean="0">
                <a:hlinkClick r:id="rId5"/>
              </a:rPr>
              <a:t>www.reglab.se/aktiviteter/industrins-fornyelse-seminarium-3</a:t>
            </a:r>
            <a:r>
              <a:rPr lang="sv-SE" dirty="0">
                <a:hlinkClick r:id="rId5"/>
              </a:rPr>
              <a:t>/</a:t>
            </a:r>
            <a:endParaRPr lang="sv-SE" dirty="0" smtClean="0">
              <a:latin typeface="+mn-lt"/>
            </a:endParaRPr>
          </a:p>
          <a:p>
            <a:pPr defTabSz="358775">
              <a:spcAft>
                <a:spcPts val="300"/>
              </a:spcAft>
            </a:pPr>
            <a:endParaRPr lang="sv-SE" b="1" dirty="0" smtClean="0">
              <a:latin typeface="+mn-lt"/>
            </a:endParaRPr>
          </a:p>
          <a:p>
            <a:pPr defTabSz="358775">
              <a:spcAft>
                <a:spcPts val="300"/>
              </a:spcAft>
            </a:pPr>
            <a:r>
              <a:rPr lang="sv-SE" b="1" dirty="0" smtClean="0">
                <a:latin typeface="+mn-lt"/>
              </a:rPr>
              <a:t>Ws 4 Kompetensförsörjning. </a:t>
            </a:r>
            <a:r>
              <a:rPr lang="sv-SE" dirty="0">
                <a:latin typeface="+mn-lt"/>
              </a:rPr>
              <a:t>Läs hela dokumentationen </a:t>
            </a:r>
            <a:r>
              <a:rPr lang="sv-SE" dirty="0" smtClean="0">
                <a:latin typeface="+mn-lt"/>
              </a:rPr>
              <a:t>här: </a:t>
            </a:r>
            <a:r>
              <a:rPr lang="sv-SE" dirty="0" smtClean="0">
                <a:hlinkClick r:id="rId6"/>
              </a:rPr>
              <a:t>www.reglab.se/aktiviteter/industrins-fornyelse-seminarium-4/</a:t>
            </a:r>
            <a:endParaRPr lang="sv-SE" dirty="0" smtClean="0">
              <a:latin typeface="+mn-lt"/>
            </a:endParaRPr>
          </a:p>
        </p:txBody>
      </p:sp>
    </p:spTree>
    <p:extLst>
      <p:ext uri="{BB962C8B-B14F-4D97-AF65-F5344CB8AC3E}">
        <p14:creationId xmlns:p14="http://schemas.microsoft.com/office/powerpoint/2010/main" val="30385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04E325-8696-4C0C-8D81-0D6C7D6292E1}"/>
              </a:ext>
            </a:extLst>
          </p:cNvPr>
          <p:cNvSpPr>
            <a:spLocks noGrp="1"/>
          </p:cNvSpPr>
          <p:nvPr>
            <p:ph type="title"/>
          </p:nvPr>
        </p:nvSpPr>
        <p:spPr>
          <a:xfrm>
            <a:off x="838200" y="695065"/>
            <a:ext cx="10515600" cy="713662"/>
          </a:xfrm>
        </p:spPr>
        <p:txBody>
          <a:bodyPr>
            <a:normAutofit/>
          </a:bodyPr>
          <a:lstStyle/>
          <a:p>
            <a:r>
              <a:rPr lang="sv-SE" sz="2600" b="1" dirty="0">
                <a:latin typeface="+mn-lt"/>
              </a:rPr>
              <a:t>Några förslag på vidare </a:t>
            </a:r>
            <a:r>
              <a:rPr lang="sv-SE" sz="2600" b="1" dirty="0" smtClean="0">
                <a:latin typeface="+mn-lt"/>
              </a:rPr>
              <a:t>studier</a:t>
            </a:r>
            <a:endParaRPr lang="sv-SE" sz="2600" b="1" dirty="0">
              <a:latin typeface="+mn-lt"/>
            </a:endParaRPr>
          </a:p>
        </p:txBody>
      </p:sp>
      <p:sp>
        <p:nvSpPr>
          <p:cNvPr id="3" name="Platshållare för innehåll 2">
            <a:extLst>
              <a:ext uri="{FF2B5EF4-FFF2-40B4-BE49-F238E27FC236}">
                <a16:creationId xmlns:a16="http://schemas.microsoft.com/office/drawing/2014/main" id="{066F75CE-FEDB-4CED-AC3D-E4674321DBC2}"/>
              </a:ext>
            </a:extLst>
          </p:cNvPr>
          <p:cNvSpPr>
            <a:spLocks noGrp="1"/>
          </p:cNvSpPr>
          <p:nvPr>
            <p:ph idx="1"/>
          </p:nvPr>
        </p:nvSpPr>
        <p:spPr>
          <a:xfrm>
            <a:off x="838200" y="1408727"/>
            <a:ext cx="10515600" cy="4964612"/>
          </a:xfrm>
        </p:spPr>
        <p:txBody>
          <a:bodyPr>
            <a:normAutofit/>
          </a:bodyPr>
          <a:lstStyle/>
          <a:p>
            <a:pPr>
              <a:lnSpc>
                <a:spcPct val="100000"/>
              </a:lnSpc>
            </a:pPr>
            <a:r>
              <a:rPr lang="sv-SE" sz="2000" dirty="0"/>
              <a:t>Hur har produktivitet och sysselsättning utvecklats i industrin regionalt?</a:t>
            </a:r>
            <a:br>
              <a:rPr lang="sv-SE" sz="2000" dirty="0"/>
            </a:br>
            <a:r>
              <a:rPr lang="sv-SE" sz="1800" i="1" dirty="0"/>
              <a:t>Det påstås ibland att industriföretagen går bra även om antalet sysselsatta minskar, stämmer det? Går det att göra bra analyser på hur lönsamhet och sysselsättningsutveckling korrelerar i olika branscher/regioner?</a:t>
            </a:r>
            <a:endParaRPr lang="sv-SE" sz="1800" dirty="0"/>
          </a:p>
          <a:p>
            <a:pPr>
              <a:lnSpc>
                <a:spcPct val="100000"/>
              </a:lnSpc>
            </a:pPr>
            <a:r>
              <a:rPr lang="sv-SE" sz="2000" dirty="0"/>
              <a:t>Hur har industrins lokaliseringsmönster inom Sverige förändrats över tid?</a:t>
            </a:r>
          </a:p>
          <a:p>
            <a:pPr>
              <a:lnSpc>
                <a:spcPct val="100000"/>
              </a:lnSpc>
            </a:pPr>
            <a:r>
              <a:rPr lang="sv-SE" sz="2000" dirty="0"/>
              <a:t>Vilka industrier flyttar ut från </a:t>
            </a:r>
            <a:r>
              <a:rPr lang="sv-SE" sz="2000" dirty="0" smtClean="0"/>
              <a:t>Sverige/Vilka </a:t>
            </a:r>
            <a:r>
              <a:rPr lang="sv-SE" sz="2000" dirty="0"/>
              <a:t>tas hem?</a:t>
            </a:r>
          </a:p>
          <a:p>
            <a:pPr>
              <a:lnSpc>
                <a:spcPct val="100000"/>
              </a:lnSpc>
            </a:pPr>
            <a:r>
              <a:rPr lang="sv-SE" sz="2000" dirty="0"/>
              <a:t>I vilken grad har industrin avknoppat verksamhet till tjänstenäringar?</a:t>
            </a:r>
          </a:p>
          <a:p>
            <a:pPr>
              <a:lnSpc>
                <a:spcPct val="100000"/>
              </a:lnSpc>
            </a:pPr>
            <a:r>
              <a:rPr lang="sv-SE" sz="2000" dirty="0"/>
              <a:t>Kan vi utveckla modeller för att skatta handelsflöden mellan branscher och mellan regioner (regionala värdekedjor?)</a:t>
            </a:r>
          </a:p>
          <a:p>
            <a:pPr>
              <a:lnSpc>
                <a:spcPct val="100000"/>
              </a:lnSpc>
            </a:pPr>
            <a:r>
              <a:rPr lang="sv-SE" sz="2000" dirty="0"/>
              <a:t>Kan vi utveckla modeller för att skatta graden av automatisering/digitalisering i regionerna genom att analysera företagens investeringar?</a:t>
            </a:r>
          </a:p>
          <a:p>
            <a:pPr>
              <a:lnSpc>
                <a:spcPct val="100000"/>
              </a:lnSpc>
            </a:pPr>
            <a:r>
              <a:rPr lang="sv-SE" sz="2000" dirty="0" smtClean="0"/>
              <a:t>Hur </a:t>
            </a:r>
            <a:r>
              <a:rPr lang="sv-SE" sz="2000" dirty="0"/>
              <a:t>har arbetskraften rört sig mellan branscher och regioner över tid?</a:t>
            </a:r>
          </a:p>
          <a:p>
            <a:pPr>
              <a:lnSpc>
                <a:spcPct val="100000"/>
              </a:lnSpc>
            </a:pPr>
            <a:r>
              <a:rPr lang="sv-SE" sz="2000" dirty="0"/>
              <a:t>Hur rör sig arbetskraften mellan </a:t>
            </a:r>
            <a:r>
              <a:rPr lang="sv-SE" sz="2000" dirty="0" smtClean="0"/>
              <a:t>yrken, </a:t>
            </a:r>
            <a:r>
              <a:rPr lang="sv-SE" sz="2000" dirty="0"/>
              <a:t>och hur är yrken i regionen relaterade till varandra? </a:t>
            </a:r>
            <a:endParaRPr lang="sv-SE" sz="2000" dirty="0" smtClean="0"/>
          </a:p>
        </p:txBody>
      </p:sp>
    </p:spTree>
    <p:extLst>
      <p:ext uri="{BB962C8B-B14F-4D97-AF65-F5344CB8AC3E}">
        <p14:creationId xmlns:p14="http://schemas.microsoft.com/office/powerpoint/2010/main" val="1191527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6"/>
          <p:cNvSpPr txBox="1">
            <a:spLocks noChangeArrowheads="1"/>
          </p:cNvSpPr>
          <p:nvPr/>
        </p:nvSpPr>
        <p:spPr bwMode="auto">
          <a:xfrm>
            <a:off x="2793774" y="2003426"/>
            <a:ext cx="6858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150000"/>
              </a:lnSpc>
              <a:defRPr/>
            </a:pPr>
            <a:r>
              <a:rPr lang="sv-SE" sz="2000" b="1" dirty="0" err="1">
                <a:latin typeface="+mn-lt"/>
                <a:cs typeface="Arial"/>
              </a:rPr>
              <a:t>www.reglab.se</a:t>
            </a:r>
            <a:r>
              <a:rPr lang="sv-SE" sz="2000" b="1" dirty="0">
                <a:latin typeface="+mn-lt"/>
                <a:cs typeface="Arial"/>
              </a:rPr>
              <a:t> </a:t>
            </a:r>
          </a:p>
          <a:p>
            <a:pPr>
              <a:lnSpc>
                <a:spcPct val="150000"/>
              </a:lnSpc>
              <a:defRPr/>
            </a:pPr>
            <a:r>
              <a:rPr lang="sv-SE" sz="2000" b="1" dirty="0" err="1">
                <a:latin typeface="+mn-lt"/>
                <a:cs typeface="Arial"/>
              </a:rPr>
              <a:t>Twitter</a:t>
            </a:r>
            <a:r>
              <a:rPr lang="sv-SE" sz="2000" b="1" dirty="0">
                <a:latin typeface="+mn-lt"/>
                <a:cs typeface="Arial"/>
              </a:rPr>
              <a:t>: </a:t>
            </a:r>
            <a:r>
              <a:rPr lang="sv-SE" sz="2000" dirty="0" err="1">
                <a:latin typeface="+mn-lt"/>
                <a:cs typeface="Arial"/>
              </a:rPr>
              <a:t>Reglab_Sverige</a:t>
            </a:r>
            <a:r>
              <a:rPr lang="sv-SE" sz="2000" dirty="0">
                <a:latin typeface="+mn-lt"/>
                <a:cs typeface="Arial"/>
              </a:rPr>
              <a:t>	</a:t>
            </a:r>
          </a:p>
          <a:p>
            <a:pPr>
              <a:lnSpc>
                <a:spcPct val="150000"/>
              </a:lnSpc>
              <a:defRPr/>
            </a:pPr>
            <a:endParaRPr lang="sv-SE" sz="2000" u="sng" dirty="0">
              <a:solidFill>
                <a:schemeClr val="tx1">
                  <a:lumMod val="95000"/>
                  <a:lumOff val="5000"/>
                </a:schemeClr>
              </a:solidFill>
              <a:latin typeface="+mn-lt"/>
              <a:cs typeface="Arial"/>
            </a:endParaRPr>
          </a:p>
          <a:p>
            <a:pPr>
              <a:lnSpc>
                <a:spcPct val="150000"/>
              </a:lnSpc>
              <a:defRPr/>
            </a:pPr>
            <a:r>
              <a:rPr lang="sv-SE" sz="2000" dirty="0" smtClean="0">
                <a:latin typeface="+mn-lt"/>
                <a:cs typeface="Arial"/>
                <a:hlinkClick r:id="rId2"/>
              </a:rPr>
              <a:t>eva.moe@skr.se</a:t>
            </a:r>
            <a:endParaRPr lang="sv-SE" sz="2000" dirty="0" smtClean="0">
              <a:latin typeface="+mn-lt"/>
              <a:cs typeface="Arial"/>
            </a:endParaRPr>
          </a:p>
          <a:p>
            <a:pPr>
              <a:lnSpc>
                <a:spcPct val="150000"/>
              </a:lnSpc>
              <a:defRPr/>
            </a:pPr>
            <a:r>
              <a:rPr lang="sv-SE" sz="2000" dirty="0" smtClean="0">
                <a:latin typeface="+mn-lt"/>
                <a:cs typeface="Arial"/>
                <a:hlinkClick r:id="rId3"/>
              </a:rPr>
              <a:t>peter.moller@regiondalarna.se</a:t>
            </a:r>
            <a:endParaRPr lang="sv-SE" sz="2000" dirty="0" smtClean="0">
              <a:latin typeface="+mn-lt"/>
              <a:cs typeface="Arial"/>
            </a:endParaRPr>
          </a:p>
          <a:p>
            <a:pPr>
              <a:lnSpc>
                <a:spcPct val="150000"/>
              </a:lnSpc>
              <a:defRPr/>
            </a:pPr>
            <a:r>
              <a:rPr lang="sv-SE" sz="2000" dirty="0" smtClean="0">
                <a:latin typeface="+mn-lt"/>
                <a:cs typeface="Arial"/>
                <a:hlinkClick r:id="rId4"/>
              </a:rPr>
              <a:t>anders.axelsson@skane.se</a:t>
            </a:r>
            <a:r>
              <a:rPr lang="sv-SE" sz="2000" dirty="0" smtClean="0">
                <a:latin typeface="+mn-lt"/>
                <a:cs typeface="Arial"/>
              </a:rPr>
              <a:t/>
            </a:r>
            <a:br>
              <a:rPr lang="sv-SE" sz="2000" dirty="0" smtClean="0">
                <a:latin typeface="+mn-lt"/>
                <a:cs typeface="Arial"/>
              </a:rPr>
            </a:br>
            <a:r>
              <a:rPr lang="sv-SE" sz="2000" dirty="0" smtClean="0">
                <a:latin typeface="+mn-lt"/>
                <a:cs typeface="Arial"/>
                <a:hlinkClick r:id="rId5"/>
              </a:rPr>
              <a:t>e.andersson@sweco.se</a:t>
            </a:r>
            <a:endParaRPr lang="sv-SE" sz="2000" dirty="0" smtClean="0">
              <a:latin typeface="+mn-lt"/>
              <a:cs typeface="Arial"/>
            </a:endParaRPr>
          </a:p>
          <a:p>
            <a:pPr>
              <a:lnSpc>
                <a:spcPct val="150000"/>
              </a:lnSpc>
              <a:defRPr/>
            </a:pPr>
            <a:endParaRPr lang="sv-SE" sz="2000" dirty="0">
              <a:latin typeface="+mn-lt"/>
              <a:cs typeface="Arial"/>
            </a:endParaRPr>
          </a:p>
        </p:txBody>
      </p:sp>
      <p:pic>
        <p:nvPicPr>
          <p:cNvPr id="16" name="Bildobjekt 15" descr="pratbubbla utan linje höger.ai"/>
          <p:cNvPicPr>
            <a:picLocks noChangeAspect="1"/>
          </p:cNvPicPr>
          <p:nvPr/>
        </p:nvPicPr>
        <p:blipFill rotWithShape="1">
          <a:blip r:embed="rId6" cstate="screen">
            <a:extLst>
              <a:ext uri="{28A0092B-C50C-407E-A947-70E740481C1C}">
                <a14:useLocalDpi xmlns:a14="http://schemas.microsoft.com/office/drawing/2010/main"/>
              </a:ext>
            </a:extLst>
          </a:blip>
          <a:srcRect t="33148" b="24815"/>
          <a:stretch/>
        </p:blipFill>
        <p:spPr>
          <a:xfrm>
            <a:off x="6178550" y="3283843"/>
            <a:ext cx="4955897" cy="2386416"/>
          </a:xfrm>
          <a:prstGeom prst="rect">
            <a:avLst/>
          </a:prstGeom>
        </p:spPr>
      </p:pic>
      <p:sp>
        <p:nvSpPr>
          <p:cNvPr id="14" name="textruta 13"/>
          <p:cNvSpPr txBox="1"/>
          <p:nvPr/>
        </p:nvSpPr>
        <p:spPr>
          <a:xfrm>
            <a:off x="7270868" y="3838639"/>
            <a:ext cx="3442448" cy="923330"/>
          </a:xfrm>
          <a:prstGeom prst="rect">
            <a:avLst/>
          </a:prstGeom>
          <a:noFill/>
        </p:spPr>
        <p:txBody>
          <a:bodyPr wrap="square" rtlCol="0">
            <a:spAutoFit/>
          </a:bodyPr>
          <a:lstStyle/>
          <a:p>
            <a:r>
              <a:rPr lang="sv-SE" sz="2700" b="1" dirty="0">
                <a:cs typeface="Ariak"/>
              </a:rPr>
              <a:t>Mycket snack</a:t>
            </a:r>
          </a:p>
          <a:p>
            <a:r>
              <a:rPr lang="sv-SE" sz="2700" b="1" dirty="0">
                <a:cs typeface="Ariak"/>
              </a:rPr>
              <a:t>Och mycket verkstad</a:t>
            </a:r>
          </a:p>
        </p:txBody>
      </p:sp>
      <p:pic>
        <p:nvPicPr>
          <p:cNvPr id="13" name="Bildobjekt 12">
            <a:extLst>
              <a:ext uri="{FF2B5EF4-FFF2-40B4-BE49-F238E27FC236}">
                <a16:creationId xmlns:a16="http://schemas.microsoft.com/office/drawing/2014/main" id="{FFA20868-6D2D-5547-9F6A-C346464FC0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72730">
            <a:off x="7970595" y="947292"/>
            <a:ext cx="2877035" cy="19175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2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npassad formgivning">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42646EB137FF4FBEFF921744FFEA9D" ma:contentTypeVersion="9" ma:contentTypeDescription="Create a new document." ma:contentTypeScope="" ma:versionID="218d0fcabe27f0fcb540110554417d7c">
  <xsd:schema xmlns:xsd="http://www.w3.org/2001/XMLSchema" xmlns:xs="http://www.w3.org/2001/XMLSchema" xmlns:p="http://schemas.microsoft.com/office/2006/metadata/properties" xmlns:ns3="0ae2b6ad-68a1-40bc-be43-d835b5ab4d38" xmlns:ns4="39ba9d24-607a-4d46-80e3-6e6bea9770a8" targetNamespace="http://schemas.microsoft.com/office/2006/metadata/properties" ma:root="true" ma:fieldsID="9a37ec14e7eacbb58e48a0ee320667a8" ns3:_="" ns4:_="">
    <xsd:import namespace="0ae2b6ad-68a1-40bc-be43-d835b5ab4d38"/>
    <xsd:import namespace="39ba9d24-607a-4d46-80e3-6e6bea9770a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e2b6ad-68a1-40bc-be43-d835b5ab4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ba9d24-607a-4d46-80e3-6e6bea9770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A9600D-7F0E-433E-9336-39A257C6BDD3}">
  <ds:schemaRefs>
    <ds:schemaRef ds:uri="http://schemas.microsoft.com/sharepoint/v3/contenttype/forms"/>
  </ds:schemaRefs>
</ds:datastoreItem>
</file>

<file path=customXml/itemProps2.xml><?xml version="1.0" encoding="utf-8"?>
<ds:datastoreItem xmlns:ds="http://schemas.openxmlformats.org/officeDocument/2006/customXml" ds:itemID="{972877A0-E203-4900-98E4-C296AA29BC57}">
  <ds:schemaRefs>
    <ds:schemaRef ds:uri="http://purl.org/dc/elements/1.1/"/>
    <ds:schemaRef ds:uri="http://schemas.microsoft.com/office/2006/metadata/properties"/>
    <ds:schemaRef ds:uri="http://schemas.openxmlformats.org/package/2006/metadata/core-properties"/>
    <ds:schemaRef ds:uri="0ae2b6ad-68a1-40bc-be43-d835b5ab4d38"/>
    <ds:schemaRef ds:uri="http://purl.org/dc/terms/"/>
    <ds:schemaRef ds:uri="http://schemas.microsoft.com/office/2006/documentManagement/types"/>
    <ds:schemaRef ds:uri="http://schemas.microsoft.com/office/infopath/2007/PartnerControls"/>
    <ds:schemaRef ds:uri="39ba9d24-607a-4d46-80e3-6e6bea9770a8"/>
    <ds:schemaRef ds:uri="http://www.w3.org/XML/1998/namespace"/>
    <ds:schemaRef ds:uri="http://purl.org/dc/dcmitype/"/>
  </ds:schemaRefs>
</ds:datastoreItem>
</file>

<file path=customXml/itemProps3.xml><?xml version="1.0" encoding="utf-8"?>
<ds:datastoreItem xmlns:ds="http://schemas.openxmlformats.org/officeDocument/2006/customXml" ds:itemID="{D1BB7840-EA67-43C8-956A-5B64157CA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e2b6ad-68a1-40bc-be43-d835b5ab4d38"/>
    <ds:schemaRef ds:uri="39ba9d24-607a-4d46-80e3-6e6bea977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5795</TotalTime>
  <Words>668</Words>
  <Application>Microsoft Office PowerPoint</Application>
  <PresentationFormat>Bredbild</PresentationFormat>
  <Paragraphs>66</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9</vt:i4>
      </vt:variant>
    </vt:vector>
  </HeadingPairs>
  <TitlesOfParts>
    <vt:vector size="17" baseType="lpstr">
      <vt:lpstr>Ariak</vt:lpstr>
      <vt:lpstr>Arial</vt:lpstr>
      <vt:lpstr>Calibri</vt:lpstr>
      <vt:lpstr>Calibri Light</vt:lpstr>
      <vt:lpstr>Symbol</vt:lpstr>
      <vt:lpstr>Anpassad formgivning</vt:lpstr>
      <vt:lpstr>1_Anpassad formgivning</vt:lpstr>
      <vt:lpstr>2_Anpassad formgivning</vt:lpstr>
      <vt:lpstr>PowerPoint-presentation</vt:lpstr>
      <vt:lpstr>Om lärprojektet   Hur ska vi förstå strukturomvandlingen och vilka är dess drivkrafter? Reglabs lärprojekt Industrins förnyelse – att förstå strukturomvandlingen har fördjupat kunskapen om strukturomvandlingens mekanismer i ett regionalt perspektiv, med särskilt fokus på tillverkningsindustrin och på statistik som kan hjälpa oss att följa förnyelsen.  Lärprojektet pågick under 2019 och innehöll fyra träffar med olika teman och innehåll:   23-24 april. Tema: Industrins omvandling  13 juni. Tema: Näringslivets internationalisering  16 sep. Tema: Digitalisering och automatisering  19 nov. Tema: Kompetensförsörjning  </vt:lpstr>
      <vt:lpstr>PowerPoint-presentation</vt:lpstr>
      <vt:lpstr>PowerPoint-presentation</vt:lpstr>
      <vt:lpstr>PowerPoint-presentation</vt:lpstr>
      <vt:lpstr>PowerPoint-presentation</vt:lpstr>
      <vt:lpstr>PowerPoint-presentation</vt:lpstr>
      <vt:lpstr>Några förslag på vidare studier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c:creator>
  <cp:lastModifiedBy>Moe Eva</cp:lastModifiedBy>
  <cp:revision>184</cp:revision>
  <dcterms:created xsi:type="dcterms:W3CDTF">2014-12-15T22:05:22Z</dcterms:created>
  <dcterms:modified xsi:type="dcterms:W3CDTF">2020-01-28T07:51:15Z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0x0101005742646EB137FF4FBEFF921744FFEA9D</vt:lpwstr>
  </property>
</Properties>
</file>