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8" r:id="rId4"/>
    <p:sldId id="269" r:id="rId5"/>
    <p:sldId id="270" r:id="rId6"/>
    <p:sldId id="267" r:id="rId7"/>
    <p:sldId id="266" r:id="rId8"/>
    <p:sldId id="271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85026" autoAdjust="0"/>
  </p:normalViewPr>
  <p:slideViewPr>
    <p:cSldViewPr snapToGrid="0">
      <p:cViewPr varScale="1">
        <p:scale>
          <a:sx n="111" d="100"/>
          <a:sy n="111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8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82D39A-F6D0-4640-9BAD-6920B52444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D08ECBD-BA32-4F77-BAF5-C300FF4C81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5639EA0-8237-4ADC-A99C-0DD25C426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D4951-5BD0-4882-ABC2-A8B474AE4080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5F78909-2B48-4750-B527-0D68A1559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A46923C-9082-473E-8FDD-7F99C4B0C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8E6F-65F9-483E-A515-AC1AA15A81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0033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C9BE26-1AF1-4530-8EBC-4A74143C0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722EA69-E7F2-41D2-8E41-3F7814578B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2972869-B497-47C4-A2E9-5B5400FA5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D4951-5BD0-4882-ABC2-A8B474AE4080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52BDE1A-4194-425D-AE17-500ACC236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565F5E8-3378-428D-A9F9-34FD8D232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8E6F-65F9-483E-A515-AC1AA15A81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4834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AA5243F-4958-4116-B8DA-D7F1A56AB9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728D5AE-0CCB-4427-B588-4EA2BA213E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881F0C5-A9DE-4CB6-A900-EC7DF138F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D4951-5BD0-4882-ABC2-A8B474AE4080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834BD29-40AC-413D-8B20-4D62D2695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2AFB234-4661-491E-A384-5C3CA9C46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8E6F-65F9-483E-A515-AC1AA15A81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0359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örsta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83153" y="4858742"/>
            <a:ext cx="8558609" cy="869262"/>
          </a:xfrm>
        </p:spPr>
        <p:txBody>
          <a:bodyPr lIns="0" tIns="0" rIns="0" bIns="0" anchor="b">
            <a:noAutofit/>
          </a:bodyPr>
          <a:lstStyle>
            <a:lvl1pPr marL="627063" indent="-627063" algn="l">
              <a:buFontTx/>
              <a:buBlip>
                <a:blip r:embed="rId2"/>
              </a:buBlip>
              <a:defRPr sz="5000" b="1" baseline="0"/>
            </a:lvl1pPr>
          </a:lstStyle>
          <a:p>
            <a:r>
              <a:rPr lang="sv-SE" dirty="0"/>
              <a:t>Skriv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624355" y="5766875"/>
            <a:ext cx="7917406" cy="392695"/>
          </a:xfrm>
        </p:spPr>
        <p:txBody>
          <a:bodyPr lIns="0" tIns="0" rIns="0" bIns="0" anchor="t" anchorCtr="0">
            <a:noAutofit/>
          </a:bodyPr>
          <a:lstStyle>
            <a:lvl1pPr marL="0" indent="0" algn="l">
              <a:buNone/>
              <a:defRPr sz="32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Skriv text här</a:t>
            </a:r>
          </a:p>
        </p:txBody>
      </p:sp>
      <p:sp>
        <p:nvSpPr>
          <p:cNvPr id="22" name="Datum"/>
          <p:cNvSpPr>
            <a:spLocks noGrp="1"/>
          </p:cNvSpPr>
          <p:nvPr>
            <p:ph type="body" sz="quarter" idx="10" hasCustomPrompt="1"/>
          </p:nvPr>
        </p:nvSpPr>
        <p:spPr>
          <a:xfrm>
            <a:off x="1644377" y="6261400"/>
            <a:ext cx="7673975" cy="288000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2000">
                <a:latin typeface="+mj-lt"/>
              </a:defRPr>
            </a:lvl1pPr>
          </a:lstStyle>
          <a:p>
            <a:pPr lvl="0"/>
            <a:r>
              <a:rPr lang="sv-SE" dirty="0"/>
              <a:t>Datum</a:t>
            </a:r>
          </a:p>
        </p:txBody>
      </p:sp>
      <p:sp>
        <p:nvSpPr>
          <p:cNvPr id="15" name="Rätvinklig triangel 14"/>
          <p:cNvSpPr/>
          <p:nvPr userDrawn="1"/>
        </p:nvSpPr>
        <p:spPr>
          <a:xfrm rot="5400000">
            <a:off x="23978" y="-18666"/>
            <a:ext cx="4361188" cy="4398523"/>
          </a:xfrm>
          <a:prstGeom prst="rtTriangle">
            <a:avLst/>
          </a:prstGeom>
          <a:solidFill>
            <a:srgbClr val="00AAA7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extruta 3"/>
          <p:cNvSpPr txBox="1"/>
          <p:nvPr userDrawn="1"/>
        </p:nvSpPr>
        <p:spPr>
          <a:xfrm>
            <a:off x="0" y="-292760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dirty="0">
                <a:solidFill>
                  <a:srgbClr val="FF0000"/>
                </a:solidFill>
              </a:rPr>
              <a:t>Välj Infoga bild från Bildarkivet för Tillväxtverkets bilder och illustrationer. Se även mallsidan.</a:t>
            </a: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82959" y="6197683"/>
            <a:ext cx="972000" cy="4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29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 1 utan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628530" y="2992975"/>
            <a:ext cx="7881258" cy="392695"/>
          </a:xfrm>
        </p:spPr>
        <p:txBody>
          <a:bodyPr lIns="0" tIns="0" rIns="0" bIns="0" anchor="t" anchorCtr="0"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Skriv text här</a:t>
            </a:r>
          </a:p>
        </p:txBody>
      </p:sp>
      <p:sp>
        <p:nvSpPr>
          <p:cNvPr id="12" name="Datum"/>
          <p:cNvSpPr>
            <a:spLocks noGrp="1"/>
          </p:cNvSpPr>
          <p:nvPr>
            <p:ph type="body" sz="quarter" idx="10" hasCustomPrompt="1"/>
          </p:nvPr>
        </p:nvSpPr>
        <p:spPr>
          <a:xfrm>
            <a:off x="1632619" y="3474642"/>
            <a:ext cx="7673975" cy="288000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2200">
                <a:latin typeface="+mn-lt"/>
              </a:defRPr>
            </a:lvl1pPr>
          </a:lstStyle>
          <a:p>
            <a:pPr lvl="0"/>
            <a:r>
              <a:rPr lang="sv-SE" dirty="0"/>
              <a:t>Datum</a:t>
            </a:r>
          </a:p>
        </p:txBody>
      </p:sp>
      <p:sp>
        <p:nvSpPr>
          <p:cNvPr id="15" name="Rätvinklig triangel 14"/>
          <p:cNvSpPr/>
          <p:nvPr userDrawn="1"/>
        </p:nvSpPr>
        <p:spPr>
          <a:xfrm rot="16200000" flipH="1">
            <a:off x="7810073" y="-20738"/>
            <a:ext cx="4361188" cy="4402667"/>
          </a:xfrm>
          <a:prstGeom prst="rtTriangle">
            <a:avLst/>
          </a:prstGeom>
          <a:solidFill>
            <a:srgbClr val="006D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" name="Rubrik 1"/>
          <p:cNvSpPr>
            <a:spLocks noGrp="1"/>
          </p:cNvSpPr>
          <p:nvPr>
            <p:ph type="ctrTitle" hasCustomPrompt="1"/>
          </p:nvPr>
        </p:nvSpPr>
        <p:spPr>
          <a:xfrm>
            <a:off x="985059" y="2196297"/>
            <a:ext cx="8558609" cy="777600"/>
          </a:xfrm>
        </p:spPr>
        <p:txBody>
          <a:bodyPr lIns="0" tIns="0" rIns="0" bIns="0" anchor="b">
            <a:noAutofit/>
          </a:bodyPr>
          <a:lstStyle>
            <a:lvl1pPr marL="627063" indent="-627063" algn="l">
              <a:buFontTx/>
              <a:buBlip>
                <a:blip r:embed="rId2"/>
              </a:buBlip>
              <a:defRPr sz="5000" b="1" baseline="0"/>
            </a:lvl1pPr>
          </a:lstStyle>
          <a:p>
            <a:r>
              <a:rPr lang="sv-SE" dirty="0"/>
              <a:t>Skriv rubrik</a:t>
            </a:r>
          </a:p>
        </p:txBody>
      </p:sp>
    </p:spTree>
    <p:extLst>
      <p:ext uri="{BB962C8B-B14F-4D97-AF65-F5344CB8AC3E}">
        <p14:creationId xmlns:p14="http://schemas.microsoft.com/office/powerpoint/2010/main" val="22430988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 2 utan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628530" y="2992975"/>
            <a:ext cx="7881258" cy="392695"/>
          </a:xfrm>
        </p:spPr>
        <p:txBody>
          <a:bodyPr lIns="0" tIns="0" rIns="0" bIns="0" anchor="t" anchorCtr="0"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Skriv text här</a:t>
            </a:r>
          </a:p>
        </p:txBody>
      </p:sp>
      <p:sp>
        <p:nvSpPr>
          <p:cNvPr id="12" name="Datum"/>
          <p:cNvSpPr>
            <a:spLocks noGrp="1"/>
          </p:cNvSpPr>
          <p:nvPr>
            <p:ph type="body" sz="quarter" idx="10" hasCustomPrompt="1"/>
          </p:nvPr>
        </p:nvSpPr>
        <p:spPr>
          <a:xfrm>
            <a:off x="1632619" y="3474643"/>
            <a:ext cx="7673975" cy="288000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2200">
                <a:latin typeface="+mn-lt"/>
              </a:defRPr>
            </a:lvl1pPr>
          </a:lstStyle>
          <a:p>
            <a:pPr lvl="0"/>
            <a:r>
              <a:rPr lang="sv-SE" dirty="0"/>
              <a:t>Datum</a:t>
            </a:r>
          </a:p>
        </p:txBody>
      </p:sp>
      <p:sp>
        <p:nvSpPr>
          <p:cNvPr id="8" name="Rubrik 1"/>
          <p:cNvSpPr>
            <a:spLocks noGrp="1"/>
          </p:cNvSpPr>
          <p:nvPr>
            <p:ph type="ctrTitle" hasCustomPrompt="1"/>
          </p:nvPr>
        </p:nvSpPr>
        <p:spPr>
          <a:xfrm>
            <a:off x="985059" y="2196297"/>
            <a:ext cx="8558609" cy="777600"/>
          </a:xfrm>
        </p:spPr>
        <p:txBody>
          <a:bodyPr lIns="0" tIns="0" rIns="0" bIns="0" anchor="b">
            <a:noAutofit/>
          </a:bodyPr>
          <a:lstStyle>
            <a:lvl1pPr marL="627063" indent="-627063" algn="l">
              <a:buFontTx/>
              <a:buBlip>
                <a:blip r:embed="rId2"/>
              </a:buBlip>
              <a:defRPr sz="5000" b="1" baseline="0"/>
            </a:lvl1pPr>
          </a:lstStyle>
          <a:p>
            <a:r>
              <a:rPr lang="sv-SE" dirty="0"/>
              <a:t>Skriv rubrik</a:t>
            </a:r>
          </a:p>
        </p:txBody>
      </p:sp>
    </p:spTree>
    <p:extLst>
      <p:ext uri="{BB962C8B-B14F-4D97-AF65-F5344CB8AC3E}">
        <p14:creationId xmlns:p14="http://schemas.microsoft.com/office/powerpoint/2010/main" val="633760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 3 utan 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628530" y="2992975"/>
            <a:ext cx="7881258" cy="392695"/>
          </a:xfrm>
        </p:spPr>
        <p:txBody>
          <a:bodyPr lIns="0" tIns="0" rIns="0" bIns="0" anchor="t" anchorCtr="0"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Skriv text här</a:t>
            </a:r>
          </a:p>
        </p:txBody>
      </p:sp>
      <p:sp>
        <p:nvSpPr>
          <p:cNvPr id="12" name="Datum"/>
          <p:cNvSpPr>
            <a:spLocks noGrp="1"/>
          </p:cNvSpPr>
          <p:nvPr>
            <p:ph type="body" sz="quarter" idx="10" hasCustomPrompt="1"/>
          </p:nvPr>
        </p:nvSpPr>
        <p:spPr>
          <a:xfrm>
            <a:off x="1632619" y="3474643"/>
            <a:ext cx="7673975" cy="288000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2200">
                <a:latin typeface="+mn-lt"/>
              </a:defRPr>
            </a:lvl1pPr>
          </a:lstStyle>
          <a:p>
            <a:pPr lvl="0"/>
            <a:r>
              <a:rPr lang="sv-SE" dirty="0"/>
              <a:t>Datum</a:t>
            </a:r>
          </a:p>
        </p:txBody>
      </p:sp>
      <p:sp>
        <p:nvSpPr>
          <p:cNvPr id="15" name="Rätvinklig triangel 14"/>
          <p:cNvSpPr/>
          <p:nvPr userDrawn="1"/>
        </p:nvSpPr>
        <p:spPr>
          <a:xfrm rot="16200000" flipH="1">
            <a:off x="7810073" y="-20738"/>
            <a:ext cx="4361188" cy="4402667"/>
          </a:xfrm>
          <a:prstGeom prst="rtTriangle">
            <a:avLst/>
          </a:prstGeom>
          <a:solidFill>
            <a:srgbClr val="006D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" name="Rubrik 1"/>
          <p:cNvSpPr>
            <a:spLocks noGrp="1"/>
          </p:cNvSpPr>
          <p:nvPr>
            <p:ph type="ctrTitle" hasCustomPrompt="1"/>
          </p:nvPr>
        </p:nvSpPr>
        <p:spPr>
          <a:xfrm>
            <a:off x="985059" y="2196297"/>
            <a:ext cx="8558609" cy="777600"/>
          </a:xfrm>
        </p:spPr>
        <p:txBody>
          <a:bodyPr lIns="0" tIns="0" rIns="0" bIns="0" anchor="b">
            <a:noAutofit/>
          </a:bodyPr>
          <a:lstStyle>
            <a:lvl1pPr marL="627063" indent="-627063" algn="l">
              <a:buFontTx/>
              <a:buBlip>
                <a:blip r:embed="rId2"/>
              </a:buBlip>
              <a:defRPr sz="5000" b="1" baseline="0"/>
            </a:lvl1pPr>
          </a:lstStyle>
          <a:p>
            <a:r>
              <a:rPr lang="sv-SE" dirty="0"/>
              <a:t>Skriv rubrik</a:t>
            </a:r>
          </a:p>
        </p:txBody>
      </p:sp>
    </p:spTree>
    <p:extLst>
      <p:ext uri="{BB962C8B-B14F-4D97-AF65-F5344CB8AC3E}">
        <p14:creationId xmlns:p14="http://schemas.microsoft.com/office/powerpoint/2010/main" val="37790096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Skriv rubrik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05360-9DA9-4B1A-9A2F-033F39D912AC}" type="datetime1">
              <a:rPr lang="sv-SE" smtClean="0"/>
              <a:t>2018-11-05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CD8362-DECF-4576-B512-B504A0CCB141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968375" y="1176500"/>
            <a:ext cx="8599489" cy="47307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600" b="1" baseline="0">
                <a:latin typeface="+mj-lt"/>
              </a:defRPr>
            </a:lvl1pPr>
          </a:lstStyle>
          <a:p>
            <a:pPr lvl="0"/>
            <a:r>
              <a:rPr lang="sv-SE" dirty="0"/>
              <a:t>Skriv underrubrik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6" hasCustomPrompt="1"/>
          </p:nvPr>
        </p:nvSpPr>
        <p:spPr>
          <a:xfrm>
            <a:off x="981530" y="1776538"/>
            <a:ext cx="10299246" cy="4093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2665912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-bild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Skriv rubrik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968375" y="1176500"/>
            <a:ext cx="8599489" cy="47307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600" b="1">
                <a:latin typeface="+mj-lt"/>
              </a:defRPr>
            </a:lvl1pPr>
          </a:lstStyle>
          <a:p>
            <a:pPr lvl="0"/>
            <a:r>
              <a:rPr lang="sv-SE" dirty="0"/>
              <a:t>Skriv underrubrik</a:t>
            </a:r>
          </a:p>
        </p:txBody>
      </p:sp>
      <p:sp>
        <p:nvSpPr>
          <p:cNvPr id="13" name="Platshållare för innehåll 12"/>
          <p:cNvSpPr>
            <a:spLocks noGrp="1"/>
          </p:cNvSpPr>
          <p:nvPr>
            <p:ph sz="quarter" idx="16" hasCustomPrompt="1"/>
          </p:nvPr>
        </p:nvSpPr>
        <p:spPr>
          <a:xfrm>
            <a:off x="981528" y="1776539"/>
            <a:ext cx="6766785" cy="4093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245F0-8C00-48F4-962D-C2F1804975EA}" type="datetime1">
              <a:rPr lang="sv-SE" smtClean="0"/>
              <a:t>2018-11-05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8362-DECF-4576-B512-B504A0CCB141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4" hasCustomPrompt="1"/>
          </p:nvPr>
        </p:nvSpPr>
        <p:spPr>
          <a:xfrm>
            <a:off x="7973225" y="1776539"/>
            <a:ext cx="3273039" cy="4093436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Välj Infoga bild från Bildarkivet för Tillväxtverkets bilder och illustrationer. Se även mallsidan.</a:t>
            </a:r>
          </a:p>
        </p:txBody>
      </p:sp>
    </p:spTree>
    <p:extLst>
      <p:ext uri="{BB962C8B-B14F-4D97-AF65-F5344CB8AC3E}">
        <p14:creationId xmlns:p14="http://schemas.microsoft.com/office/powerpoint/2010/main" val="21490637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-bild höger ljusgrön">
    <p:bg>
      <p:bgPr>
        <a:solidFill>
          <a:srgbClr val="FFF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Skriv rubrik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968375" y="1176500"/>
            <a:ext cx="8599489" cy="47307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600" b="1">
                <a:latin typeface="+mj-lt"/>
              </a:defRPr>
            </a:lvl1pPr>
          </a:lstStyle>
          <a:p>
            <a:pPr lvl="0"/>
            <a:r>
              <a:rPr lang="sv-SE" dirty="0"/>
              <a:t>Skriv underrubrik</a:t>
            </a:r>
          </a:p>
        </p:txBody>
      </p:sp>
      <p:sp>
        <p:nvSpPr>
          <p:cNvPr id="8" name="Platshållare för innehåll 12"/>
          <p:cNvSpPr>
            <a:spLocks noGrp="1"/>
          </p:cNvSpPr>
          <p:nvPr>
            <p:ph sz="quarter" idx="16" hasCustomPrompt="1"/>
          </p:nvPr>
        </p:nvSpPr>
        <p:spPr>
          <a:xfrm>
            <a:off x="981528" y="1776539"/>
            <a:ext cx="6766785" cy="4093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7E1F7-944A-49C7-89B4-BDEBEDDBECC9}" type="datetime1">
              <a:rPr lang="sv-SE" smtClean="0"/>
              <a:t>2018-11-05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8362-DECF-4576-B512-B504A0CCB141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4" hasCustomPrompt="1"/>
          </p:nvPr>
        </p:nvSpPr>
        <p:spPr>
          <a:xfrm>
            <a:off x="7973225" y="1776539"/>
            <a:ext cx="3273039" cy="4093436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600"/>
              </a:spcAft>
              <a:buClrTx/>
              <a:buSzPct val="73000"/>
              <a:buFontTx/>
              <a:buNone/>
              <a:tabLst/>
              <a:defRPr/>
            </a:lvl1pPr>
          </a:lstStyle>
          <a:p>
            <a:r>
              <a:rPr lang="sv-SE" dirty="0"/>
              <a:t>Välj Infoga bild från Bildarkivet för Tillväxtverkets bilder och illustrationer. Se även mallsidan.</a:t>
            </a:r>
          </a:p>
        </p:txBody>
      </p:sp>
    </p:spTree>
    <p:extLst>
      <p:ext uri="{BB962C8B-B14F-4D97-AF65-F5344CB8AC3E}">
        <p14:creationId xmlns:p14="http://schemas.microsoft.com/office/powerpoint/2010/main" val="39572767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vänster och innehå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Skriv rubrik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968375" y="1176500"/>
            <a:ext cx="8599489" cy="47307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600" b="1">
                <a:latin typeface="+mj-lt"/>
              </a:defRPr>
            </a:lvl1pPr>
          </a:lstStyle>
          <a:p>
            <a:pPr lvl="0"/>
            <a:r>
              <a:rPr lang="sv-SE" dirty="0"/>
              <a:t>Skriv underrubrik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8" hasCustomPrompt="1"/>
          </p:nvPr>
        </p:nvSpPr>
        <p:spPr>
          <a:xfrm>
            <a:off x="981528" y="1776539"/>
            <a:ext cx="3273039" cy="4093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7" hasCustomPrompt="1"/>
          </p:nvPr>
        </p:nvSpPr>
        <p:spPr>
          <a:xfrm>
            <a:off x="4498976" y="1776413"/>
            <a:ext cx="6766785" cy="4093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3A4BD-780C-4729-BC1B-3FE9BA0EDD42}" type="datetime1">
              <a:rPr lang="sv-SE" smtClean="0"/>
              <a:t>2018-11-05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8362-DECF-4576-B512-B504A0CCB141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9084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F28DC8-D41D-4579-AB76-661C4B1BF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05F6BC0-0E25-4A1F-9D00-B82208D25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3F57904-E89E-4602-B4F2-CE4B96C07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D4951-5BD0-4882-ABC2-A8B474AE4080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BD71109-6F44-4B5B-9F2F-13D22EC8E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EC034C2-84D9-4DDB-80C7-D19690EA0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8E6F-65F9-483E-A515-AC1AA15A81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99655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vänster och innehåll">
    <p:bg>
      <p:bgPr>
        <a:solidFill>
          <a:srgbClr val="FFF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Skriv rubrik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968375" y="1176500"/>
            <a:ext cx="8599489" cy="47307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600" b="1">
                <a:latin typeface="+mj-lt"/>
              </a:defRPr>
            </a:lvl1pPr>
          </a:lstStyle>
          <a:p>
            <a:pPr lvl="0"/>
            <a:r>
              <a:rPr lang="sv-SE" dirty="0"/>
              <a:t>Skriv underrubrik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61B2-F828-4876-AAD1-835C42D495F7}" type="datetime1">
              <a:rPr lang="sv-SE" smtClean="0"/>
              <a:t>2018-11-05</a:t>
            </a:fld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6" hasCustomPrompt="1"/>
          </p:nvPr>
        </p:nvSpPr>
        <p:spPr>
          <a:xfrm>
            <a:off x="4498976" y="1776413"/>
            <a:ext cx="6766785" cy="4093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8362-DECF-4576-B512-B504A0CCB141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4" hasCustomPrompt="1"/>
          </p:nvPr>
        </p:nvSpPr>
        <p:spPr>
          <a:xfrm>
            <a:off x="968375" y="1776539"/>
            <a:ext cx="3273039" cy="4093436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600"/>
              </a:spcAft>
              <a:buClrTx/>
              <a:buSzPct val="73000"/>
              <a:buFontTx/>
              <a:buNone/>
              <a:tabLst/>
              <a:defRPr/>
            </a:lvl1pPr>
          </a:lstStyle>
          <a:p>
            <a:r>
              <a:rPr lang="sv-SE" dirty="0"/>
              <a:t>Välj Infoga bild från Bildarkivet för Tillväxtverkets bilder och illustrationer. Se även mallsidan.</a:t>
            </a:r>
          </a:p>
        </p:txBody>
      </p:sp>
    </p:spTree>
    <p:extLst>
      <p:ext uri="{BB962C8B-B14F-4D97-AF65-F5344CB8AC3E}">
        <p14:creationId xmlns:p14="http://schemas.microsoft.com/office/powerpoint/2010/main" val="14326961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vänster stor och Rubrik och innehå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 hasCustomPrompt="1"/>
          </p:nvPr>
        </p:nvSpPr>
        <p:spPr>
          <a:xfrm>
            <a:off x="6243139" y="84084"/>
            <a:ext cx="5040000" cy="104052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/>
              <a:t>Skriv rubrik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6243140" y="1176500"/>
            <a:ext cx="5040000" cy="47307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600" b="1">
                <a:latin typeface="+mj-lt"/>
              </a:defRPr>
            </a:lvl1pPr>
          </a:lstStyle>
          <a:p>
            <a:pPr lvl="0"/>
            <a:r>
              <a:rPr lang="sv-SE" dirty="0"/>
              <a:t>Skriv underrubrik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6" hasCustomPrompt="1"/>
          </p:nvPr>
        </p:nvSpPr>
        <p:spPr>
          <a:xfrm>
            <a:off x="6243140" y="1776539"/>
            <a:ext cx="5040000" cy="41132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CEB4E-1F85-4743-ACC5-DCD46BFD3510}" type="datetime1">
              <a:rPr lang="sv-SE" smtClean="0"/>
              <a:t>2018-11-05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8362-DECF-4576-B512-B504A0CCB141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-1"/>
            <a:ext cx="5991260" cy="6858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Välj Infoga bild från Bildarkivet för Tillväxtverkets bilder och illustrationer. Se även mallsidan.</a:t>
            </a:r>
          </a:p>
        </p:txBody>
      </p:sp>
      <p:sp>
        <p:nvSpPr>
          <p:cNvPr id="8" name="Platshållare för text 4"/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-5" y="-1"/>
            <a:ext cx="4363687" cy="3312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820878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vänster mindre triangel och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 hasCustomPrompt="1"/>
          </p:nvPr>
        </p:nvSpPr>
        <p:spPr>
          <a:xfrm>
            <a:off x="4499741" y="84084"/>
            <a:ext cx="6284747" cy="1040524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Skriv rubrik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4499742" y="1176500"/>
            <a:ext cx="6284747" cy="47307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600" b="1">
                <a:latin typeface="+mj-lt"/>
              </a:defRPr>
            </a:lvl1pPr>
          </a:lstStyle>
          <a:p>
            <a:pPr lvl="0"/>
            <a:r>
              <a:rPr lang="sv-SE" dirty="0"/>
              <a:t>Skriv underrubrik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4499742" y="1776539"/>
            <a:ext cx="6284912" cy="4121149"/>
          </a:xfrm>
        </p:spPr>
        <p:txBody>
          <a:bodyPr/>
          <a:lstStyle>
            <a:lvl1pPr>
              <a:defRPr baseline="0"/>
            </a:lvl1pPr>
            <a:lvl2pPr marL="273050" indent="-188913">
              <a:defRPr/>
            </a:lvl2pPr>
          </a:lstStyle>
          <a:p>
            <a:pPr lvl="0"/>
            <a:r>
              <a:rPr lang="sv-SE" dirty="0"/>
              <a:t>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38C7-E9F3-43BF-AE2F-AE8E8AD197E7}" type="datetime1">
              <a:rPr lang="sv-SE" smtClean="0"/>
              <a:t>2018-11-05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8362-DECF-4576-B512-B504A0CCB141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3984239" cy="6858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Välj Infoga bild från Bildarkivet för Tillväxtverkets bilder och illustrationer. Se även mallsidan.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6" hasCustomPrompt="1"/>
          </p:nvPr>
        </p:nvSpPr>
        <p:spPr>
          <a:xfrm>
            <a:off x="-1" y="-1"/>
            <a:ext cx="3984239" cy="3040656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54320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vänster stor och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 hasCustomPrompt="1"/>
          </p:nvPr>
        </p:nvSpPr>
        <p:spPr>
          <a:xfrm>
            <a:off x="8008737" y="84084"/>
            <a:ext cx="3272038" cy="104052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/>
              <a:t>Skriv rubrik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8008736" y="1176500"/>
            <a:ext cx="3248253" cy="47307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600" b="1">
                <a:latin typeface="+mj-lt"/>
              </a:defRPr>
            </a:lvl1pPr>
          </a:lstStyle>
          <a:p>
            <a:pPr lvl="0"/>
            <a:r>
              <a:rPr lang="sv-SE" dirty="0"/>
              <a:t>Skriv underrubrik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7" hasCustomPrompt="1"/>
          </p:nvPr>
        </p:nvSpPr>
        <p:spPr>
          <a:xfrm>
            <a:off x="8008736" y="1773238"/>
            <a:ext cx="3248025" cy="41132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FC5C-FE90-4021-B462-B94560601B2E}" type="datetime1">
              <a:rPr lang="sv-SE" smtClean="0"/>
              <a:t>2018-11-05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8362-DECF-4576-B512-B504A0CCB141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4" hasCustomPrompt="1"/>
          </p:nvPr>
        </p:nvSpPr>
        <p:spPr>
          <a:xfrm>
            <a:off x="3706" y="4216"/>
            <a:ext cx="7714593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600"/>
              </a:spcAft>
              <a:buClrTx/>
              <a:buSzPct val="73000"/>
              <a:buFontTx/>
              <a:buNone/>
              <a:tabLst/>
              <a:defRPr/>
            </a:lvl1pPr>
          </a:lstStyle>
          <a:p>
            <a:r>
              <a:rPr lang="sv-SE" dirty="0"/>
              <a:t>Välj Infoga bild från Bildarkivet för Tillväxtverkets bilder och illustrationer. Se även mallsidan.</a:t>
            </a:r>
          </a:p>
        </p:txBody>
      </p:sp>
    </p:spTree>
    <p:extLst>
      <p:ext uri="{BB962C8B-B14F-4D97-AF65-F5344CB8AC3E}">
        <p14:creationId xmlns:p14="http://schemas.microsoft.com/office/powerpoint/2010/main" val="40313511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2-spalt m 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 hasCustomPrompt="1"/>
          </p:nvPr>
        </p:nvSpPr>
        <p:spPr>
          <a:xfrm>
            <a:off x="4508937" y="84084"/>
            <a:ext cx="6771836" cy="1040524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Skriv rubrik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4508936" y="1176500"/>
            <a:ext cx="6771837" cy="47307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600" b="1">
                <a:latin typeface="+mj-lt"/>
              </a:defRPr>
            </a:lvl1pPr>
          </a:lstStyle>
          <a:p>
            <a:pPr lvl="0"/>
            <a:r>
              <a:rPr lang="sv-SE" dirty="0"/>
              <a:t>Skriv underrubrik</a:t>
            </a:r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6" hasCustomPrompt="1"/>
          </p:nvPr>
        </p:nvSpPr>
        <p:spPr>
          <a:xfrm>
            <a:off x="4508937" y="1776538"/>
            <a:ext cx="3272400" cy="4104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innehåll 10"/>
          <p:cNvSpPr>
            <a:spLocks noGrp="1"/>
          </p:cNvSpPr>
          <p:nvPr>
            <p:ph sz="quarter" idx="17" hasCustomPrompt="1"/>
          </p:nvPr>
        </p:nvSpPr>
        <p:spPr>
          <a:xfrm>
            <a:off x="8008880" y="1776538"/>
            <a:ext cx="3271895" cy="4104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55D8F-DEB4-4626-856E-6DB9E890EDE5}" type="datetime1">
              <a:rPr lang="sv-SE" smtClean="0"/>
              <a:t>2018-11-05</a:t>
            </a:fld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8362-DECF-4576-B512-B504A0CCB141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-1"/>
            <a:ext cx="4235669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600"/>
              </a:spcAft>
              <a:buClrTx/>
              <a:buSzPct val="73000"/>
              <a:buFontTx/>
              <a:buNone/>
              <a:tabLst/>
              <a:defRPr/>
            </a:lvl1pPr>
          </a:lstStyle>
          <a:p>
            <a:r>
              <a:rPr lang="sv-SE" dirty="0"/>
              <a:t>Välj Infoga bild från Bildarkivet för Tillväxtverkets bilder och illustrationer. Se även mallsidan.</a:t>
            </a:r>
          </a:p>
        </p:txBody>
      </p:sp>
    </p:spTree>
    <p:extLst>
      <p:ext uri="{BB962C8B-B14F-4D97-AF65-F5344CB8AC3E}">
        <p14:creationId xmlns:p14="http://schemas.microsoft.com/office/powerpoint/2010/main" val="3724478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Skriv rubrik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968375" y="1176500"/>
            <a:ext cx="8599489" cy="47307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600" b="1">
                <a:latin typeface="+mj-lt"/>
              </a:defRPr>
            </a:lvl1pPr>
          </a:lstStyle>
          <a:p>
            <a:pPr lvl="0"/>
            <a:r>
              <a:rPr lang="sv-SE" dirty="0"/>
              <a:t>Skriv underrubrik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6" hasCustomPrompt="1"/>
          </p:nvPr>
        </p:nvSpPr>
        <p:spPr>
          <a:xfrm>
            <a:off x="981529" y="1776539"/>
            <a:ext cx="4932000" cy="4093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7" hasCustomPrompt="1"/>
          </p:nvPr>
        </p:nvSpPr>
        <p:spPr>
          <a:xfrm>
            <a:off x="6243145" y="1776539"/>
            <a:ext cx="4932000" cy="4093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C413-27BF-4BA0-AD77-010F3C6804F1}" type="datetime1">
              <a:rPr lang="sv-SE" smtClean="0"/>
              <a:t>2018-11-05</a:t>
            </a:fld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8362-DECF-4576-B512-B504A0CCB141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387719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- ljusgrön">
    <p:bg>
      <p:bgPr>
        <a:solidFill>
          <a:srgbClr val="FFF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Skriv rubrik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05360-9DA9-4B1A-9A2F-033F39D912AC}" type="datetime1">
              <a:rPr lang="sv-SE" smtClean="0"/>
              <a:t>2018-11-05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CD8362-DECF-4576-B512-B504A0CCB141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968375" y="1176500"/>
            <a:ext cx="8599489" cy="47307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600" b="1" baseline="0">
                <a:latin typeface="+mj-lt"/>
              </a:defRPr>
            </a:lvl1pPr>
          </a:lstStyle>
          <a:p>
            <a:pPr lvl="0"/>
            <a:r>
              <a:rPr lang="sv-SE" dirty="0"/>
              <a:t>Skriv underrubrik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6" hasCustomPrompt="1"/>
          </p:nvPr>
        </p:nvSpPr>
        <p:spPr>
          <a:xfrm>
            <a:off x="981530" y="1776538"/>
            <a:ext cx="10299246" cy="4093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0108161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38"/>
            <a:ext cx="3060000" cy="30600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911805" y="2044254"/>
            <a:ext cx="8367312" cy="3842195"/>
          </a:xfrm>
        </p:spPr>
        <p:txBody>
          <a:bodyPr anchor="t" anchorCtr="0"/>
          <a:lstStyle>
            <a:lvl1pPr>
              <a:lnSpc>
                <a:spcPct val="85000"/>
              </a:lnSpc>
              <a:defRPr sz="6000" b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Skriv text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36263-771B-48E1-8E31-D904F0580158}" type="datetime1">
              <a:rPr lang="sv-SE" smtClean="0"/>
              <a:t>2018-11-05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CD8362-DECF-4576-B512-B504A0CCB14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834313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911805" y="2044254"/>
            <a:ext cx="8367312" cy="3842195"/>
          </a:xfrm>
        </p:spPr>
        <p:txBody>
          <a:bodyPr anchor="t" anchorCtr="0"/>
          <a:lstStyle>
            <a:lvl1pPr>
              <a:lnSpc>
                <a:spcPct val="85000"/>
              </a:lnSpc>
              <a:defRPr sz="6000" b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Skriv text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C030-9BB5-4FE2-A611-19193A34FBF1}" type="datetime1">
              <a:rPr lang="sv-SE" smtClean="0"/>
              <a:t>2018-11-05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CD8362-DECF-4576-B512-B504A0CCB141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Likbent triangel 6"/>
          <p:cNvSpPr/>
          <p:nvPr userDrawn="1"/>
        </p:nvSpPr>
        <p:spPr>
          <a:xfrm>
            <a:off x="640306" y="5482623"/>
            <a:ext cx="2757487" cy="1385887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Likbent triangel 7"/>
          <p:cNvSpPr/>
          <p:nvPr userDrawn="1"/>
        </p:nvSpPr>
        <p:spPr>
          <a:xfrm flipV="1">
            <a:off x="8256949" y="0"/>
            <a:ext cx="2757487" cy="1385887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034625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Skriv rubrik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9A040-5A81-4206-B434-22070B675753}" type="datetime1">
              <a:rPr lang="sv-SE" smtClean="0"/>
              <a:t>2018-11-05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8362-DECF-4576-B512-B504A0CCB141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8415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8527A5-56A8-4AFA-B82E-03C2D7703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4450FDC-DE7B-497C-9A43-AEC6701113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A15558F-593A-4E69-BC9B-7E0C4D989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D4951-5BD0-4882-ABC2-A8B474AE4080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B629329-9A6C-4E11-81A1-C57480EC5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D2F20E3-D055-4794-BCCA-0CBEE77A8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8E6F-65F9-483E-A515-AC1AA15A81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50083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A3E7-9876-413F-9955-F060084543B0}" type="datetime1">
              <a:rPr lang="sv-SE" smtClean="0"/>
              <a:t>2018-11-05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8362-DECF-4576-B512-B504A0CCB141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997979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 1">
    <p:bg>
      <p:bgPr>
        <a:solidFill>
          <a:srgbClr val="E1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759046" y="2027494"/>
            <a:ext cx="5514833" cy="1199182"/>
          </a:xfrm>
        </p:spPr>
        <p:txBody>
          <a:bodyPr anchor="b"/>
          <a:lstStyle>
            <a:lvl1pPr marL="452438" indent="-452438">
              <a:buSzPct val="80000"/>
              <a:buFontTx/>
              <a:buBlip>
                <a:blip r:embed="rId2"/>
              </a:buBlip>
              <a:defRPr sz="4500"/>
            </a:lvl1pPr>
          </a:lstStyle>
          <a:p>
            <a:r>
              <a:rPr lang="sv-SE" dirty="0"/>
              <a:t>Skriv rubrik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6218372" y="3311942"/>
            <a:ext cx="5055507" cy="2459419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Skriv text</a:t>
            </a:r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68" y="1135523"/>
            <a:ext cx="2375999" cy="4649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4649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2">
    <p:bg>
      <p:bgPr>
        <a:solidFill>
          <a:srgbClr val="A5DD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6218372" y="3311942"/>
            <a:ext cx="5055507" cy="246815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Skriv text</a:t>
            </a:r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19" y="1282947"/>
            <a:ext cx="3419999" cy="4546732"/>
          </a:xfrm>
          <a:prstGeom prst="rect">
            <a:avLst/>
          </a:prstGeom>
        </p:spPr>
      </p:pic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5759046" y="2027494"/>
            <a:ext cx="5514833" cy="1199182"/>
          </a:xfrm>
        </p:spPr>
        <p:txBody>
          <a:bodyPr anchor="b"/>
          <a:lstStyle>
            <a:lvl1pPr marL="452438" indent="-452438">
              <a:buSzPct val="80000"/>
              <a:buFontTx/>
              <a:buBlip>
                <a:blip r:embed="rId3"/>
              </a:buBlip>
              <a:defRPr sz="450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Skriv rubrik</a:t>
            </a:r>
          </a:p>
        </p:txBody>
      </p:sp>
    </p:spTree>
    <p:extLst>
      <p:ext uri="{BB962C8B-B14F-4D97-AF65-F5344CB8AC3E}">
        <p14:creationId xmlns:p14="http://schemas.microsoft.com/office/powerpoint/2010/main" val="14125160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3">
    <p:bg>
      <p:bgPr>
        <a:solidFill>
          <a:srgbClr val="00A6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6218372" y="3311942"/>
            <a:ext cx="5055507" cy="244978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Skriv text</a:t>
            </a:r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736619" y="1299532"/>
            <a:ext cx="3420000" cy="4513561"/>
          </a:xfrm>
          <a:prstGeom prst="rect">
            <a:avLst/>
          </a:prstGeom>
        </p:spPr>
      </p:pic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5759046" y="2027494"/>
            <a:ext cx="5514833" cy="1199182"/>
          </a:xfrm>
        </p:spPr>
        <p:txBody>
          <a:bodyPr anchor="b"/>
          <a:lstStyle>
            <a:lvl1pPr marL="452438" indent="-452438">
              <a:buSzPct val="80000"/>
              <a:buFontTx/>
              <a:buBlip>
                <a:blip r:embed="rId3"/>
              </a:buBlip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Skriv rubrik</a:t>
            </a:r>
          </a:p>
        </p:txBody>
      </p:sp>
    </p:spTree>
    <p:extLst>
      <p:ext uri="{BB962C8B-B14F-4D97-AF65-F5344CB8AC3E}">
        <p14:creationId xmlns:p14="http://schemas.microsoft.com/office/powerpoint/2010/main" val="28310170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4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6218372" y="3311942"/>
            <a:ext cx="5055507" cy="244978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Skriv text</a:t>
            </a:r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599989" y="1323607"/>
            <a:ext cx="3888000" cy="4502947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 hasCustomPrompt="1"/>
          </p:nvPr>
        </p:nvSpPr>
        <p:spPr>
          <a:xfrm>
            <a:off x="5759046" y="2027494"/>
            <a:ext cx="5514833" cy="1199182"/>
          </a:xfrm>
        </p:spPr>
        <p:txBody>
          <a:bodyPr anchor="b"/>
          <a:lstStyle>
            <a:lvl1pPr marL="452438" indent="-452438">
              <a:buSzPct val="80000"/>
              <a:buFontTx/>
              <a:buBlip>
                <a:blip r:embed="rId3"/>
              </a:buBlip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Skriv rubrik</a:t>
            </a:r>
          </a:p>
        </p:txBody>
      </p:sp>
    </p:spTree>
    <p:extLst>
      <p:ext uri="{BB962C8B-B14F-4D97-AF65-F5344CB8AC3E}">
        <p14:creationId xmlns:p14="http://schemas.microsoft.com/office/powerpoint/2010/main" val="29534439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 5">
    <p:bg>
      <p:bgPr>
        <a:solidFill>
          <a:srgbClr val="E1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759046" y="2027494"/>
            <a:ext cx="5514833" cy="1199182"/>
          </a:xfrm>
        </p:spPr>
        <p:txBody>
          <a:bodyPr anchor="b"/>
          <a:lstStyle>
            <a:lvl1pPr marL="452438" indent="-452438">
              <a:buSzPct val="80000"/>
              <a:buFontTx/>
              <a:buBlip>
                <a:blip r:embed="rId2"/>
              </a:buBlip>
              <a:defRPr sz="4500"/>
            </a:lvl1pPr>
          </a:lstStyle>
          <a:p>
            <a:r>
              <a:rPr lang="sv-SE" dirty="0"/>
              <a:t>Skriv rubrik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6218372" y="3311942"/>
            <a:ext cx="5055507" cy="2459419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Skriv text</a:t>
            </a:r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392" y="1063609"/>
            <a:ext cx="3384000" cy="4829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4171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6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6218372" y="3311942"/>
            <a:ext cx="5055507" cy="246815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Skriv text</a:t>
            </a:r>
          </a:p>
        </p:txBody>
      </p:sp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5759046" y="2027494"/>
            <a:ext cx="5514833" cy="1199182"/>
          </a:xfrm>
        </p:spPr>
        <p:txBody>
          <a:bodyPr anchor="b"/>
          <a:lstStyle>
            <a:lvl1pPr marL="452438" indent="-452438">
              <a:buSzPct val="80000"/>
              <a:buFontTx/>
              <a:buBlip>
                <a:blip r:embed="rId2"/>
              </a:buBlip>
              <a:defRPr sz="450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Skriv rubrik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09" y="1296739"/>
            <a:ext cx="3779999" cy="455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44682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7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6218372" y="3311942"/>
            <a:ext cx="5055507" cy="244978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Skriv text</a:t>
            </a:r>
          </a:p>
        </p:txBody>
      </p:sp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5759046" y="2027494"/>
            <a:ext cx="5514833" cy="1199182"/>
          </a:xfrm>
        </p:spPr>
        <p:txBody>
          <a:bodyPr anchor="b"/>
          <a:lstStyle>
            <a:lvl1pPr marL="452438" indent="-452438">
              <a:buSzPct val="80000"/>
              <a:buFontTx/>
              <a:buBlip>
                <a:blip r:embed="rId2"/>
              </a:buBlip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Skriv rubrik</a:t>
            </a:r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734370" y="888279"/>
            <a:ext cx="3780000" cy="5346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4114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8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6218372" y="3311942"/>
            <a:ext cx="5055507" cy="244978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Skriv text</a:t>
            </a:r>
          </a:p>
        </p:txBody>
      </p:sp>
      <p:sp>
        <p:nvSpPr>
          <p:cNvPr id="9" name="Rubrik 1"/>
          <p:cNvSpPr>
            <a:spLocks noGrp="1"/>
          </p:cNvSpPr>
          <p:nvPr>
            <p:ph type="title" hasCustomPrompt="1"/>
          </p:nvPr>
        </p:nvSpPr>
        <p:spPr>
          <a:xfrm>
            <a:off x="5759046" y="2027494"/>
            <a:ext cx="5514833" cy="1199182"/>
          </a:xfrm>
        </p:spPr>
        <p:txBody>
          <a:bodyPr anchor="b"/>
          <a:lstStyle>
            <a:lvl1pPr marL="452438" indent="-452438">
              <a:buSzPct val="80000"/>
              <a:buFontTx/>
              <a:buBlip>
                <a:blip r:embed="rId2"/>
              </a:buBlip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Skriv rubrik</a:t>
            </a:r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919934" y="850674"/>
            <a:ext cx="3852000" cy="5448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52805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 9">
    <p:bg>
      <p:bgPr>
        <a:solidFill>
          <a:srgbClr val="E1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759046" y="2027494"/>
            <a:ext cx="5514833" cy="1199182"/>
          </a:xfrm>
        </p:spPr>
        <p:txBody>
          <a:bodyPr anchor="b"/>
          <a:lstStyle>
            <a:lvl1pPr marL="452438" indent="-452438">
              <a:buSzPct val="80000"/>
              <a:buFontTx/>
              <a:buBlip>
                <a:blip r:embed="rId2"/>
              </a:buBlip>
              <a:defRPr sz="4500"/>
            </a:lvl1pPr>
          </a:lstStyle>
          <a:p>
            <a:r>
              <a:rPr lang="sv-SE" dirty="0"/>
              <a:t>Skriv rubrik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6218372" y="3311942"/>
            <a:ext cx="5055507" cy="2459419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Skriv text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15" y="1352346"/>
            <a:ext cx="3743999" cy="4510771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15" y="1351592"/>
            <a:ext cx="3744001" cy="4512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776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F13AD7-4A4E-4927-A441-4FB23F2FF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600BD7F-B515-4AAA-BEA0-21F3EE300C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C4AF7BC-BE39-4970-B3DD-39683E507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DD3C1FE-C749-4742-9CF2-68F3D13F6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D4951-5BD0-4882-ABC2-A8B474AE4080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F10CD0F-112A-456E-A490-7E6C49707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04A2D85-CED3-4D06-8631-D92FAB8A5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8E6F-65F9-483E-A515-AC1AA15A81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359332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10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6218372" y="3311942"/>
            <a:ext cx="5055507" cy="246815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Skriv text</a:t>
            </a:r>
          </a:p>
        </p:txBody>
      </p:sp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5759046" y="2027494"/>
            <a:ext cx="5514833" cy="1199182"/>
          </a:xfrm>
        </p:spPr>
        <p:txBody>
          <a:bodyPr anchor="b"/>
          <a:lstStyle>
            <a:lvl1pPr marL="452438" indent="-452438">
              <a:buSzPct val="80000"/>
              <a:buFontTx/>
              <a:buBlip>
                <a:blip r:embed="rId2"/>
              </a:buBlip>
              <a:defRPr sz="450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Skriv rubrik</a:t>
            </a:r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77" y="1520328"/>
            <a:ext cx="4856033" cy="4043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0648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11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6218372" y="3311942"/>
            <a:ext cx="5055507" cy="244978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Skriv text</a:t>
            </a:r>
          </a:p>
        </p:txBody>
      </p:sp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5759046" y="2027494"/>
            <a:ext cx="5514833" cy="1199182"/>
          </a:xfrm>
        </p:spPr>
        <p:txBody>
          <a:bodyPr anchor="b"/>
          <a:lstStyle>
            <a:lvl1pPr marL="452438" indent="-452438">
              <a:buSzPct val="80000"/>
              <a:buFontTx/>
              <a:buBlip>
                <a:blip r:embed="rId2"/>
              </a:buBlip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Skriv rubrik</a:t>
            </a:r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93376" y="1558247"/>
            <a:ext cx="4140000" cy="395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06054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1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6218372" y="3311942"/>
            <a:ext cx="5055507" cy="244978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Skriv text</a:t>
            </a:r>
          </a:p>
        </p:txBody>
      </p:sp>
      <p:sp>
        <p:nvSpPr>
          <p:cNvPr id="9" name="Rubrik 1"/>
          <p:cNvSpPr>
            <a:spLocks noGrp="1"/>
          </p:cNvSpPr>
          <p:nvPr>
            <p:ph type="title" hasCustomPrompt="1"/>
          </p:nvPr>
        </p:nvSpPr>
        <p:spPr>
          <a:xfrm>
            <a:off x="5759046" y="2027494"/>
            <a:ext cx="5514833" cy="1199182"/>
          </a:xfrm>
        </p:spPr>
        <p:txBody>
          <a:bodyPr anchor="b"/>
          <a:lstStyle>
            <a:lvl1pPr marL="452438" indent="-452438">
              <a:buSzPct val="80000"/>
              <a:buFontTx/>
              <a:buBlip>
                <a:blip r:embed="rId2"/>
              </a:buBlip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Skriv rubrik</a:t>
            </a:r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46217" y="287378"/>
            <a:ext cx="5292000" cy="6548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092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39D94A-540A-4EB4-A328-BCDBC2AF5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A9468AF-AE05-4DA4-BFE7-2D52E21F81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534B0D7-026A-47F0-9EF9-61FA16A907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A46DCAE-FD9C-43F7-9B5D-B0635D1740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36C0E92-32DF-4222-B7CB-2B3E98B9A9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9DD101F-BD08-4B31-A03A-3BA9892AE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D4951-5BD0-4882-ABC2-A8B474AE4080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1B5F9F2-EFCC-4C80-94EB-F329FF66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A385A7F-7534-46CF-BA70-4B0BBEE88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8E6F-65F9-483E-A515-AC1AA15A81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5285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E96759-1053-41DC-B340-03BD3B53D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200EEF0-CBD3-42AF-BA7F-A5CA20B6D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D4951-5BD0-4882-ABC2-A8B474AE4080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FD9A032-5B0C-45F6-9101-434B9738A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B0F8A10-41DD-4FA1-9032-6C79AF828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8E6F-65F9-483E-A515-AC1AA15A81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9715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E74163E-CEAC-4E2E-9FD2-D8AAB524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D4951-5BD0-4882-ABC2-A8B474AE4080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9F88785-D196-477B-934C-433A6ECFC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D95F4F7-DAF1-4AAD-B78E-1B382C73B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8E6F-65F9-483E-A515-AC1AA15A81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4522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C983A8-DF8C-49C6-AD63-C116010CE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8752668-C62F-40FB-87D5-278787C8D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FD1F1B4-2DE1-4AE1-8F29-014FF6450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AC90F32-EF7F-462D-8CE1-890403E96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D4951-5BD0-4882-ABC2-A8B474AE4080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E4F9262-116A-4589-8D7B-3A9430A5D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661907D-85DC-4E5C-9575-4B1407D03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8E6F-65F9-483E-A515-AC1AA15A81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9731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72EBFA-2189-4F11-A1DC-039EDC29D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6AABA91-B22D-408A-A0B0-77FCD51002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EC9D5BE-B46D-478F-8BDF-2F5AF4F2C3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C27C7C2-BC8C-4FFB-9EB5-D7502D151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D4951-5BD0-4882-ABC2-A8B474AE4080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6E07C8D-F0C8-48BF-9E3B-63142FF6D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3F9F41F-9B3F-44F7-B630-E1DEFC463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48E6F-65F9-483E-A515-AC1AA15A81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113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34" Type="http://schemas.openxmlformats.org/officeDocument/2006/relationships/image" Target="../media/image2.png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33" Type="http://schemas.openxmlformats.org/officeDocument/2006/relationships/image" Target="../media/image1.emf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29" Type="http://schemas.openxmlformats.org/officeDocument/2006/relationships/slideLayout" Target="../slideLayouts/slideLayout40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4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205329A-54F4-477E-A691-D4E119EB7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57B902-5BAF-4A67-A052-5C2EAF4114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95E6372-062F-400B-B35B-1B126B056F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D4951-5BD0-4882-ABC2-A8B474AE4080}" type="datetimeFigureOut">
              <a:rPr lang="sv-SE" smtClean="0"/>
              <a:t>2018-11-05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11A1EEB-DC8C-4251-8DDC-776B13B74C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650297F-B332-4EBB-B3CA-89F3E72F39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48E6F-65F9-483E-A515-AC1AA15A81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5803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968829" y="84084"/>
            <a:ext cx="8599714" cy="104052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81528" y="1776539"/>
            <a:ext cx="6766785" cy="409343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30519" y="6430868"/>
            <a:ext cx="7200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238BAE68-474C-49A7-968E-512E1662B4CE}" type="datetime1">
              <a:rPr lang="sv-SE" smtClean="0"/>
              <a:t>2018-11-05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893630" y="6430868"/>
            <a:ext cx="3960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CCD8362-DECF-4576-B512-B504A0CCB141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33"/>
          <a:stretch>
            <a:fillRect/>
          </a:stretch>
        </p:blipFill>
        <p:spPr>
          <a:xfrm>
            <a:off x="10882959" y="6197683"/>
            <a:ext cx="972000" cy="4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944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3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400" indent="-266400" algn="l" defTabSz="914400" rtl="0" eaLnBrk="1" latinLnBrk="0" hangingPunct="1">
        <a:lnSpc>
          <a:spcPct val="100000"/>
        </a:lnSpc>
        <a:spcBef>
          <a:spcPts val="1400"/>
        </a:spcBef>
        <a:spcAft>
          <a:spcPts val="600"/>
        </a:spcAft>
        <a:buSzPct val="73000"/>
        <a:buFontTx/>
        <a:buBlip>
          <a:blip r:embed="rId34"/>
        </a:buBlip>
        <a:defRPr sz="25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576000" indent="-2664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‐"/>
        <a:defRPr sz="23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810000" indent="-190800" algn="l" defTabSz="914400" rtl="0" eaLnBrk="1" latinLnBrk="0" hangingPunct="1">
        <a:lnSpc>
          <a:spcPct val="100000"/>
        </a:lnSpc>
        <a:spcBef>
          <a:spcPts val="200"/>
        </a:spcBef>
        <a:spcAft>
          <a:spcPts val="600"/>
        </a:spcAft>
        <a:buFont typeface="Calibri" panose="020F0502020204030204" pitchFamily="34" charset="0"/>
        <a:buChar char="»"/>
        <a:defRPr sz="19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932400" indent="-122400" algn="l" defTabSz="914400" rtl="0" eaLnBrk="1" latinLnBrk="0" hangingPunct="1">
        <a:lnSpc>
          <a:spcPct val="100000"/>
        </a:lnSpc>
        <a:spcBef>
          <a:spcPts val="200"/>
        </a:spcBef>
        <a:spcAft>
          <a:spcPts val="600"/>
        </a:spcAft>
        <a:buFont typeface="Calibri" panose="020F0502020204030204" pitchFamily="34" charset="0"/>
        <a:buChar char="›"/>
        <a:defRPr sz="16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1085850" indent="-147638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708">
          <p15:clr>
            <a:srgbClr val="F26B43"/>
          </p15:clr>
        </p15:guide>
        <p15:guide id="2" pos="3840">
          <p15:clr>
            <a:srgbClr val="F26B43"/>
          </p15:clr>
        </p15:guide>
        <p15:guide id="3" pos="7106">
          <p15:clr>
            <a:srgbClr val="F26B43"/>
          </p15:clr>
        </p15:guide>
        <p15:guide id="4" orient="horz" pos="1117">
          <p15:clr>
            <a:srgbClr val="F26B43"/>
          </p15:clr>
        </p15:guide>
        <p15:guide id="5" pos="619">
          <p15:clr>
            <a:srgbClr val="F26B43"/>
          </p15:clr>
        </p15:guide>
        <p15:guide id="6" pos="4883">
          <p15:clr>
            <a:srgbClr val="F26B43"/>
          </p15:clr>
        </p15:guide>
        <p15:guide id="7" orient="horz" pos="419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135D6B-DB7C-4539-8FA6-1F3077198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4968" y="2554617"/>
            <a:ext cx="8367312" cy="3842195"/>
          </a:xfrm>
        </p:spPr>
        <p:txBody>
          <a:bodyPr/>
          <a:lstStyle/>
          <a:p>
            <a:r>
              <a:rPr lang="sv-SE" b="1" dirty="0" err="1"/>
              <a:t>Lärprojekt</a:t>
            </a:r>
            <a:r>
              <a:rPr lang="sv-SE" b="1" dirty="0"/>
              <a:t> BRP+</a:t>
            </a:r>
            <a:br>
              <a:rPr lang="sv-SE" b="1" dirty="0"/>
            </a:br>
            <a:r>
              <a:rPr lang="sv-SE" sz="4400" b="1" dirty="0"/>
              <a:t>20181107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3299135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7CC296DD-1438-4BC3-A528-6E0CAE9FF8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691" y="3217022"/>
            <a:ext cx="8558609" cy="777600"/>
          </a:xfrm>
        </p:spPr>
        <p:txBody>
          <a:bodyPr/>
          <a:lstStyle/>
          <a:p>
            <a:r>
              <a:rPr lang="sv-SE" dirty="0"/>
              <a:t>BRP+ projektplan </a:t>
            </a:r>
            <a:br>
              <a:rPr lang="sv-SE" dirty="0"/>
            </a:br>
            <a:r>
              <a:rPr lang="sv-SE" sz="4000" dirty="0"/>
              <a:t>en plan för fortsatt utveckling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48552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27E06F-7BD2-41B3-9E08-1765F81AE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3979" y="1478931"/>
            <a:ext cx="3272038" cy="1040524"/>
          </a:xfrm>
        </p:spPr>
        <p:txBody>
          <a:bodyPr/>
          <a:lstStyle/>
          <a:p>
            <a:r>
              <a:rPr lang="sv-SE" dirty="0"/>
              <a:t>Projektplan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F7B981A-510B-49D8-9C8C-EB01A112173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093979" y="2913520"/>
            <a:ext cx="3248025" cy="2465549"/>
          </a:xfrm>
        </p:spPr>
        <p:txBody>
          <a:bodyPr/>
          <a:lstStyle/>
          <a:p>
            <a:r>
              <a:rPr lang="sv-SE" dirty="0"/>
              <a:t>Ett levande dokument under utveckling</a:t>
            </a:r>
          </a:p>
          <a:p>
            <a:r>
              <a:rPr lang="sv-SE" dirty="0"/>
              <a:t>Identifierar behov och  möjliga vägar framåt</a:t>
            </a:r>
          </a:p>
          <a:p>
            <a:r>
              <a:rPr lang="sv-SE" dirty="0"/>
              <a:t>Uppskattade kostnader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DE818-DF8F-4ACD-B137-18CA08C27F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64" y="828580"/>
            <a:ext cx="7465812" cy="5200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322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33FD341-FA2A-49DD-A901-3AA73830E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069" y="332056"/>
            <a:ext cx="8599714" cy="1040524"/>
          </a:xfrm>
        </p:spPr>
        <p:txBody>
          <a:bodyPr/>
          <a:lstStyle/>
          <a:p>
            <a:r>
              <a:rPr lang="sv-SE" dirty="0"/>
              <a:t>Identifierade behov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715C5D4-BDC6-4E5C-B32D-168D632A11A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718059" y="1466571"/>
            <a:ext cx="10299246" cy="4934229"/>
          </a:xfrm>
        </p:spPr>
        <p:txBody>
          <a:bodyPr/>
          <a:lstStyle/>
          <a:p>
            <a:r>
              <a:rPr lang="sv-SE" sz="2000" b="1" dirty="0"/>
              <a:t>Projekt och processledning</a:t>
            </a:r>
          </a:p>
          <a:p>
            <a:pPr>
              <a:spcBef>
                <a:spcPts val="1000"/>
              </a:spcBef>
            </a:pPr>
            <a:r>
              <a:rPr lang="sv-SE" sz="2000" b="1" dirty="0"/>
              <a:t>Teknisk förvaltning 	</a:t>
            </a:r>
          </a:p>
          <a:p>
            <a:pPr lvl="1">
              <a:spcAft>
                <a:spcPts val="0"/>
              </a:spcAft>
            </a:pPr>
            <a:r>
              <a:rPr lang="sv-SE" sz="1800" dirty="0"/>
              <a:t>Möjliga lösningar för förvaltning av dataunderlaget (excelfil, SCB, Kolada eller digitalt statistikverktyg..)</a:t>
            </a:r>
          </a:p>
          <a:p>
            <a:pPr lvl="1">
              <a:spcAft>
                <a:spcPts val="0"/>
              </a:spcAft>
            </a:pPr>
            <a:r>
              <a:rPr lang="sv-SE" sz="1800" dirty="0"/>
              <a:t>Uppdatering av datamaterial och indexberäkningar, hur ofta?</a:t>
            </a:r>
          </a:p>
          <a:p>
            <a:pPr lvl="0">
              <a:spcBef>
                <a:spcPts val="1000"/>
              </a:spcBef>
            </a:pPr>
            <a:r>
              <a:rPr lang="sv-SE" sz="2000" b="1" dirty="0">
                <a:solidFill>
                  <a:prstClr val="black"/>
                </a:solidFill>
              </a:rPr>
              <a:t>Utveckling av indikatorer och mätetal</a:t>
            </a:r>
          </a:p>
          <a:p>
            <a:pPr lvl="1">
              <a:spcAft>
                <a:spcPts val="0"/>
              </a:spcAft>
            </a:pPr>
            <a:r>
              <a:rPr lang="sv-SE" sz="1800" dirty="0">
                <a:solidFill>
                  <a:prstClr val="black"/>
                </a:solidFill>
              </a:rPr>
              <a:t>Kapitalstockar</a:t>
            </a:r>
          </a:p>
          <a:p>
            <a:pPr lvl="1">
              <a:spcAft>
                <a:spcPts val="0"/>
              </a:spcAft>
            </a:pPr>
            <a:r>
              <a:rPr lang="sv-SE" sz="1800" dirty="0">
                <a:solidFill>
                  <a:prstClr val="black"/>
                </a:solidFill>
              </a:rPr>
              <a:t>Könsuppdelad statistik (nytt könsuppdelat index framtaget!)</a:t>
            </a:r>
          </a:p>
          <a:p>
            <a:pPr lvl="1">
              <a:spcAft>
                <a:spcPts val="0"/>
              </a:spcAft>
            </a:pPr>
            <a:r>
              <a:rPr lang="sv-SE" sz="1800" dirty="0">
                <a:solidFill>
                  <a:prstClr val="black"/>
                </a:solidFill>
              </a:rPr>
              <a:t>Data på kommunnivå</a:t>
            </a:r>
          </a:p>
          <a:p>
            <a:pPr lvl="1">
              <a:spcAft>
                <a:spcPts val="0"/>
              </a:spcAft>
            </a:pPr>
            <a:r>
              <a:rPr lang="sv-SE" sz="1800" dirty="0">
                <a:solidFill>
                  <a:prstClr val="black"/>
                </a:solidFill>
              </a:rPr>
              <a:t>Subjektiva mått</a:t>
            </a:r>
          </a:p>
          <a:p>
            <a:pPr lvl="0">
              <a:spcBef>
                <a:spcPts val="1000"/>
              </a:spcBef>
            </a:pPr>
            <a:r>
              <a:rPr lang="sv-SE" sz="2000" b="1" dirty="0">
                <a:solidFill>
                  <a:prstClr val="black"/>
                </a:solidFill>
              </a:rPr>
              <a:t>Främja implementering och användning</a:t>
            </a:r>
          </a:p>
          <a:p>
            <a:pPr lvl="1">
              <a:spcAft>
                <a:spcPts val="0"/>
              </a:spcAft>
            </a:pPr>
            <a:r>
              <a:rPr lang="sv-SE" sz="1800" dirty="0">
                <a:solidFill>
                  <a:prstClr val="black"/>
                </a:solidFill>
              </a:rPr>
              <a:t>Lärande, nätverk</a:t>
            </a:r>
          </a:p>
          <a:p>
            <a:pPr lvl="1">
              <a:spcAft>
                <a:spcPts val="0"/>
              </a:spcAft>
            </a:pPr>
            <a:r>
              <a:rPr lang="sv-SE" sz="1800" dirty="0">
                <a:solidFill>
                  <a:prstClr val="black"/>
                </a:solidFill>
              </a:rPr>
              <a:t>Visualiseringar</a:t>
            </a:r>
          </a:p>
          <a:p>
            <a:pPr lvl="1">
              <a:spcAft>
                <a:spcPts val="0"/>
              </a:spcAft>
            </a:pPr>
            <a:r>
              <a:rPr lang="sv-SE" sz="1800" dirty="0">
                <a:solidFill>
                  <a:prstClr val="black"/>
                </a:solidFill>
              </a:rPr>
              <a:t>Hemsida</a:t>
            </a:r>
          </a:p>
          <a:p>
            <a:pPr lvl="1">
              <a:spcAft>
                <a:spcPts val="0"/>
              </a:spcAft>
            </a:pPr>
            <a:r>
              <a:rPr lang="sv-SE" sz="1800" dirty="0">
                <a:solidFill>
                  <a:prstClr val="black"/>
                </a:solidFill>
              </a:rPr>
              <a:t>Koppling till Agenda 2030</a:t>
            </a:r>
          </a:p>
          <a:p>
            <a:pPr lvl="1">
              <a:spcAft>
                <a:spcPts val="0"/>
              </a:spcAft>
            </a:pPr>
            <a:r>
              <a:rPr lang="sv-SE" sz="1800" dirty="0">
                <a:solidFill>
                  <a:prstClr val="black"/>
                </a:solidFill>
              </a:rPr>
              <a:t>Analyser och rapporter</a:t>
            </a:r>
          </a:p>
          <a:p>
            <a:pPr marL="309600" lvl="1" indent="0">
              <a:buNone/>
            </a:pPr>
            <a:endParaRPr lang="sv-SE" sz="1800" b="1" dirty="0">
              <a:solidFill>
                <a:prstClr val="black"/>
              </a:solidFill>
            </a:endParaRPr>
          </a:p>
          <a:p>
            <a:pPr lvl="1"/>
            <a:endParaRPr lang="sv-SE" b="1" dirty="0"/>
          </a:p>
          <a:p>
            <a:pPr lvl="1"/>
            <a:endParaRPr lang="sv-SE" b="1" dirty="0"/>
          </a:p>
          <a:p>
            <a:endParaRPr lang="sv-SE" b="1" dirty="0"/>
          </a:p>
          <a:p>
            <a:endParaRPr lang="sv-SE" b="1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0108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D7577045-D6C7-4E27-ABF0-068DB0370D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5059" y="3304426"/>
            <a:ext cx="8558609" cy="777600"/>
          </a:xfrm>
        </p:spPr>
        <p:txBody>
          <a:bodyPr/>
          <a:lstStyle/>
          <a:p>
            <a:r>
              <a:rPr lang="sv-SE" dirty="0"/>
              <a:t>Vad är det vi kommunicerar när vi kommunicerar BRP+?</a:t>
            </a:r>
          </a:p>
        </p:txBody>
      </p:sp>
    </p:spTree>
    <p:extLst>
      <p:ext uri="{BB962C8B-B14F-4D97-AF65-F5344CB8AC3E}">
        <p14:creationId xmlns:p14="http://schemas.microsoft.com/office/powerpoint/2010/main" val="2058034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273F01-FE8D-44FA-B949-9F700CFAB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928" y="1604627"/>
            <a:ext cx="8599714" cy="1040524"/>
          </a:xfrm>
        </p:spPr>
        <p:txBody>
          <a:bodyPr/>
          <a:lstStyle/>
          <a:p>
            <a:r>
              <a:rPr lang="sv-SE" dirty="0"/>
              <a:t>Återkoppling från presentationerna   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CDD0E80-AC76-4ECD-B39C-CCBB965D6C0E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18928" y="2910158"/>
            <a:ext cx="10299246" cy="1371249"/>
          </a:xfrm>
        </p:spPr>
        <p:txBody>
          <a:bodyPr/>
          <a:lstStyle/>
          <a:p>
            <a:r>
              <a:rPr lang="sv-SE" dirty="0"/>
              <a:t>Vad har vi valt att lyfta fram i presentationerna? Exempel på likheter och skillnader</a:t>
            </a:r>
          </a:p>
          <a:p>
            <a:r>
              <a:rPr lang="sv-SE" dirty="0"/>
              <a:t>Vad upplevs som utmanande i att presentera BRP+? Varför är detta utmanande?</a:t>
            </a:r>
          </a:p>
        </p:txBody>
      </p:sp>
    </p:spTree>
    <p:extLst>
      <p:ext uri="{BB962C8B-B14F-4D97-AF65-F5344CB8AC3E}">
        <p14:creationId xmlns:p14="http://schemas.microsoft.com/office/powerpoint/2010/main" val="3120716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273F01-FE8D-44FA-B949-9F700CFAB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928" y="1604627"/>
            <a:ext cx="9310692" cy="1040524"/>
          </a:xfrm>
        </p:spPr>
        <p:txBody>
          <a:bodyPr/>
          <a:lstStyle/>
          <a:p>
            <a:r>
              <a:rPr lang="sv-SE" dirty="0"/>
              <a:t>Hur förhåller vi oss till ramverket BRP+?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CDD0E80-AC76-4ECD-B39C-CCBB965D6C0E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18928" y="2910158"/>
            <a:ext cx="10299246" cy="3064439"/>
          </a:xfrm>
        </p:spPr>
        <p:txBody>
          <a:bodyPr/>
          <a:lstStyle/>
          <a:p>
            <a:r>
              <a:rPr lang="sv-SE" b="1" dirty="0">
                <a:latin typeface="Calibri" panose="020F0502020204030204" pitchFamily="34" charset="0"/>
              </a:rPr>
              <a:t>Diskussionsfråga 1: </a:t>
            </a:r>
            <a:r>
              <a:rPr lang="sv-SE" dirty="0"/>
              <a:t>När börjar och slutar BRP+ att vara BRP+? – behöver man komma upp på temanivå för att det ska vara BRP+?</a:t>
            </a:r>
          </a:p>
          <a:p>
            <a:r>
              <a:rPr lang="sv-SE" b="1" dirty="0">
                <a:latin typeface="Calibri" panose="020F0502020204030204" pitchFamily="34" charset="0"/>
              </a:rPr>
              <a:t>Diskussionsfråga 2: </a:t>
            </a:r>
            <a:r>
              <a:rPr lang="sv-SE" dirty="0"/>
              <a:t>Hur kan BRP+ komplettera eller användas tillsammans med andra nyckeltal/statistik i regionen? Finns det exempel?  </a:t>
            </a:r>
          </a:p>
          <a:p>
            <a:r>
              <a:rPr lang="sv-SE" b="1" dirty="0">
                <a:latin typeface="Calibri" panose="020F0502020204030204" pitchFamily="34" charset="0"/>
              </a:rPr>
              <a:t>Diskussionsfråga 3: </a:t>
            </a:r>
            <a:r>
              <a:rPr lang="sv-SE" dirty="0"/>
              <a:t>Hur refererar vi till BRP+? Vilka källor ska användas på tema, aspekt och indikatornivå? </a:t>
            </a:r>
          </a:p>
        </p:txBody>
      </p:sp>
    </p:spTree>
    <p:extLst>
      <p:ext uri="{BB962C8B-B14F-4D97-AF65-F5344CB8AC3E}">
        <p14:creationId xmlns:p14="http://schemas.microsoft.com/office/powerpoint/2010/main" val="2727268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rön_svensk">
  <a:themeElements>
    <a:clrScheme name="Tillväxtverket_Grön">
      <a:dk1>
        <a:sysClr val="windowText" lastClr="000000"/>
      </a:dk1>
      <a:lt1>
        <a:sysClr val="window" lastClr="FFFFFF"/>
      </a:lt1>
      <a:dk2>
        <a:srgbClr val="A5DDE1"/>
      </a:dk2>
      <a:lt2>
        <a:srgbClr val="EAF6FB"/>
      </a:lt2>
      <a:accent1>
        <a:srgbClr val="006D71"/>
      </a:accent1>
      <a:accent2>
        <a:srgbClr val="A5DDE1"/>
      </a:accent2>
      <a:accent3>
        <a:srgbClr val="02A6A4"/>
      </a:accent3>
      <a:accent4>
        <a:srgbClr val="004376"/>
      </a:accent4>
      <a:accent5>
        <a:srgbClr val="92C8EF"/>
      </a:accent5>
      <a:accent6>
        <a:srgbClr val="0076CF"/>
      </a:accent6>
      <a:hlink>
        <a:srgbClr val="0563C1"/>
      </a:hlink>
      <a:folHlink>
        <a:srgbClr val="954F72"/>
      </a:folHlink>
    </a:clrScheme>
    <a:fontScheme name="Tillväxtverke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Tillväxtverket Färg 1">
      <a:srgbClr val="492069"/>
    </a:custClr>
    <a:custClr name="Tillväxtverket Färg 2">
      <a:srgbClr val="7854BD"/>
    </a:custClr>
    <a:custClr name="Tillväxtverket Färg 3">
      <a:srgbClr val="C9B8E1"/>
    </a:custClr>
    <a:custClr name="Tillväxtverket Färg 4">
      <a:srgbClr val="006D71"/>
    </a:custClr>
    <a:custClr name="Tillväxtverket Färg 5">
      <a:srgbClr val="A5DDE1"/>
    </a:custClr>
    <a:custClr name="Tillväxtverket Färg 6">
      <a:srgbClr val="02A6A4"/>
    </a:custClr>
    <a:custClr name="Tillväxtverket Färg 7">
      <a:srgbClr val="004376"/>
    </a:custClr>
    <a:custClr name="Tillväxtverket Färg 8">
      <a:srgbClr val="92C8EF"/>
    </a:custClr>
    <a:custClr name="Tillväxtverket Färg 9">
      <a:srgbClr val="0076CF"/>
    </a:custClr>
    <a:custClr name="Tillväxtverket Färg 10 ">
      <a:srgbClr val="007398"/>
    </a:custClr>
  </a:custClrLst>
  <a:extLst>
    <a:ext uri="{05A4C25C-085E-4340-85A3-A5531E510DB2}">
      <thm15:themeFamily xmlns:thm15="http://schemas.microsoft.com/office/thememl/2012/main" name="Grön_svensk.potx" id="{515BB093-72E4-4EC6-97FB-EC8A475C25B7}" vid="{7E1D24F6-6381-43C1-99FB-D22423E326C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147</Words>
  <Application>Microsoft Office PowerPoint</Application>
  <PresentationFormat>Bredbild</PresentationFormat>
  <Paragraphs>34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Grön_svensk</vt:lpstr>
      <vt:lpstr>Lärprojekt BRP+ 20181107</vt:lpstr>
      <vt:lpstr>BRP+ projektplan  en plan för fortsatt utveckling</vt:lpstr>
      <vt:lpstr>Projektplan</vt:lpstr>
      <vt:lpstr>Identifierade behov</vt:lpstr>
      <vt:lpstr>Vad är det vi kommunicerar när vi kommunicerar BRP+?</vt:lpstr>
      <vt:lpstr>Återkoppling från presentationerna   </vt:lpstr>
      <vt:lpstr>Hur förhåller vi oss till ramverket BRP+?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BRP+ 20180517</dc:title>
  <dc:creator>Andersson Emma</dc:creator>
  <cp:lastModifiedBy>Andersson Emma</cp:lastModifiedBy>
  <cp:revision>10</cp:revision>
  <dcterms:created xsi:type="dcterms:W3CDTF">2018-05-16T15:09:00Z</dcterms:created>
  <dcterms:modified xsi:type="dcterms:W3CDTF">2018-11-05T14:47:31Z</dcterms:modified>
</cp:coreProperties>
</file>