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5143500" type="screen16x9"/>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14">
          <p15:clr>
            <a:srgbClr val="A4A3A4"/>
          </p15:clr>
        </p15:guide>
        <p15:guide id="2" orient="horz" pos="2813">
          <p15:clr>
            <a:srgbClr val="A4A3A4"/>
          </p15:clr>
        </p15:guide>
        <p15:guide id="3" pos="226">
          <p15:clr>
            <a:srgbClr val="A4A3A4"/>
          </p15:clr>
        </p15:guide>
        <p15:guide id="4" pos="55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A5"/>
    <a:srgbClr val="0053A5"/>
    <a:srgbClr val="005BA1"/>
    <a:srgbClr val="0066B3"/>
    <a:srgbClr val="0047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68561" autoAdjust="0"/>
  </p:normalViewPr>
  <p:slideViewPr>
    <p:cSldViewPr snapToGrid="0" snapToObjects="1">
      <p:cViewPr varScale="1">
        <p:scale>
          <a:sx n="79" d="100"/>
          <a:sy n="79" d="100"/>
        </p:scale>
        <p:origin x="-715" y="-77"/>
      </p:cViewPr>
      <p:guideLst>
        <p:guide orient="horz" pos="3014"/>
        <p:guide orient="horz" pos="2813"/>
        <p:guide pos="226"/>
        <p:guide pos="553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1" d="100"/>
          <a:sy n="81" d="100"/>
        </p:scale>
        <p:origin x="-2813"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C565C7-E7D9-2945-B8BD-8088C92F08A6}" type="datetimeFigureOut">
              <a:rPr lang="sv-SE" smtClean="0"/>
              <a:pPr/>
              <a:t>2018-02-21</a:t>
            </a:fld>
            <a:endParaRPr lang="sv-SE" dirty="0"/>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147AF89-486C-6B48-BC25-2234EDAED7E3}" type="slidenum">
              <a:rPr lang="sv-SE" smtClean="0"/>
              <a:pPr/>
              <a:t>‹#›</a:t>
            </a:fld>
            <a:endParaRPr lang="sv-SE" dirty="0"/>
          </a:p>
        </p:txBody>
      </p:sp>
    </p:spTree>
    <p:extLst>
      <p:ext uri="{BB962C8B-B14F-4D97-AF65-F5344CB8AC3E}">
        <p14:creationId xmlns:p14="http://schemas.microsoft.com/office/powerpoint/2010/main" val="39094264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9E373B-E9E0-834F-8AE0-56CDEFA1F367}" type="datetimeFigureOut">
              <a:rPr lang="sv-SE" smtClean="0"/>
              <a:pPr/>
              <a:t>2018-02-21</a:t>
            </a:fld>
            <a:endParaRPr lang="sv-SE" dirty="0"/>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9B1FA7-9B20-E148-866A-4BB8AEA063A1}" type="slidenum">
              <a:rPr lang="sv-SE" smtClean="0"/>
              <a:pPr/>
              <a:t>‹#›</a:t>
            </a:fld>
            <a:endParaRPr lang="sv-SE" dirty="0"/>
          </a:p>
        </p:txBody>
      </p:sp>
    </p:spTree>
    <p:extLst>
      <p:ext uri="{BB962C8B-B14F-4D97-AF65-F5344CB8AC3E}">
        <p14:creationId xmlns:p14="http://schemas.microsoft.com/office/powerpoint/2010/main" val="344097634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B29B1FA7-9B20-E148-866A-4BB8AEA063A1}" type="slidenum">
              <a:rPr lang="sv-SE" smtClean="0"/>
              <a:pPr/>
              <a:t>1</a:t>
            </a:fld>
            <a:endParaRPr lang="sv-S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Förklaring</a:t>
            </a:r>
          </a:p>
          <a:p>
            <a:endParaRPr lang="sv-SE" dirty="0" smtClean="0"/>
          </a:p>
          <a:p>
            <a:pPr marL="171450" indent="-171450">
              <a:buFont typeface="Arial" panose="020B0604020202020204" pitchFamily="34" charset="0"/>
              <a:buChar char="•"/>
            </a:pPr>
            <a:r>
              <a:rPr lang="sv-SE" dirty="0" smtClean="0"/>
              <a:t>Uttag</a:t>
            </a:r>
            <a:r>
              <a:rPr lang="sv-SE" baseline="0" dirty="0" smtClean="0"/>
              <a:t> i RMI har gjorts i tabell </a:t>
            </a:r>
            <a:r>
              <a:rPr lang="sv-SE" b="1" baseline="0" dirty="0" smtClean="0"/>
              <a:t>Ua1</a:t>
            </a:r>
          </a:p>
          <a:p>
            <a:pPr marL="628650" lvl="1" indent="-171450">
              <a:buFont typeface="Arial" panose="020B0604020202020204" pitchFamily="34" charset="0"/>
              <a:buChar char="•"/>
            </a:pPr>
            <a:r>
              <a:rPr lang="sv-SE" baseline="0" dirty="0" smtClean="0"/>
              <a:t>I exemplet 15G (lärarutbildade grundskolans tidigare år) 2006-2015</a:t>
            </a:r>
          </a:p>
          <a:p>
            <a:pPr marL="628650" lvl="1" indent="-171450">
              <a:buFont typeface="Arial" panose="020B0604020202020204" pitchFamily="34" charset="0"/>
              <a:buChar char="•"/>
            </a:pPr>
            <a:r>
              <a:rPr lang="sv-SE" baseline="0" dirty="0" smtClean="0"/>
              <a:t>Kvoten av antalet individer i gruppen 2015 och 2006 ger diagrammets y-axel</a:t>
            </a:r>
          </a:p>
          <a:p>
            <a:endParaRPr lang="sv-SE" baseline="0" dirty="0" smtClean="0"/>
          </a:p>
          <a:p>
            <a:pPr marL="171450" indent="-171450">
              <a:buFont typeface="Arial" panose="020B0604020202020204" pitchFamily="34" charset="0"/>
              <a:buChar char="•"/>
            </a:pPr>
            <a:r>
              <a:rPr lang="sv-SE" baseline="0" dirty="0" smtClean="0"/>
              <a:t>Uttag i befolkningsstatistiken har gjorts i den öppna befolkningsstatistiken</a:t>
            </a:r>
          </a:p>
          <a:p>
            <a:pPr marL="628650" lvl="1" indent="-171450">
              <a:buFont typeface="Arial" panose="020B0604020202020204" pitchFamily="34" charset="0"/>
              <a:buChar char="•"/>
            </a:pPr>
            <a:r>
              <a:rPr lang="sv-SE" baseline="0" dirty="0" smtClean="0"/>
              <a:t>I Exemplet åldersgruppen 6-12år (motsvarande elevgrupper för åk. 1-6. D.v.s. grundskolans tidigare år)</a:t>
            </a:r>
          </a:p>
          <a:p>
            <a:pPr marL="628650" lvl="1" indent="-171450">
              <a:buFont typeface="Arial" panose="020B0604020202020204" pitchFamily="34" charset="0"/>
              <a:buChar char="•"/>
            </a:pPr>
            <a:r>
              <a:rPr lang="sv-SE" baseline="0" dirty="0" smtClean="0"/>
              <a:t>Kvoten av antalet 6-12åringar 2015 och 2006 ger diagrammets x-axel</a:t>
            </a:r>
          </a:p>
          <a:p>
            <a:endParaRPr lang="sv-SE" baseline="0" dirty="0" smtClean="0"/>
          </a:p>
          <a:p>
            <a:r>
              <a:rPr lang="sv-SE" baseline="0" dirty="0" smtClean="0"/>
              <a:t>För de län som ligger under linjen (45 graders lutning med skärning vid origo) har lärartätheten sjunkit. D.v.s. det är färre utbildade lärare per elev 2015 än 2006. Motsatt gäller för län vars punkt hamnar över linjen.   </a:t>
            </a:r>
          </a:p>
          <a:p>
            <a:endParaRPr lang="sv-SE" baseline="0" dirty="0" smtClean="0"/>
          </a:p>
          <a:p>
            <a:r>
              <a:rPr lang="sv-SE" b="1" baseline="0" dirty="0" smtClean="0"/>
              <a:t>Användning</a:t>
            </a:r>
          </a:p>
          <a:p>
            <a:r>
              <a:rPr lang="sv-SE" b="0" baseline="0" dirty="0" smtClean="0"/>
              <a:t>För utbildningsgrupper med ”efterfrågan” primärt driven av demografi (t.ex. pedagogik och sjukvård) skapar diagrammet en makrobild att ställa skarpare frågor utifrån.</a:t>
            </a:r>
          </a:p>
        </p:txBody>
      </p:sp>
      <p:sp>
        <p:nvSpPr>
          <p:cNvPr id="4" name="Platshållare för bildnummer 3"/>
          <p:cNvSpPr>
            <a:spLocks noGrp="1"/>
          </p:cNvSpPr>
          <p:nvPr>
            <p:ph type="sldNum" sz="quarter" idx="10"/>
          </p:nvPr>
        </p:nvSpPr>
        <p:spPr/>
        <p:txBody>
          <a:bodyPr/>
          <a:lstStyle/>
          <a:p>
            <a:fld id="{B29B1FA7-9B20-E148-866A-4BB8AEA063A1}" type="slidenum">
              <a:rPr lang="sv-SE" smtClean="0"/>
              <a:pPr/>
              <a:t>2</a:t>
            </a:fld>
            <a:endParaRPr lang="sv-SE" dirty="0"/>
          </a:p>
        </p:txBody>
      </p:sp>
    </p:spTree>
    <p:extLst>
      <p:ext uri="{BB962C8B-B14F-4D97-AF65-F5344CB8AC3E}">
        <p14:creationId xmlns:p14="http://schemas.microsoft.com/office/powerpoint/2010/main" val="4091797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Förklaring</a:t>
            </a:r>
            <a:r>
              <a:rPr lang="sv-SE" b="1" baseline="0" dirty="0" smtClean="0"/>
              <a:t> + instruktion</a:t>
            </a:r>
          </a:p>
          <a:p>
            <a:endParaRPr lang="sv-SE" b="0" baseline="0" dirty="0" smtClean="0"/>
          </a:p>
          <a:p>
            <a:r>
              <a:rPr lang="sv-SE" b="1" baseline="0" dirty="0" smtClean="0"/>
              <a:t>Ua1 &amp; </a:t>
            </a:r>
            <a:r>
              <a:rPr lang="sv-SE" b="1" baseline="0" dirty="0" err="1" smtClean="0"/>
              <a:t>Bef</a:t>
            </a:r>
            <a:r>
              <a:rPr lang="sv-SE" b="1" baseline="0" dirty="0" smtClean="0"/>
              <a:t>-statistik</a:t>
            </a:r>
            <a:r>
              <a:rPr lang="sv-SE" b="0" baseline="0" dirty="0" smtClean="0"/>
              <a:t>: Samma uttag som föregående diagram men endast på Örebro och Västerbottens län, visat som separerade tidsserier. </a:t>
            </a:r>
          </a:p>
          <a:p>
            <a:endParaRPr lang="sv-SE" b="0" baseline="0" dirty="0" smtClean="0"/>
          </a:p>
          <a:p>
            <a:r>
              <a:rPr lang="sv-SE" b="1" baseline="0" dirty="0" smtClean="0"/>
              <a:t>E3</a:t>
            </a:r>
            <a:r>
              <a:rPr lang="sv-SE" b="0" baseline="0" dirty="0" smtClean="0"/>
              <a:t>: Könsuppdelad matchningsgrad och matchad förvärvsgrad för utbildningsgruppen 15G, 2015, Örebro och Västerbottens län.</a:t>
            </a:r>
          </a:p>
          <a:p>
            <a:endParaRPr lang="sv-SE" b="0" baseline="0" dirty="0" smtClean="0"/>
          </a:p>
          <a:p>
            <a:r>
              <a:rPr lang="sv-SE" b="1" baseline="0" dirty="0" smtClean="0"/>
              <a:t>Användning</a:t>
            </a:r>
          </a:p>
          <a:p>
            <a:r>
              <a:rPr lang="sv-SE" b="0" baseline="0" dirty="0" smtClean="0"/>
              <a:t>Kontrollera trender och volymer för att säkerställa att utfallet inte beror på enskilda avvikelser i elverunderlag och/eller antalet lärare.   </a:t>
            </a:r>
          </a:p>
          <a:p>
            <a:endParaRPr lang="sv-SE" b="0" baseline="0" dirty="0" smtClean="0"/>
          </a:p>
        </p:txBody>
      </p:sp>
      <p:sp>
        <p:nvSpPr>
          <p:cNvPr id="4" name="Platshållare för bildnummer 3"/>
          <p:cNvSpPr>
            <a:spLocks noGrp="1"/>
          </p:cNvSpPr>
          <p:nvPr>
            <p:ph type="sldNum" sz="quarter" idx="10"/>
          </p:nvPr>
        </p:nvSpPr>
        <p:spPr/>
        <p:txBody>
          <a:bodyPr/>
          <a:lstStyle/>
          <a:p>
            <a:fld id="{B29B1FA7-9B20-E148-866A-4BB8AEA063A1}" type="slidenum">
              <a:rPr lang="sv-SE" smtClean="0"/>
              <a:pPr/>
              <a:t>3</a:t>
            </a:fld>
            <a:endParaRPr lang="sv-SE" dirty="0"/>
          </a:p>
        </p:txBody>
      </p:sp>
    </p:spTree>
    <p:extLst>
      <p:ext uri="{BB962C8B-B14F-4D97-AF65-F5344CB8AC3E}">
        <p14:creationId xmlns:p14="http://schemas.microsoft.com/office/powerpoint/2010/main" val="4091797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Förklaring</a:t>
            </a:r>
          </a:p>
          <a:p>
            <a:r>
              <a:rPr lang="sv-SE" b="0" dirty="0" smtClean="0"/>
              <a:t>Uttag</a:t>
            </a:r>
            <a:r>
              <a:rPr lang="sv-SE" b="0" baseline="0" dirty="0" smtClean="0"/>
              <a:t> i </a:t>
            </a:r>
            <a:r>
              <a:rPr lang="sv-SE" b="1" baseline="0" dirty="0" smtClean="0"/>
              <a:t>U3</a:t>
            </a:r>
            <a:r>
              <a:rPr lang="sv-SE" b="0" baseline="0" dirty="0" smtClean="0"/>
              <a:t> (2006-2015; samtliga utbildningsflöden + beräknat netto; Örebro och Västerbottens län)</a:t>
            </a:r>
          </a:p>
          <a:p>
            <a:endParaRPr lang="sv-SE" b="0" baseline="0" dirty="0" smtClean="0"/>
          </a:p>
          <a:p>
            <a:r>
              <a:rPr lang="sv-SE" b="1" baseline="0" dirty="0" smtClean="0"/>
              <a:t>Användning</a:t>
            </a:r>
          </a:p>
          <a:p>
            <a:r>
              <a:rPr lang="sv-SE" b="0" baseline="0" dirty="0" smtClean="0"/>
              <a:t>Nedbrutna flöden tar oss ett steg närmare en förklaring till utvecklingen i respektive län. </a:t>
            </a:r>
          </a:p>
          <a:p>
            <a:endParaRPr lang="sv-SE" b="0" baseline="0" dirty="0" smtClean="0"/>
          </a:p>
          <a:p>
            <a:endParaRPr lang="en-US" b="0" dirty="0"/>
          </a:p>
        </p:txBody>
      </p:sp>
      <p:sp>
        <p:nvSpPr>
          <p:cNvPr id="4" name="Platshållare för bildnummer 3"/>
          <p:cNvSpPr>
            <a:spLocks noGrp="1"/>
          </p:cNvSpPr>
          <p:nvPr>
            <p:ph type="sldNum" sz="quarter" idx="10"/>
          </p:nvPr>
        </p:nvSpPr>
        <p:spPr/>
        <p:txBody>
          <a:bodyPr/>
          <a:lstStyle/>
          <a:p>
            <a:fld id="{B29B1FA7-9B20-E148-866A-4BB8AEA063A1}" type="slidenum">
              <a:rPr lang="sv-SE" smtClean="0"/>
              <a:pPr/>
              <a:t>4</a:t>
            </a:fld>
            <a:endParaRPr lang="sv-SE" dirty="0"/>
          </a:p>
        </p:txBody>
      </p:sp>
    </p:spTree>
    <p:extLst>
      <p:ext uri="{BB962C8B-B14F-4D97-AF65-F5344CB8AC3E}">
        <p14:creationId xmlns:p14="http://schemas.microsoft.com/office/powerpoint/2010/main" val="40917970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npassad layout">
    <p:bg>
      <p:bgRef idx="1001">
        <a:schemeClr val="bg2"/>
      </p:bgRef>
    </p:bg>
    <p:spTree>
      <p:nvGrpSpPr>
        <p:cNvPr id="1" name=""/>
        <p:cNvGrpSpPr/>
        <p:nvPr/>
      </p:nvGrpSpPr>
      <p:grpSpPr>
        <a:xfrm>
          <a:off x="0" y="0"/>
          <a:ext cx="0" cy="0"/>
          <a:chOff x="0" y="0"/>
          <a:chExt cx="0" cy="0"/>
        </a:xfrm>
      </p:grpSpPr>
      <p:sp>
        <p:nvSpPr>
          <p:cNvPr id="13" name="Platshållare för text 12"/>
          <p:cNvSpPr>
            <a:spLocks noGrp="1"/>
          </p:cNvSpPr>
          <p:nvPr>
            <p:ph type="body" sz="quarter" idx="12" hasCustomPrompt="1"/>
          </p:nvPr>
        </p:nvSpPr>
        <p:spPr>
          <a:xfrm>
            <a:off x="7559" y="1009651"/>
            <a:ext cx="9144000" cy="1322841"/>
          </a:xfrm>
          <a:prstGeom prst="rect">
            <a:avLst/>
          </a:prstGeom>
        </p:spPr>
        <p:txBody>
          <a:bodyPr vert="horz" anchor="b" anchorCtr="0"/>
          <a:lstStyle>
            <a:lvl1pPr marL="90488" indent="0" algn="ctr">
              <a:lnSpc>
                <a:spcPct val="80000"/>
              </a:lnSpc>
              <a:buNone/>
              <a:tabLst>
                <a:tab pos="4305300" algn="l"/>
              </a:tabLst>
              <a:defRPr sz="5000" baseline="0">
                <a:solidFill>
                  <a:srgbClr val="FFFFFF"/>
                </a:solidFill>
                <a:latin typeface="Georgia"/>
                <a:cs typeface="Georgia"/>
              </a:defRPr>
            </a:lvl1pPr>
          </a:lstStyle>
          <a:p>
            <a:pPr lvl="0"/>
            <a:r>
              <a:rPr lang="sv-SE" dirty="0" smtClean="0"/>
              <a:t>Dagens rubrik</a:t>
            </a:r>
          </a:p>
        </p:txBody>
      </p:sp>
      <p:sp>
        <p:nvSpPr>
          <p:cNvPr id="7" name="Platshållare för text 12"/>
          <p:cNvSpPr>
            <a:spLocks noGrp="1"/>
          </p:cNvSpPr>
          <p:nvPr>
            <p:ph type="body" sz="quarter" idx="13" hasCustomPrompt="1"/>
          </p:nvPr>
        </p:nvSpPr>
        <p:spPr>
          <a:xfrm>
            <a:off x="0" y="2438401"/>
            <a:ext cx="9144000" cy="627899"/>
          </a:xfrm>
          <a:prstGeom prst="rect">
            <a:avLst/>
          </a:prstGeom>
        </p:spPr>
        <p:txBody>
          <a:bodyPr vert="horz"/>
          <a:lstStyle>
            <a:lvl1pPr marL="90488" indent="0" algn="ctr">
              <a:lnSpc>
                <a:spcPct val="80000"/>
              </a:lnSpc>
              <a:buNone/>
              <a:defRPr sz="2400">
                <a:solidFill>
                  <a:srgbClr val="FFFFFF"/>
                </a:solidFill>
                <a:latin typeface="Tahoma"/>
                <a:cs typeface="Tahoma"/>
              </a:defRPr>
            </a:lvl1pPr>
          </a:lstStyle>
          <a:p>
            <a:pPr lvl="0"/>
            <a:r>
              <a:rPr lang="sv-SE" dirty="0" smtClean="0"/>
              <a:t>Underrubrik</a:t>
            </a:r>
          </a:p>
        </p:txBody>
      </p:sp>
      <p:pic>
        <p:nvPicPr>
          <p:cNvPr id="10" name="Bildobjekt 9" descr="ppt_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77157" y="4372139"/>
            <a:ext cx="1705360" cy="457201"/>
          </a:xfrm>
          <a:prstGeom prst="rect">
            <a:avLst/>
          </a:prstGeom>
          <a:noFill/>
          <a:ln>
            <a:noFill/>
          </a:ln>
        </p:spPr>
      </p:pic>
      <p:sp>
        <p:nvSpPr>
          <p:cNvPr id="8" name="Platshållare för sidfot 4"/>
          <p:cNvSpPr>
            <a:spLocks noGrp="1"/>
          </p:cNvSpPr>
          <p:nvPr>
            <p:ph type="ftr" sz="quarter" idx="11"/>
          </p:nvPr>
        </p:nvSpPr>
        <p:spPr>
          <a:xfrm>
            <a:off x="239047" y="4531613"/>
            <a:ext cx="5595459" cy="273844"/>
          </a:xfrm>
          <a:prstGeom prst="rect">
            <a:avLst/>
          </a:prstGeom>
        </p:spPr>
        <p:txBody>
          <a:bodyPr/>
          <a:lstStyle>
            <a:lvl1pPr>
              <a:defRPr sz="1500">
                <a:solidFill>
                  <a:schemeClr val="tx2"/>
                </a:solidFill>
              </a:defRPr>
            </a:lvl1pPr>
          </a:lstStyle>
          <a:p>
            <a:endParaRPr lang="sv-SE" dirty="0"/>
          </a:p>
        </p:txBody>
      </p:sp>
      <p:pic>
        <p:nvPicPr>
          <p:cNvPr id="9" name="Bildobjekt 8" descr="bg1.jpg"/>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361970950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528877"/>
            <a:ext cx="8024849" cy="2936761"/>
          </a:xfrm>
          <a:prstGeom prst="rect">
            <a:avLst/>
          </a:prstGeom>
        </p:spPr>
        <p:txBody>
          <a:bodyPr>
            <a:normAutofit/>
          </a:bodyPr>
          <a:lstStyle>
            <a:lvl1pPr marL="442913" indent="-352425">
              <a:defRPr sz="2200">
                <a:latin typeface="Tahoma"/>
                <a:cs typeface="Tahoma"/>
              </a:defRPr>
            </a:lvl1pPr>
            <a:lvl2pPr>
              <a:defRPr sz="22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Platshållare för rubrik 1"/>
          <p:cNvSpPr>
            <a:spLocks noGrp="1"/>
          </p:cNvSpPr>
          <p:nvPr>
            <p:ph type="title" hasCustomPrompt="1"/>
          </p:nvPr>
        </p:nvSpPr>
        <p:spPr>
          <a:xfrm>
            <a:off x="457200" y="393311"/>
            <a:ext cx="8024849" cy="949085"/>
          </a:xfrm>
          <a:prstGeom prst="rect">
            <a:avLst/>
          </a:prstGeom>
        </p:spPr>
        <p:txBody>
          <a:bodyPr vert="horz" lIns="91440" tIns="45720" rIns="91440" bIns="45720" rtlCol="0" anchor="ctr" anchorCtr="0">
            <a:noAutofit/>
          </a:bodyPr>
          <a:lstStyle>
            <a:lvl1pPr>
              <a:defRPr sz="3600"/>
            </a:lvl1pPr>
          </a:lstStyle>
          <a:p>
            <a:r>
              <a:rPr lang="sv-SE" dirty="0" smtClean="0"/>
              <a:t>Rubrik</a:t>
            </a:r>
            <a:endParaRPr lang="sv-SE" dirty="0"/>
          </a:p>
        </p:txBody>
      </p:sp>
    </p:spTree>
    <p:extLst>
      <p:ext uri="{BB962C8B-B14F-4D97-AF65-F5344CB8AC3E}">
        <p14:creationId xmlns:p14="http://schemas.microsoft.com/office/powerpoint/2010/main" val="33937335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57200" y="1795668"/>
            <a:ext cx="3833849" cy="2669970"/>
          </a:xfrm>
          <a:prstGeom prst="rect">
            <a:avLst/>
          </a:prstGeom>
        </p:spPr>
        <p:txBody>
          <a:bodyPr/>
          <a:lstStyle>
            <a:lvl1pPr marL="442913" indent="-352425">
              <a:defRPr sz="2000">
                <a:latin typeface="Tahoma"/>
                <a:cs typeface="Tahoma"/>
              </a:defRPr>
            </a:lvl1pPr>
            <a:lvl2pPr>
              <a:defRPr sz="2000">
                <a:latin typeface="Tahoma"/>
                <a:cs typeface="Tahoma"/>
              </a:defRPr>
            </a:lvl2pPr>
            <a:lvl3pPr>
              <a:defRPr sz="2000">
                <a:latin typeface="Tahoma"/>
                <a:cs typeface="Tahoma"/>
              </a:defRPr>
            </a:lvl3pPr>
            <a:lvl4pPr>
              <a:defRPr sz="2000">
                <a:latin typeface="Tahoma"/>
                <a:cs typeface="Tahoma"/>
              </a:defRPr>
            </a:lvl4pPr>
            <a:lvl5pPr>
              <a:defRPr sz="2000">
                <a:latin typeface="Tahoma"/>
                <a:cs typeface="Tahoma"/>
              </a:defRPr>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648201" y="1795668"/>
            <a:ext cx="3833849" cy="2669970"/>
          </a:xfrm>
          <a:prstGeom prst="rect">
            <a:avLst/>
          </a:prstGeom>
        </p:spPr>
        <p:txBody>
          <a:bodyPr/>
          <a:lstStyle>
            <a:lvl1pPr>
              <a:defRPr sz="2000">
                <a:latin typeface="Tahoma"/>
                <a:cs typeface="Tahoma"/>
              </a:defRPr>
            </a:lvl1pPr>
            <a:lvl2pPr>
              <a:defRPr sz="2000">
                <a:latin typeface="Tahoma"/>
                <a:cs typeface="Tahoma"/>
              </a:defRPr>
            </a:lvl2pPr>
            <a:lvl3pPr>
              <a:defRPr sz="2000">
                <a:latin typeface="Tahoma"/>
                <a:cs typeface="Tahoma"/>
              </a:defRPr>
            </a:lvl3pPr>
            <a:lvl4pPr>
              <a:defRPr sz="2000">
                <a:latin typeface="Tahoma"/>
                <a:cs typeface="Tahoma"/>
              </a:defRPr>
            </a:lvl4pPr>
            <a:lvl5pPr>
              <a:defRPr sz="2000">
                <a:latin typeface="Tahoma"/>
                <a:cs typeface="Tahoma"/>
              </a:defRPr>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Platshållare för rubrik 1"/>
          <p:cNvSpPr>
            <a:spLocks noGrp="1"/>
          </p:cNvSpPr>
          <p:nvPr>
            <p:ph type="title" hasCustomPrompt="1"/>
          </p:nvPr>
        </p:nvSpPr>
        <p:spPr>
          <a:xfrm>
            <a:off x="1382879" y="393311"/>
            <a:ext cx="7099170" cy="949085"/>
          </a:xfrm>
          <a:prstGeom prst="rect">
            <a:avLst/>
          </a:prstGeom>
        </p:spPr>
        <p:txBody>
          <a:bodyPr vert="horz" lIns="91440" tIns="45720" rIns="91440" bIns="45720" rtlCol="0" anchor="ctr" anchorCtr="0">
            <a:noAutofit/>
          </a:bodyPr>
          <a:lstStyle>
            <a:lvl1pPr>
              <a:defRPr sz="4000"/>
            </a:lvl1pPr>
          </a:lstStyle>
          <a:p>
            <a:r>
              <a:rPr lang="sv-SE" dirty="0" smtClean="0"/>
              <a:t>Rubrik</a:t>
            </a:r>
            <a:endParaRPr lang="sv-SE" dirty="0"/>
          </a:p>
        </p:txBody>
      </p:sp>
      <p:sp>
        <p:nvSpPr>
          <p:cNvPr id="8" name="Platshållare för sidfot 4"/>
          <p:cNvSpPr>
            <a:spLocks noGrp="1"/>
          </p:cNvSpPr>
          <p:nvPr>
            <p:ph type="ftr" sz="quarter" idx="11"/>
          </p:nvPr>
        </p:nvSpPr>
        <p:spPr>
          <a:xfrm>
            <a:off x="2880000" y="4550400"/>
            <a:ext cx="5595458" cy="273844"/>
          </a:xfrm>
          <a:prstGeom prst="rect">
            <a:avLst/>
          </a:prstGeom>
        </p:spPr>
        <p:txBody>
          <a:bodyPr/>
          <a:lstStyle>
            <a:lvl1pPr>
              <a:defRPr sz="1500">
                <a:solidFill>
                  <a:schemeClr val="bg1">
                    <a:lumMod val="65000"/>
                  </a:schemeClr>
                </a:solidFill>
              </a:defRPr>
            </a:lvl1pPr>
          </a:lstStyle>
          <a:p>
            <a:endParaRPr lang="sv-SE" dirty="0"/>
          </a:p>
        </p:txBody>
      </p:sp>
    </p:spTree>
    <p:extLst>
      <p:ext uri="{BB962C8B-B14F-4D97-AF65-F5344CB8AC3E}">
        <p14:creationId xmlns:p14="http://schemas.microsoft.com/office/powerpoint/2010/main" val="23703676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hasCustomPrompt="1"/>
          </p:nvPr>
        </p:nvSpPr>
        <p:spPr>
          <a:xfrm>
            <a:off x="457201" y="1811380"/>
            <a:ext cx="3835517" cy="479822"/>
          </a:xfrm>
          <a:prstGeom prst="rect">
            <a:avLst/>
          </a:prstGeom>
        </p:spPr>
        <p:txBody>
          <a:bodyPr anchor="b">
            <a:noAutofit/>
          </a:bodyPr>
          <a:lstStyle>
            <a:lvl1pPr marL="0" indent="0">
              <a:buNone/>
              <a:defRPr sz="2000" b="1">
                <a:latin typeface="Tahoma"/>
                <a:cs typeface="Tahom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smtClean="0"/>
              <a:t>Klicka här för att ändra rubriken</a:t>
            </a:r>
          </a:p>
        </p:txBody>
      </p:sp>
      <p:sp>
        <p:nvSpPr>
          <p:cNvPr id="4" name="Platshållare för innehåll 3"/>
          <p:cNvSpPr>
            <a:spLocks noGrp="1"/>
          </p:cNvSpPr>
          <p:nvPr>
            <p:ph sz="half" idx="2"/>
          </p:nvPr>
        </p:nvSpPr>
        <p:spPr>
          <a:xfrm>
            <a:off x="457201" y="2291204"/>
            <a:ext cx="3835517" cy="2174434"/>
          </a:xfrm>
          <a:prstGeom prst="rect">
            <a:avLst/>
          </a:prstGeom>
        </p:spPr>
        <p:txBody>
          <a:bodyPr>
            <a:normAutofit/>
          </a:bodyPr>
          <a:lstStyle>
            <a:lvl1pPr>
              <a:defRPr sz="2000">
                <a:latin typeface="Tahoma"/>
                <a:cs typeface="Tahoma"/>
              </a:defRPr>
            </a:lvl1pPr>
            <a:lvl2pPr>
              <a:defRPr sz="20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p:txBody>
      </p:sp>
      <p:sp>
        <p:nvSpPr>
          <p:cNvPr id="5" name="Platshållare för text 4"/>
          <p:cNvSpPr>
            <a:spLocks noGrp="1"/>
          </p:cNvSpPr>
          <p:nvPr>
            <p:ph type="body" sz="quarter" idx="3" hasCustomPrompt="1"/>
          </p:nvPr>
        </p:nvSpPr>
        <p:spPr>
          <a:xfrm>
            <a:off x="4645026" y="1811380"/>
            <a:ext cx="3837024" cy="479822"/>
          </a:xfrm>
          <a:prstGeom prst="rect">
            <a:avLst/>
          </a:prstGeom>
        </p:spPr>
        <p:txBody>
          <a:bodyPr anchor="b">
            <a:noAutofit/>
          </a:bodyPr>
          <a:lstStyle>
            <a:lvl1pPr marL="0" indent="0">
              <a:buNone/>
              <a:defRPr sz="2000" b="1" baseline="0">
                <a:latin typeface="Tahoma"/>
                <a:cs typeface="Tahom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smtClean="0"/>
              <a:t>Klicka här för att ändra rubriken</a:t>
            </a:r>
          </a:p>
        </p:txBody>
      </p:sp>
      <p:sp>
        <p:nvSpPr>
          <p:cNvPr id="6" name="Platshållare för innehåll 5"/>
          <p:cNvSpPr>
            <a:spLocks noGrp="1"/>
          </p:cNvSpPr>
          <p:nvPr>
            <p:ph sz="quarter" idx="4"/>
          </p:nvPr>
        </p:nvSpPr>
        <p:spPr>
          <a:xfrm>
            <a:off x="4645026" y="2291204"/>
            <a:ext cx="3837024" cy="2174434"/>
          </a:xfrm>
          <a:prstGeom prst="rect">
            <a:avLst/>
          </a:prstGeom>
        </p:spPr>
        <p:txBody>
          <a:bodyPr>
            <a:normAutofit/>
          </a:bodyPr>
          <a:lstStyle>
            <a:lvl1pPr>
              <a:defRPr sz="2000">
                <a:latin typeface="Tahoma"/>
                <a:cs typeface="Tahoma"/>
              </a:defRPr>
            </a:lvl1pPr>
            <a:lvl2pPr>
              <a:defRPr sz="20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p:txBody>
      </p:sp>
      <p:sp>
        <p:nvSpPr>
          <p:cNvPr id="9" name="Platshållare för rubrik 1"/>
          <p:cNvSpPr>
            <a:spLocks noGrp="1"/>
          </p:cNvSpPr>
          <p:nvPr>
            <p:ph type="title" hasCustomPrompt="1"/>
          </p:nvPr>
        </p:nvSpPr>
        <p:spPr>
          <a:xfrm>
            <a:off x="1382879" y="393311"/>
            <a:ext cx="7099170" cy="949085"/>
          </a:xfrm>
          <a:prstGeom prst="rect">
            <a:avLst/>
          </a:prstGeom>
        </p:spPr>
        <p:txBody>
          <a:bodyPr vert="horz" lIns="91440" tIns="45720" rIns="91440" bIns="45720" rtlCol="0" anchor="ctr" anchorCtr="0">
            <a:noAutofit/>
          </a:bodyPr>
          <a:lstStyle>
            <a:lvl1pPr>
              <a:defRPr sz="4000"/>
            </a:lvl1pPr>
          </a:lstStyle>
          <a:p>
            <a:r>
              <a:rPr lang="sv-SE" dirty="0" smtClean="0"/>
              <a:t>Rubrik</a:t>
            </a:r>
            <a:endParaRPr lang="sv-SE" dirty="0"/>
          </a:p>
        </p:txBody>
      </p:sp>
      <p:sp>
        <p:nvSpPr>
          <p:cNvPr id="10" name="Platshållare för sidfot 4"/>
          <p:cNvSpPr>
            <a:spLocks noGrp="1"/>
          </p:cNvSpPr>
          <p:nvPr>
            <p:ph type="ftr" sz="quarter" idx="11"/>
          </p:nvPr>
        </p:nvSpPr>
        <p:spPr>
          <a:xfrm>
            <a:off x="2886591" y="4550400"/>
            <a:ext cx="5595458" cy="273844"/>
          </a:xfrm>
          <a:prstGeom prst="rect">
            <a:avLst/>
          </a:prstGeom>
        </p:spPr>
        <p:txBody>
          <a:bodyPr/>
          <a:lstStyle>
            <a:lvl1pPr>
              <a:defRPr sz="1500">
                <a:solidFill>
                  <a:schemeClr val="bg1">
                    <a:lumMod val="65000"/>
                  </a:schemeClr>
                </a:solidFill>
              </a:defRPr>
            </a:lvl1pPr>
          </a:lstStyle>
          <a:p>
            <a:endParaRPr lang="sv-SE" dirty="0"/>
          </a:p>
        </p:txBody>
      </p:sp>
    </p:spTree>
    <p:extLst>
      <p:ext uri="{BB962C8B-B14F-4D97-AF65-F5344CB8AC3E}">
        <p14:creationId xmlns:p14="http://schemas.microsoft.com/office/powerpoint/2010/main" val="37588117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5" name="Platshållare för rubrik 1"/>
          <p:cNvSpPr>
            <a:spLocks noGrp="1"/>
          </p:cNvSpPr>
          <p:nvPr>
            <p:ph type="title" hasCustomPrompt="1"/>
          </p:nvPr>
        </p:nvSpPr>
        <p:spPr>
          <a:xfrm>
            <a:off x="1382879" y="393311"/>
            <a:ext cx="7099170" cy="949085"/>
          </a:xfrm>
          <a:prstGeom prst="rect">
            <a:avLst/>
          </a:prstGeom>
        </p:spPr>
        <p:txBody>
          <a:bodyPr vert="horz" lIns="91440" tIns="45720" rIns="91440" bIns="45720" rtlCol="0" anchor="ctr" anchorCtr="0">
            <a:noAutofit/>
          </a:bodyPr>
          <a:lstStyle>
            <a:lvl1pPr>
              <a:defRPr sz="4000"/>
            </a:lvl1pPr>
          </a:lstStyle>
          <a:p>
            <a:r>
              <a:rPr lang="sv-SE" dirty="0" smtClean="0"/>
              <a:t>Rubrik</a:t>
            </a:r>
            <a:endParaRPr lang="sv-SE" dirty="0"/>
          </a:p>
        </p:txBody>
      </p:sp>
      <p:sp>
        <p:nvSpPr>
          <p:cNvPr id="6" name="Platshållare för sidfot 4"/>
          <p:cNvSpPr>
            <a:spLocks noGrp="1"/>
          </p:cNvSpPr>
          <p:nvPr>
            <p:ph type="ftr" sz="quarter" idx="11"/>
          </p:nvPr>
        </p:nvSpPr>
        <p:spPr>
          <a:xfrm>
            <a:off x="2886591" y="4550400"/>
            <a:ext cx="5595458" cy="273844"/>
          </a:xfrm>
          <a:prstGeom prst="rect">
            <a:avLst/>
          </a:prstGeom>
        </p:spPr>
        <p:txBody>
          <a:bodyPr/>
          <a:lstStyle>
            <a:lvl1pPr>
              <a:defRPr sz="1500">
                <a:solidFill>
                  <a:schemeClr val="bg1">
                    <a:lumMod val="65000"/>
                  </a:schemeClr>
                </a:solidFill>
              </a:defRPr>
            </a:lvl1pPr>
          </a:lstStyle>
          <a:p>
            <a:endParaRPr lang="sv-SE" dirty="0"/>
          </a:p>
        </p:txBody>
      </p:sp>
    </p:spTree>
    <p:extLst>
      <p:ext uri="{BB962C8B-B14F-4D97-AF65-F5344CB8AC3E}">
        <p14:creationId xmlns:p14="http://schemas.microsoft.com/office/powerpoint/2010/main" val="42945019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4" name="Platshållare för sidfot 4"/>
          <p:cNvSpPr>
            <a:spLocks noGrp="1"/>
          </p:cNvSpPr>
          <p:nvPr>
            <p:ph type="ftr" sz="quarter" idx="11"/>
          </p:nvPr>
        </p:nvSpPr>
        <p:spPr>
          <a:xfrm>
            <a:off x="2886591" y="4550400"/>
            <a:ext cx="5595458" cy="273844"/>
          </a:xfrm>
          <a:prstGeom prst="rect">
            <a:avLst/>
          </a:prstGeom>
        </p:spPr>
        <p:txBody>
          <a:bodyPr/>
          <a:lstStyle>
            <a:lvl1pPr>
              <a:defRPr sz="1500">
                <a:solidFill>
                  <a:schemeClr val="bg1">
                    <a:lumMod val="65000"/>
                  </a:schemeClr>
                </a:solidFill>
              </a:defRPr>
            </a:lvl1pPr>
          </a:lstStyle>
          <a:p>
            <a:endParaRPr lang="sv-SE" dirty="0"/>
          </a:p>
        </p:txBody>
      </p:sp>
    </p:spTree>
    <p:extLst>
      <p:ext uri="{BB962C8B-B14F-4D97-AF65-F5344CB8AC3E}">
        <p14:creationId xmlns:p14="http://schemas.microsoft.com/office/powerpoint/2010/main" val="16628224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1792288" y="517064"/>
            <a:ext cx="5783466" cy="2879279"/>
          </a:xfrm>
          <a:prstGeom prst="rect">
            <a:avLst/>
          </a:prstGeom>
        </p:spPr>
        <p:txBody>
          <a:bodyPr/>
          <a:lstStyle>
            <a:lvl1pPr marL="0" indent="0">
              <a:buNone/>
              <a:defRPr sz="2200">
                <a:latin typeface="Tahoma"/>
                <a:cs typeface="Tahom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smtClean="0"/>
              <a:t>Klicka på ikonen för att lägga till en bild</a:t>
            </a:r>
            <a:endParaRPr lang="sv-SE" dirty="0"/>
          </a:p>
        </p:txBody>
      </p:sp>
      <p:sp>
        <p:nvSpPr>
          <p:cNvPr id="4" name="Platshållare för text 3"/>
          <p:cNvSpPr>
            <a:spLocks noGrp="1"/>
          </p:cNvSpPr>
          <p:nvPr>
            <p:ph type="body" sz="half" idx="2"/>
          </p:nvPr>
        </p:nvSpPr>
        <p:spPr>
          <a:xfrm>
            <a:off x="1792288" y="3515488"/>
            <a:ext cx="5783466" cy="950383"/>
          </a:xfrm>
          <a:prstGeom prst="rect">
            <a:avLst/>
          </a:prstGeom>
        </p:spPr>
        <p:txBody>
          <a:bodyPr>
            <a:noAutofit/>
          </a:bodyPr>
          <a:lstStyle>
            <a:lvl1pPr marL="0" indent="0">
              <a:buNone/>
              <a:defRPr sz="2200">
                <a:latin typeface="Tahoma"/>
                <a:cs typeface="Tahom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Platshållare för sidfot 4"/>
          <p:cNvSpPr>
            <a:spLocks noGrp="1"/>
          </p:cNvSpPr>
          <p:nvPr>
            <p:ph type="ftr" sz="quarter" idx="11"/>
          </p:nvPr>
        </p:nvSpPr>
        <p:spPr>
          <a:xfrm>
            <a:off x="2886591" y="4550400"/>
            <a:ext cx="5595458" cy="273844"/>
          </a:xfrm>
          <a:prstGeom prst="rect">
            <a:avLst/>
          </a:prstGeom>
        </p:spPr>
        <p:txBody>
          <a:bodyPr/>
          <a:lstStyle>
            <a:lvl1pPr>
              <a:defRPr sz="1500">
                <a:solidFill>
                  <a:schemeClr val="bg1">
                    <a:lumMod val="65000"/>
                  </a:schemeClr>
                </a:solidFill>
              </a:defRPr>
            </a:lvl1pPr>
          </a:lstStyle>
          <a:p>
            <a:endParaRPr lang="sv-SE" dirty="0"/>
          </a:p>
        </p:txBody>
      </p:sp>
    </p:spTree>
    <p:extLst>
      <p:ext uri="{BB962C8B-B14F-4D97-AF65-F5344CB8AC3E}">
        <p14:creationId xmlns:p14="http://schemas.microsoft.com/office/powerpoint/2010/main" val="16124476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Bildobjekt 3" descr="bg.jpg"/>
          <p:cNvPicPr>
            <a:picLocks noChangeAspect="1"/>
          </p:cNvPicPr>
          <p:nvPr userDrawn="1"/>
        </p:nvPicPr>
        <p:blipFill>
          <a:blip r:embed="rId9"/>
          <a:stretch>
            <a:fillRect/>
          </a:stretch>
        </p:blipFill>
        <p:spPr>
          <a:xfrm>
            <a:off x="0" y="0"/>
            <a:ext cx="9144000" cy="5143500"/>
          </a:xfrm>
          <a:prstGeom prst="rect">
            <a:avLst/>
          </a:prstGeom>
        </p:spPr>
      </p:pic>
    </p:spTree>
    <p:extLst>
      <p:ext uri="{BB962C8B-B14F-4D97-AF65-F5344CB8AC3E}">
        <p14:creationId xmlns:p14="http://schemas.microsoft.com/office/powerpoint/2010/main" val="2461492071"/>
      </p:ext>
    </p:extLst>
  </p:cSld>
  <p:clrMap bg1="lt1" tx1="dk1" bg2="lt2" tx2="dk2" accent1="accent1" accent2="accent2" accent3="accent3" accent4="accent4" accent5="accent5" accent6="accent6" hlink="hlink" folHlink="folHlink"/>
  <p:sldLayoutIdLst>
    <p:sldLayoutId id="2147483658" r:id="rId1"/>
    <p:sldLayoutId id="2147483650" r:id="rId2"/>
    <p:sldLayoutId id="2147483652" r:id="rId3"/>
    <p:sldLayoutId id="2147483653" r:id="rId4"/>
    <p:sldLayoutId id="2147483654" r:id="rId5"/>
    <p:sldLayoutId id="2147483655" r:id="rId6"/>
    <p:sldLayoutId id="2147483657" r:id="rId7"/>
  </p:sldLayoutIdLst>
  <p:timing>
    <p:tnLst>
      <p:par>
        <p:cTn id="1" dur="indefinite" restart="never" nodeType="tmRoot"/>
      </p:par>
    </p:tnLst>
  </p:timing>
  <p:hf hdr="0" ftr="0" dt="0"/>
  <p:txStyles>
    <p:titleStyle>
      <a:lvl1pPr algn="l" defTabSz="457200" rtl="0" eaLnBrk="1" latinLnBrk="0" hangingPunct="1">
        <a:spcBef>
          <a:spcPct val="0"/>
        </a:spcBef>
        <a:buNone/>
        <a:defRPr sz="4400" kern="1200">
          <a:solidFill>
            <a:schemeClr val="tx1"/>
          </a:solidFill>
          <a:latin typeface="Georgia"/>
          <a:ea typeface="+mj-ea"/>
          <a:cs typeface="Georgia"/>
        </a:defRPr>
      </a:lvl1pPr>
    </p:titleStyle>
    <p:bodyStyle>
      <a:lvl1pPr marL="442913" indent="-352425"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4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2"/>
          </p:nvPr>
        </p:nvSpPr>
        <p:spPr>
          <a:xfrm>
            <a:off x="-153427" y="1531245"/>
            <a:ext cx="9144000" cy="1322841"/>
          </a:xfrm>
        </p:spPr>
        <p:txBody>
          <a:bodyPr/>
          <a:lstStyle/>
          <a:p>
            <a:r>
              <a:rPr lang="sv-SE" dirty="0" smtClean="0"/>
              <a:t>Lärartäthet - Exempelanalys</a:t>
            </a:r>
            <a:endParaRPr lang="sv-SE" dirty="0"/>
          </a:p>
        </p:txBody>
      </p:sp>
      <p:sp>
        <p:nvSpPr>
          <p:cNvPr id="3" name="Platshållare för text 2"/>
          <p:cNvSpPr>
            <a:spLocks noGrp="1"/>
          </p:cNvSpPr>
          <p:nvPr>
            <p:ph type="body" sz="quarter" idx="13"/>
          </p:nvPr>
        </p:nvSpPr>
        <p:spPr>
          <a:xfrm>
            <a:off x="7559" y="3256209"/>
            <a:ext cx="9144000" cy="627899"/>
          </a:xfrm>
        </p:spPr>
        <p:txBody>
          <a:bodyPr/>
          <a:lstStyle/>
          <a:p>
            <a:r>
              <a:rPr lang="sv-SE" dirty="0" smtClean="0"/>
              <a:t>RMI Workshop 4</a:t>
            </a:r>
            <a:endParaRPr lang="sv-SE" dirty="0"/>
          </a:p>
        </p:txBody>
      </p:sp>
    </p:spTree>
    <p:extLst>
      <p:ext uri="{BB962C8B-B14F-4D97-AF65-F5344CB8AC3E}">
        <p14:creationId xmlns:p14="http://schemas.microsoft.com/office/powerpoint/2010/main" val="764891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0" y="505"/>
            <a:ext cx="9144000" cy="949085"/>
          </a:xfrm>
        </p:spPr>
        <p:txBody>
          <a:bodyPr/>
          <a:lstStyle/>
          <a:p>
            <a:r>
              <a:rPr lang="sv-SE" sz="2800" dirty="0" smtClean="0"/>
              <a:t>”Potentiell” lärartäthet (utveckling): Ua1 + Befolkningsstatistik </a:t>
            </a:r>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063" y="1059062"/>
            <a:ext cx="6277832" cy="3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ruta 3"/>
          <p:cNvSpPr txBox="1"/>
          <p:nvPr/>
        </p:nvSpPr>
        <p:spPr>
          <a:xfrm>
            <a:off x="6439437" y="1059062"/>
            <a:ext cx="2601532" cy="2292935"/>
          </a:xfrm>
          <a:prstGeom prst="rect">
            <a:avLst/>
          </a:prstGeom>
          <a:solidFill>
            <a:schemeClr val="bg1">
              <a:lumMod val="85000"/>
            </a:schemeClr>
          </a:solidFill>
          <a:ln>
            <a:solidFill>
              <a:schemeClr val="tx1"/>
            </a:solidFill>
          </a:ln>
        </p:spPr>
        <p:txBody>
          <a:bodyPr wrap="square" rtlCol="0">
            <a:spAutoFit/>
          </a:bodyPr>
          <a:lstStyle/>
          <a:p>
            <a:r>
              <a:rPr lang="sv-SE" sz="1100" dirty="0" smtClean="0"/>
              <a:t>Förändring av antalet lärarutbildade (oavsett huruvida de anses arbeta i ett matchat yrke) på vertikal axel och förändring av antalet 6-12åringar på horisontell axel ger en bild av hur lärartätheten i respektive län förändrats 2006-2015. </a:t>
            </a:r>
          </a:p>
          <a:p>
            <a:endParaRPr lang="sv-SE" sz="1100" dirty="0"/>
          </a:p>
          <a:p>
            <a:r>
              <a:rPr lang="sv-SE" sz="1100" dirty="0" smtClean="0"/>
              <a:t>För län över linjen har antalet lärare per elev ökat. </a:t>
            </a:r>
          </a:p>
          <a:p>
            <a:endParaRPr lang="sv-SE" sz="1100" dirty="0"/>
          </a:p>
          <a:p>
            <a:r>
              <a:rPr lang="sv-SE" sz="1100" dirty="0" smtClean="0"/>
              <a:t>För län under linjen har antalet lärare per elev minskat. </a:t>
            </a:r>
            <a:endParaRPr lang="en-US" sz="1100" dirty="0"/>
          </a:p>
        </p:txBody>
      </p:sp>
      <p:sp>
        <p:nvSpPr>
          <p:cNvPr id="9" name="Höger 8"/>
          <p:cNvSpPr/>
          <p:nvPr/>
        </p:nvSpPr>
        <p:spPr>
          <a:xfrm>
            <a:off x="2922362" y="1664590"/>
            <a:ext cx="357196" cy="135227"/>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Höger 10"/>
          <p:cNvSpPr/>
          <p:nvPr/>
        </p:nvSpPr>
        <p:spPr>
          <a:xfrm>
            <a:off x="2882783" y="3446151"/>
            <a:ext cx="357196" cy="135227"/>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ruta 12"/>
          <p:cNvSpPr txBox="1"/>
          <p:nvPr/>
        </p:nvSpPr>
        <p:spPr>
          <a:xfrm>
            <a:off x="6439437" y="3416487"/>
            <a:ext cx="2601532" cy="938719"/>
          </a:xfrm>
          <a:prstGeom prst="rect">
            <a:avLst/>
          </a:prstGeom>
          <a:solidFill>
            <a:schemeClr val="accent6">
              <a:lumMod val="60000"/>
              <a:lumOff val="40000"/>
            </a:schemeClr>
          </a:solidFill>
          <a:ln>
            <a:solidFill>
              <a:schemeClr val="tx1"/>
            </a:solidFill>
          </a:ln>
        </p:spPr>
        <p:txBody>
          <a:bodyPr wrap="square" rtlCol="0">
            <a:spAutoFit/>
          </a:bodyPr>
          <a:lstStyle/>
          <a:p>
            <a:r>
              <a:rPr lang="sv-SE" sz="1100" dirty="0" smtClean="0"/>
              <a:t>Örebro och Västerbottens län har liknande utveckling av gruppen 6-12åringar. Varför skiljer sig utvecklingen så mycket åt i antalet lärare?</a:t>
            </a:r>
            <a:endParaRPr lang="en-US" sz="1100" dirty="0"/>
          </a:p>
        </p:txBody>
      </p:sp>
    </p:spTree>
    <p:extLst>
      <p:ext uri="{BB962C8B-B14F-4D97-AF65-F5344CB8AC3E}">
        <p14:creationId xmlns:p14="http://schemas.microsoft.com/office/powerpoint/2010/main" val="59857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0-#ppt_w/2"/>
                                          </p:val>
                                        </p:tav>
                                        <p:tav tm="100000">
                                          <p:val>
                                            <p:strVal val="#ppt_x"/>
                                          </p:val>
                                        </p:tav>
                                      </p:tavLst>
                                    </p:anim>
                                    <p:anim calcmode="lin" valueType="num">
                                      <p:cBhvr additive="base">
                                        <p:cTn id="16"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0" y="505"/>
            <a:ext cx="9144000" cy="949085"/>
          </a:xfrm>
        </p:spPr>
        <p:txBody>
          <a:bodyPr/>
          <a:lstStyle/>
          <a:p>
            <a:r>
              <a:rPr lang="sv-SE" sz="2800" dirty="0" smtClean="0"/>
              <a:t>Västerbottens län vs Örebro Län</a:t>
            </a:r>
            <a:br>
              <a:rPr lang="sv-SE" sz="2800" dirty="0" smtClean="0"/>
            </a:br>
            <a:r>
              <a:rPr lang="sv-SE" sz="2800" dirty="0" smtClean="0"/>
              <a:t>Nominell jämförelse: </a:t>
            </a:r>
            <a:r>
              <a:rPr lang="sv-SE" sz="2800" dirty="0"/>
              <a:t>Ua1 + </a:t>
            </a:r>
            <a:r>
              <a:rPr lang="sv-SE" sz="2800" dirty="0" smtClean="0"/>
              <a:t>Befolkningsstatistik + E3</a:t>
            </a:r>
            <a:endParaRPr lang="en-US" sz="2800" dirty="0"/>
          </a:p>
        </p:txBody>
      </p:sp>
      <p:sp>
        <p:nvSpPr>
          <p:cNvPr id="10" name="textruta 9"/>
          <p:cNvSpPr txBox="1"/>
          <p:nvPr/>
        </p:nvSpPr>
        <p:spPr>
          <a:xfrm>
            <a:off x="6732667" y="1215467"/>
            <a:ext cx="2279561" cy="1615827"/>
          </a:xfrm>
          <a:prstGeom prst="rect">
            <a:avLst/>
          </a:prstGeom>
          <a:solidFill>
            <a:schemeClr val="bg1">
              <a:lumMod val="85000"/>
            </a:schemeClr>
          </a:solidFill>
          <a:ln>
            <a:solidFill>
              <a:schemeClr val="tx1"/>
            </a:solidFill>
          </a:ln>
        </p:spPr>
        <p:txBody>
          <a:bodyPr wrap="square" rtlCol="0">
            <a:spAutoFit/>
          </a:bodyPr>
          <a:lstStyle/>
          <a:p>
            <a:r>
              <a:rPr lang="sv-SE" sz="1100" dirty="0" smtClean="0"/>
              <a:t>Genom att titta på den nominella volymutvecklingen kan vi utläsa likartade nominella volymer och stabila trender bakom utfallet i föregående bild. Det tycks alltså inte röra sig om något enstaka år som ger orimligt stort utfall i antalet lärare per elever. </a:t>
            </a:r>
          </a:p>
          <a:p>
            <a:endParaRPr lang="en-US" sz="1100" dirty="0"/>
          </a:p>
        </p:txBody>
      </p:sp>
      <p:sp>
        <p:nvSpPr>
          <p:cNvPr id="8" name="textruta 7"/>
          <p:cNvSpPr txBox="1"/>
          <p:nvPr/>
        </p:nvSpPr>
        <p:spPr>
          <a:xfrm>
            <a:off x="4790285" y="3136847"/>
            <a:ext cx="4205608" cy="938719"/>
          </a:xfrm>
          <a:prstGeom prst="rect">
            <a:avLst/>
          </a:prstGeom>
          <a:solidFill>
            <a:schemeClr val="accent6">
              <a:lumMod val="60000"/>
              <a:lumOff val="40000"/>
            </a:schemeClr>
          </a:solidFill>
          <a:ln>
            <a:solidFill>
              <a:schemeClr val="tx1"/>
            </a:solidFill>
          </a:ln>
        </p:spPr>
        <p:txBody>
          <a:bodyPr wrap="square" rtlCol="0">
            <a:spAutoFit/>
          </a:bodyPr>
          <a:lstStyle/>
          <a:p>
            <a:r>
              <a:rPr lang="sv-SE" sz="1100" dirty="0" smtClean="0"/>
              <a:t>Förvärvsgraden bland lärare är likartade men den matchade förvärvsgraden visar stora skillnader.</a:t>
            </a:r>
          </a:p>
          <a:p>
            <a:endParaRPr lang="sv-SE" sz="1100" dirty="0"/>
          </a:p>
          <a:p>
            <a:r>
              <a:rPr lang="sv-SE" sz="1100" dirty="0" smtClean="0"/>
              <a:t>Skillnaden i det faktiska antalet lärare per elev är alltså större än vad föregående bild visar.  </a:t>
            </a:r>
          </a:p>
        </p:txBody>
      </p:sp>
      <p:graphicFrame>
        <p:nvGraphicFramePr>
          <p:cNvPr id="9" name="Tabell 8"/>
          <p:cNvGraphicFramePr>
            <a:graphicFrameLocks noGrp="1"/>
          </p:cNvGraphicFramePr>
          <p:nvPr>
            <p:extLst>
              <p:ext uri="{D42A27DB-BD31-4B8C-83A1-F6EECF244321}">
                <p14:modId xmlns:p14="http://schemas.microsoft.com/office/powerpoint/2010/main" val="3403379699"/>
              </p:ext>
            </p:extLst>
          </p:nvPr>
        </p:nvGraphicFramePr>
        <p:xfrm>
          <a:off x="179471" y="3149200"/>
          <a:ext cx="4534853" cy="1264920"/>
        </p:xfrm>
        <a:graphic>
          <a:graphicData uri="http://schemas.openxmlformats.org/drawingml/2006/table">
            <a:tbl>
              <a:tblPr/>
              <a:tblGrid>
                <a:gridCol w="1320800"/>
                <a:gridCol w="483553"/>
                <a:gridCol w="1422400"/>
                <a:gridCol w="1308100"/>
              </a:tblGrid>
              <a:tr h="0">
                <a:tc>
                  <a:txBody>
                    <a:bodyPr/>
                    <a:lstStyle/>
                    <a:p>
                      <a:pPr algn="l" fontAlgn="b"/>
                      <a:endParaRPr lang="en-US" sz="1000" b="0" i="0" u="none" strike="noStrike" dirty="0">
                        <a:solidFill>
                          <a:srgbClr val="000000"/>
                        </a:solidFill>
                        <a:effectLst/>
                        <a:latin typeface="Calibri"/>
                      </a:endParaRPr>
                    </a:p>
                  </a:txBody>
                  <a:tcPr marL="7620" marR="7620" marT="76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effectLst/>
                        <a:latin typeface="Calibri"/>
                      </a:endParaRP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a:rPr>
                        <a:t>Förvärvsgrad</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000" b="1" i="0" u="none" strike="noStrike" dirty="0">
                          <a:solidFill>
                            <a:srgbClr val="000000"/>
                          </a:solidFill>
                          <a:effectLst/>
                          <a:latin typeface="Calibri"/>
                        </a:rPr>
                        <a:t>Matchad förvärvsgrad</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82880">
                <a:tc rowSpan="3">
                  <a:txBody>
                    <a:bodyPr/>
                    <a:lstStyle/>
                    <a:p>
                      <a:pPr algn="ctr" fontAlgn="ctr"/>
                      <a:r>
                        <a:rPr lang="en-US" sz="1000" b="1" i="0" u="none" strike="noStrike" dirty="0">
                          <a:solidFill>
                            <a:srgbClr val="000000"/>
                          </a:solidFill>
                          <a:effectLst/>
                          <a:latin typeface="Calibri"/>
                        </a:rPr>
                        <a:t>Örebro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Män</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95,5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83,1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2880">
                <a:tc vMerge="1">
                  <a:txBody>
                    <a:bodyPr/>
                    <a:lstStyle/>
                    <a:p>
                      <a:endParaRPr lang="en-US"/>
                    </a:p>
                  </a:txBody>
                  <a:tcPr/>
                </a:tc>
                <a:tc>
                  <a:txBody>
                    <a:bodyPr/>
                    <a:lstStyle/>
                    <a:p>
                      <a:pPr algn="l" fontAlgn="b"/>
                      <a:r>
                        <a:rPr lang="en-US" sz="1000" b="0" i="0" u="none" strike="noStrike" dirty="0">
                          <a:solidFill>
                            <a:srgbClr val="000000"/>
                          </a:solidFill>
                          <a:effectLst/>
                          <a:latin typeface="Calibri"/>
                        </a:rPr>
                        <a:t>Kvinnor</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95,2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88,9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vMerge="1">
                  <a:txBody>
                    <a:bodyPr/>
                    <a:lstStyle/>
                    <a:p>
                      <a:endParaRPr lang="en-US"/>
                    </a:p>
                  </a:txBody>
                  <a:tcPr/>
                </a:tc>
                <a:tc>
                  <a:txBody>
                    <a:bodyPr/>
                    <a:lstStyle/>
                    <a:p>
                      <a:pPr algn="l" fontAlgn="b"/>
                      <a:r>
                        <a:rPr lang="en-US" sz="1000" b="0" i="0" u="none" strike="noStrike" dirty="0">
                          <a:solidFill>
                            <a:srgbClr val="000000"/>
                          </a:solidFill>
                          <a:effectLst/>
                          <a:latin typeface="Calibri"/>
                        </a:rPr>
                        <a:t>Totalt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95,2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88,1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rowSpan="3">
                  <a:txBody>
                    <a:bodyPr/>
                    <a:lstStyle/>
                    <a:p>
                      <a:pPr algn="ctr" fontAlgn="ctr"/>
                      <a:r>
                        <a:rPr lang="en-US" sz="1000" b="1" i="0" u="none" strike="noStrike" dirty="0">
                          <a:solidFill>
                            <a:srgbClr val="000000"/>
                          </a:solidFill>
                          <a:effectLst/>
                          <a:latin typeface="Calibri"/>
                        </a:rPr>
                        <a:t>Västerbotten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Män</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93,1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73,9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2880">
                <a:tc vMerge="1">
                  <a:txBody>
                    <a:bodyPr/>
                    <a:lstStyle/>
                    <a:p>
                      <a:endParaRPr lang="en-US"/>
                    </a:p>
                  </a:txBody>
                  <a:tcPr/>
                </a:tc>
                <a:tc>
                  <a:txBody>
                    <a:bodyPr/>
                    <a:lstStyle/>
                    <a:p>
                      <a:pPr algn="l" fontAlgn="b"/>
                      <a:r>
                        <a:rPr lang="en-US" sz="1000" b="0" i="0" u="none" strike="noStrike" dirty="0">
                          <a:solidFill>
                            <a:srgbClr val="000000"/>
                          </a:solidFill>
                          <a:effectLst/>
                          <a:latin typeface="Calibri"/>
                        </a:rPr>
                        <a:t>Kvinnor</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94,3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83,8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vMerge="1">
                  <a:txBody>
                    <a:bodyPr/>
                    <a:lstStyle/>
                    <a:p>
                      <a:endParaRPr lang="en-US"/>
                    </a:p>
                  </a:txBody>
                  <a:tcPr/>
                </a:tc>
                <a:tc>
                  <a:txBody>
                    <a:bodyPr/>
                    <a:lstStyle/>
                    <a:p>
                      <a:pPr algn="l" fontAlgn="b"/>
                      <a:r>
                        <a:rPr lang="en-US" sz="1000" b="0" i="0" u="none" strike="noStrike" dirty="0">
                          <a:solidFill>
                            <a:srgbClr val="000000"/>
                          </a:solidFill>
                          <a:effectLst/>
                          <a:latin typeface="Calibri"/>
                        </a:rPr>
                        <a:t>Totalt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94,1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a:rPr>
                        <a:t>81,8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507" y="975151"/>
            <a:ext cx="3303623" cy="2096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4416" y="1005853"/>
            <a:ext cx="3408251" cy="2065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39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0" y="505"/>
            <a:ext cx="9144000" cy="949085"/>
          </a:xfrm>
        </p:spPr>
        <p:txBody>
          <a:bodyPr/>
          <a:lstStyle/>
          <a:p>
            <a:r>
              <a:rPr lang="sv-SE" sz="2800" dirty="0" smtClean="0"/>
              <a:t>Utbildningsflöden (U3) – Ett steg närmare en förklaring   </a:t>
            </a:r>
            <a:endParaRPr lang="en-US" sz="2800" dirty="0"/>
          </a:p>
        </p:txBody>
      </p:sp>
      <p:sp>
        <p:nvSpPr>
          <p:cNvPr id="10" name="textruta 9"/>
          <p:cNvSpPr txBox="1"/>
          <p:nvPr/>
        </p:nvSpPr>
        <p:spPr>
          <a:xfrm>
            <a:off x="90241" y="3399797"/>
            <a:ext cx="4076073" cy="938719"/>
          </a:xfrm>
          <a:prstGeom prst="rect">
            <a:avLst/>
          </a:prstGeom>
          <a:solidFill>
            <a:schemeClr val="bg1">
              <a:lumMod val="85000"/>
            </a:schemeClr>
          </a:solidFill>
          <a:ln>
            <a:solidFill>
              <a:schemeClr val="tx1"/>
            </a:solidFill>
          </a:ln>
        </p:spPr>
        <p:txBody>
          <a:bodyPr wrap="square" rtlCol="0">
            <a:spAutoFit/>
          </a:bodyPr>
          <a:lstStyle/>
          <a:p>
            <a:r>
              <a:rPr lang="sv-SE" sz="1100" dirty="0" smtClean="0"/>
              <a:t>Genom att titta på utbildningsflöden (U3) för gruppen upptäcker vi att det är negativa netton för varje enskilt år i Västerbottens län. Det motsatta gäller för Örebro län.   </a:t>
            </a:r>
          </a:p>
          <a:p>
            <a:endParaRPr lang="sv-SE" sz="1100" dirty="0" smtClean="0"/>
          </a:p>
          <a:p>
            <a:r>
              <a:rPr lang="sv-SE" sz="1100" dirty="0" smtClean="0"/>
              <a:t>Det går också att se vilka flöden som har störst inverkan. </a:t>
            </a:r>
            <a:endParaRPr lang="en-US" sz="1100" dirty="0"/>
          </a:p>
        </p:txBody>
      </p:sp>
      <p:sp>
        <p:nvSpPr>
          <p:cNvPr id="14" name="textruta 13"/>
          <p:cNvSpPr txBox="1"/>
          <p:nvPr/>
        </p:nvSpPr>
        <p:spPr>
          <a:xfrm>
            <a:off x="4258288" y="3399797"/>
            <a:ext cx="4076164" cy="769441"/>
          </a:xfrm>
          <a:prstGeom prst="rect">
            <a:avLst/>
          </a:prstGeom>
          <a:solidFill>
            <a:schemeClr val="accent6">
              <a:lumMod val="60000"/>
              <a:lumOff val="40000"/>
            </a:schemeClr>
          </a:solidFill>
          <a:ln>
            <a:solidFill>
              <a:schemeClr val="tx1"/>
            </a:solidFill>
          </a:ln>
        </p:spPr>
        <p:txBody>
          <a:bodyPr wrap="square" rtlCol="0">
            <a:spAutoFit/>
          </a:bodyPr>
          <a:lstStyle/>
          <a:p>
            <a:r>
              <a:rPr lang="sv-SE" sz="1100" i="1" dirty="0" smtClean="0"/>
              <a:t>Examinerade inom regionen </a:t>
            </a:r>
            <a:r>
              <a:rPr lang="sv-SE" sz="1100" dirty="0" smtClean="0"/>
              <a:t>är både andels- och antalsmässigt större i Örebro län. </a:t>
            </a:r>
          </a:p>
          <a:p>
            <a:endParaRPr lang="sv-SE" sz="1100" dirty="0"/>
          </a:p>
          <a:p>
            <a:r>
              <a:rPr lang="sv-SE" sz="1100" dirty="0" smtClean="0"/>
              <a:t>Motsvarande gäller </a:t>
            </a:r>
            <a:r>
              <a:rPr lang="sv-SE" sz="1100" i="1" dirty="0" smtClean="0"/>
              <a:t>åldersutträden</a:t>
            </a:r>
            <a:r>
              <a:rPr lang="sv-SE" sz="1100" dirty="0" smtClean="0"/>
              <a:t> i Västerbottens län.  </a:t>
            </a:r>
            <a:endParaRPr lang="en-US" sz="1100"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42" y="898072"/>
            <a:ext cx="4076073" cy="245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8288" y="898017"/>
            <a:ext cx="4076164" cy="245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08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theme/theme1.xml><?xml version="1.0" encoding="utf-8"?>
<a:theme xmlns:a="http://schemas.openxmlformats.org/drawingml/2006/main" name="powerpoint_16x9_re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siskt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powerpoint_16x9.potx [Skrivskyddad]" id="{AC8E9FF9-D382-488B-910D-B85312F50417}" vid="{73A7A0FE-9A8E-4B4E-8979-6B349209E92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16x9</Template>
  <TotalTime>4003</TotalTime>
  <Words>514</Words>
  <Application>Microsoft Office PowerPoint</Application>
  <PresentationFormat>Bildspel på skärmen (16:9)</PresentationFormat>
  <Paragraphs>74</Paragraphs>
  <Slides>4</Slides>
  <Notes>4</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powerpoint_16x9_rev</vt:lpstr>
      <vt:lpstr>PowerPoint-presentation</vt:lpstr>
      <vt:lpstr>”Potentiell” lärartäthet (utveckling): Ua1 + Befolkningsstatistik </vt:lpstr>
      <vt:lpstr>Västerbottens län vs Örebro Län Nominell jämförelse: Ua1 + Befolkningsstatistik + E3</vt:lpstr>
      <vt:lpstr>Utbildningsflöden (U3) – Ett steg närmare en förklaring   </vt:lpstr>
    </vt:vector>
  </TitlesOfParts>
  <Company>Region Östergötland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Källstrand Thor Åsa</dc:creator>
  <cp:lastModifiedBy>Holmberg Styrbjörn</cp:lastModifiedBy>
  <cp:revision>66</cp:revision>
  <dcterms:created xsi:type="dcterms:W3CDTF">2017-11-28T07:28:21Z</dcterms:created>
  <dcterms:modified xsi:type="dcterms:W3CDTF">2018-02-21T14:54:38Z</dcterms:modified>
</cp:coreProperties>
</file>