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28" r:id="rId2"/>
    <p:sldMasterId id="2147483676" r:id="rId3"/>
    <p:sldMasterId id="2147483690" r:id="rId4"/>
    <p:sldMasterId id="2147483704" r:id="rId5"/>
  </p:sldMasterIdLst>
  <p:notesMasterIdLst>
    <p:notesMasterId r:id="rId13"/>
  </p:notesMasterIdLst>
  <p:handoutMasterIdLst>
    <p:handoutMasterId r:id="rId14"/>
  </p:handoutMasterIdLst>
  <p:sldIdLst>
    <p:sldId id="357" r:id="rId6"/>
    <p:sldId id="351" r:id="rId7"/>
    <p:sldId id="352" r:id="rId8"/>
    <p:sldId id="353" r:id="rId9"/>
    <p:sldId id="354" r:id="rId10"/>
    <p:sldId id="355" r:id="rId11"/>
    <p:sldId id="356" r:id="rId12"/>
  </p:sldIdLst>
  <p:sldSz cx="12192000" cy="6858000"/>
  <p:notesSz cx="9926638" cy="679767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howGuides="1">
      <p:cViewPr varScale="1">
        <p:scale>
          <a:sx n="110" d="100"/>
          <a:sy n="110" d="100"/>
        </p:scale>
        <p:origin x="37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l31817\AppData\Local\Microsoft\Windows\Temporary%20Internet%20Files\Content.IE5\3UDE30CI\000001P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l31817\AppData\Local\Microsoft\Windows\Temporary%20Internet%20Files\Content.IE5\3UDE30CI\000001PP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l31817\AppData\Local\Microsoft\Windows\Temporary%20Internet%20Files\Content.IE5\3UDE30CI\000001PP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l31817\AppData\Local\Microsoft\Windows\Temporary%20Internet%20Files\Content.IE5\3UDE30CI\000001PP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l31817\AppData\Local\Microsoft\Windows\Temporary%20Internet%20Files\Content.IE5\3UDE30CI\000001PP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l31817\AppData\Local\Microsoft\Windows\Temporary%20Internet%20Files\Content.IE5\3UDE30CI\000001PP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Andel av befolkningen med gymnasieutbildning 20-64 år fördelat på kön. Gävleborgs län 2015.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'[000001PP.xlsx]Blad3'!$J$4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'[000001PP.xlsx]Blad3'!$I$5:$I$16</c:f>
              <c:strCache>
                <c:ptCount val="12"/>
                <c:pt idx="0">
                  <c:v>Vård &amp; omsorg</c:v>
                </c:pt>
                <c:pt idx="1">
                  <c:v>Barn &amp; Fritid</c:v>
                </c:pt>
                <c:pt idx="2">
                  <c:v>Handel &amp; adm</c:v>
                </c:pt>
                <c:pt idx="3">
                  <c:v>Restaurang o livsm</c:v>
                </c:pt>
                <c:pt idx="4">
                  <c:v>Naturbruk</c:v>
                </c:pt>
                <c:pt idx="5">
                  <c:v>Transport</c:v>
                </c:pt>
                <c:pt idx="6">
                  <c:v>Industri</c:v>
                </c:pt>
                <c:pt idx="7">
                  <c:v>Gymnasieing.</c:v>
                </c:pt>
                <c:pt idx="8">
                  <c:v>Data-, el- och energi</c:v>
                </c:pt>
                <c:pt idx="9">
                  <c:v>Bygg</c:v>
                </c:pt>
                <c:pt idx="10">
                  <c:v>Fordon</c:v>
                </c:pt>
                <c:pt idx="11">
                  <c:v>VVS- o fast.tekn</c:v>
                </c:pt>
              </c:strCache>
            </c:strRef>
          </c:cat>
          <c:val>
            <c:numRef>
              <c:f>'[000001PP.xlsx]Blad3'!$J$5:$J$16</c:f>
              <c:numCache>
                <c:formatCode>0.0%</c:formatCode>
                <c:ptCount val="12"/>
                <c:pt idx="0">
                  <c:v>0.90587931923671994</c:v>
                </c:pt>
                <c:pt idx="1">
                  <c:v>0.77372565271446336</c:v>
                </c:pt>
                <c:pt idx="2">
                  <c:v>0.73409306742640079</c:v>
                </c:pt>
                <c:pt idx="3">
                  <c:v>0.66382373845060416</c:v>
                </c:pt>
                <c:pt idx="4">
                  <c:v>0.38615023474178406</c:v>
                </c:pt>
                <c:pt idx="5">
                  <c:v>9.8773841961852862E-2</c:v>
                </c:pt>
                <c:pt idx="6">
                  <c:v>9.6119402985074626E-2</c:v>
                </c:pt>
                <c:pt idx="7">
                  <c:v>7.8285181733457596E-2</c:v>
                </c:pt>
                <c:pt idx="8">
                  <c:v>3.4099332839140101E-2</c:v>
                </c:pt>
                <c:pt idx="9">
                  <c:v>3.108348134991119E-2</c:v>
                </c:pt>
                <c:pt idx="10">
                  <c:v>3.0616008852821838E-2</c:v>
                </c:pt>
                <c:pt idx="11">
                  <c:v>1.4531043593130779E-2</c:v>
                </c:pt>
              </c:numCache>
            </c:numRef>
          </c:val>
        </c:ser>
        <c:ser>
          <c:idx val="1"/>
          <c:order val="1"/>
          <c:tx>
            <c:strRef>
              <c:f>'[000001PP.xlsx]Blad3'!$K$4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'[000001PP.xlsx]Blad3'!$I$5:$I$16</c:f>
              <c:strCache>
                <c:ptCount val="12"/>
                <c:pt idx="0">
                  <c:v>Vård &amp; omsorg</c:v>
                </c:pt>
                <c:pt idx="1">
                  <c:v>Barn &amp; Fritid</c:v>
                </c:pt>
                <c:pt idx="2">
                  <c:v>Handel &amp; adm</c:v>
                </c:pt>
                <c:pt idx="3">
                  <c:v>Restaurang o livsm</c:v>
                </c:pt>
                <c:pt idx="4">
                  <c:v>Naturbruk</c:v>
                </c:pt>
                <c:pt idx="5">
                  <c:v>Transport</c:v>
                </c:pt>
                <c:pt idx="6">
                  <c:v>Industri</c:v>
                </c:pt>
                <c:pt idx="7">
                  <c:v>Gymnasieing.</c:v>
                </c:pt>
                <c:pt idx="8">
                  <c:v>Data-, el- och energi</c:v>
                </c:pt>
                <c:pt idx="9">
                  <c:v>Bygg</c:v>
                </c:pt>
                <c:pt idx="10">
                  <c:v>Fordon</c:v>
                </c:pt>
                <c:pt idx="11">
                  <c:v>VVS- o fast.tekn</c:v>
                </c:pt>
              </c:strCache>
            </c:strRef>
          </c:cat>
          <c:val>
            <c:numRef>
              <c:f>'[000001PP.xlsx]Blad3'!$K$5:$K$16</c:f>
              <c:numCache>
                <c:formatCode>0.0%</c:formatCode>
                <c:ptCount val="12"/>
                <c:pt idx="0">
                  <c:v>9.4120680763280035E-2</c:v>
                </c:pt>
                <c:pt idx="1">
                  <c:v>0.22627434728553666</c:v>
                </c:pt>
                <c:pt idx="2">
                  <c:v>0.26590693257359926</c:v>
                </c:pt>
                <c:pt idx="3">
                  <c:v>0.33617626154939589</c:v>
                </c:pt>
                <c:pt idx="4">
                  <c:v>0.613849765258216</c:v>
                </c:pt>
                <c:pt idx="5">
                  <c:v>0.9012261580381471</c:v>
                </c:pt>
                <c:pt idx="6">
                  <c:v>0.9038805970149254</c:v>
                </c:pt>
                <c:pt idx="7">
                  <c:v>0.92171481826654245</c:v>
                </c:pt>
                <c:pt idx="8">
                  <c:v>0.96590066716085987</c:v>
                </c:pt>
                <c:pt idx="9">
                  <c:v>0.96891651865008876</c:v>
                </c:pt>
                <c:pt idx="10">
                  <c:v>0.96938399114717821</c:v>
                </c:pt>
                <c:pt idx="11">
                  <c:v>0.98546895640686927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0028776"/>
        <c:axId val="160030736"/>
      </c:barChart>
      <c:catAx>
        <c:axId val="160028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60030736"/>
        <c:crosses val="autoZero"/>
        <c:auto val="1"/>
        <c:lblAlgn val="ctr"/>
        <c:lblOffset val="100"/>
        <c:noMultiLvlLbl val="0"/>
      </c:catAx>
      <c:valAx>
        <c:axId val="16003073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60028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1800" dirty="0" smtClean="0"/>
              <a:t>Förvärvsfrekvens och matchad förvärvsfrekvens för befolkningen 20-64 år  med gymnasial</a:t>
            </a:r>
            <a:r>
              <a:rPr lang="sv-SE" sz="1800" baseline="0" dirty="0" smtClean="0"/>
              <a:t> utbildning </a:t>
            </a:r>
            <a:r>
              <a:rPr lang="sv-SE" sz="1800" dirty="0" smtClean="0"/>
              <a:t>fördelat på högsta utbildning. Gävleborgs län 2015.</a:t>
            </a:r>
            <a:endParaRPr lang="sv-SE" sz="1800" dirty="0"/>
          </a:p>
        </c:rich>
      </c:tx>
      <c:layout>
        <c:manualLayout>
          <c:xMode val="edge"/>
          <c:yMode val="edge"/>
          <c:x val="0.425472222222222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6.062102721399204E-2"/>
          <c:y val="0.1286476113297271"/>
          <c:w val="0.91052279579716766"/>
          <c:h val="0.71934204908334165"/>
        </c:manualLayout>
      </c:layout>
      <c:scatterChart>
        <c:scatterStyle val="lineMarker"/>
        <c:varyColors val="0"/>
        <c:ser>
          <c:idx val="0"/>
          <c:order val="0"/>
          <c:tx>
            <c:v>Kvinnor</c:v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50800">
                <a:solidFill>
                  <a:schemeClr val="accent1"/>
                </a:solidFill>
              </a:ln>
              <a:effectLst/>
            </c:spPr>
          </c:marker>
          <c:xVal>
            <c:numRef>
              <c:f>'[000001PP.xlsx]Blad3'!$B$41:$B$48</c:f>
              <c:numCache>
                <c:formatCode>General</c:formatCode>
                <c:ptCount val="8"/>
                <c:pt idx="0">
                  <c:v>80.599999999999994</c:v>
                </c:pt>
                <c:pt idx="1">
                  <c:v>78.599999999999994</c:v>
                </c:pt>
                <c:pt idx="2">
                  <c:v>73.900000000000006</c:v>
                </c:pt>
                <c:pt idx="3">
                  <c:v>74.5</c:v>
                </c:pt>
                <c:pt idx="4">
                  <c:v>65.099999999999994</c:v>
                </c:pt>
                <c:pt idx="5">
                  <c:v>87.5</c:v>
                </c:pt>
                <c:pt idx="6">
                  <c:v>71</c:v>
                </c:pt>
                <c:pt idx="7">
                  <c:v>61.4</c:v>
                </c:pt>
              </c:numCache>
            </c:numRef>
          </c:xVal>
          <c:yVal>
            <c:numRef>
              <c:f>'[000001PP.xlsx]Blad3'!$C$41:$C$48</c:f>
              <c:numCache>
                <c:formatCode>General</c:formatCode>
                <c:ptCount val="8"/>
                <c:pt idx="0">
                  <c:v>67.5</c:v>
                </c:pt>
                <c:pt idx="1">
                  <c:v>39.9</c:v>
                </c:pt>
                <c:pt idx="2">
                  <c:v>39.1</c:v>
                </c:pt>
                <c:pt idx="3">
                  <c:v>40.5</c:v>
                </c:pt>
                <c:pt idx="4">
                  <c:v>29.7</c:v>
                </c:pt>
                <c:pt idx="5">
                  <c:v>38.1</c:v>
                </c:pt>
                <c:pt idx="6">
                  <c:v>31.9</c:v>
                </c:pt>
                <c:pt idx="7">
                  <c:v>30.1</c:v>
                </c:pt>
              </c:numCache>
            </c:numRef>
          </c:yVal>
          <c:smooth val="0"/>
        </c:ser>
        <c:ser>
          <c:idx val="1"/>
          <c:order val="1"/>
          <c:tx>
            <c:v>Män</c:v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50800">
                <a:solidFill>
                  <a:schemeClr val="accent2"/>
                </a:solidFill>
              </a:ln>
              <a:effectLst/>
            </c:spPr>
          </c:marker>
          <c:xVal>
            <c:numRef>
              <c:f>'[000001PP.xlsx]Blad3'!$D$41:$D$48</c:f>
              <c:numCache>
                <c:formatCode>General</c:formatCode>
                <c:ptCount val="8"/>
                <c:pt idx="0">
                  <c:v>76</c:v>
                </c:pt>
                <c:pt idx="1">
                  <c:v>79.900000000000006</c:v>
                </c:pt>
                <c:pt idx="2">
                  <c:v>74</c:v>
                </c:pt>
                <c:pt idx="3">
                  <c:v>73</c:v>
                </c:pt>
                <c:pt idx="4">
                  <c:v>78.3</c:v>
                </c:pt>
                <c:pt idx="5">
                  <c:v>86.4</c:v>
                </c:pt>
                <c:pt idx="6">
                  <c:v>82.7</c:v>
                </c:pt>
                <c:pt idx="7">
                  <c:v>85.6</c:v>
                </c:pt>
              </c:numCache>
            </c:numRef>
          </c:xVal>
          <c:yVal>
            <c:numRef>
              <c:f>'[000001PP.xlsx]Blad3'!$E$41:$E$48</c:f>
              <c:numCache>
                <c:formatCode>General</c:formatCode>
                <c:ptCount val="8"/>
                <c:pt idx="0">
                  <c:v>49.9</c:v>
                </c:pt>
                <c:pt idx="1">
                  <c:v>20.5</c:v>
                </c:pt>
                <c:pt idx="2">
                  <c:v>32.9</c:v>
                </c:pt>
                <c:pt idx="3">
                  <c:v>31.8</c:v>
                </c:pt>
                <c:pt idx="4">
                  <c:v>54.2</c:v>
                </c:pt>
                <c:pt idx="5">
                  <c:v>56.9</c:v>
                </c:pt>
                <c:pt idx="6">
                  <c:v>59.5</c:v>
                </c:pt>
                <c:pt idx="7">
                  <c:v>64.7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1792064"/>
        <c:axId val="161792456"/>
      </c:scatterChart>
      <c:valAx>
        <c:axId val="161792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 dirty="0" smtClean="0"/>
                  <a:t>Förvärvsfrekvens i procent [%]</a:t>
                </a:r>
                <a:endParaRPr lang="sv-SE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61792456"/>
        <c:crosses val="autoZero"/>
        <c:crossBetween val="midCat"/>
      </c:valAx>
      <c:valAx>
        <c:axId val="161792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 dirty="0" smtClean="0"/>
                  <a:t>Matchad förvärvsfrekvens i procent [%]</a:t>
                </a:r>
                <a:endParaRPr lang="sv-SE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6179206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1800" dirty="0"/>
              <a:t>Andel i befolkningen 20-64 år med kortare högskoleutbildning fördelat på kön. Gävleborgs län 2015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'[000001PP.xlsx]Högskola'!$H$4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'[000001PP.xlsx]Högskola'!$G$5:$G$17</c:f>
              <c:strCache>
                <c:ptCount val="13"/>
                <c:pt idx="0">
                  <c:v>Övr utb Hälso- o sjukv</c:v>
                </c:pt>
                <c:pt idx="1">
                  <c:v>Övr utb ped lärarutb</c:v>
                </c:pt>
                <c:pt idx="2">
                  <c:v>Övr utb Samhvet</c:v>
                </c:pt>
                <c:pt idx="3">
                  <c:v>Övr utb humaniora</c:v>
                </c:pt>
                <c:pt idx="4">
                  <c:v>Konstnärlig</c:v>
                </c:pt>
                <c:pt idx="5">
                  <c:v>Medieproduktion</c:v>
                </c:pt>
                <c:pt idx="6">
                  <c:v>Fritidsledare</c:v>
                </c:pt>
                <c:pt idx="7">
                  <c:v>Övr utb naturvet</c:v>
                </c:pt>
                <c:pt idx="8">
                  <c:v>Data</c:v>
                </c:pt>
                <c:pt idx="9">
                  <c:v>Polis</c:v>
                </c:pt>
                <c:pt idx="10">
                  <c:v>Lant- o skogsbr</c:v>
                </c:pt>
                <c:pt idx="11">
                  <c:v>Transport</c:v>
                </c:pt>
                <c:pt idx="12">
                  <c:v>Övr teknik o tillv</c:v>
                </c:pt>
              </c:strCache>
            </c:strRef>
          </c:cat>
          <c:val>
            <c:numRef>
              <c:f>'[000001PP.xlsx]Högskola'!$H$5:$H$17</c:f>
              <c:numCache>
                <c:formatCode>0.0%</c:formatCode>
                <c:ptCount val="13"/>
                <c:pt idx="0">
                  <c:v>0.80550458715596329</c:v>
                </c:pt>
                <c:pt idx="1">
                  <c:v>0.72447552447552443</c:v>
                </c:pt>
                <c:pt idx="2">
                  <c:v>0.6840873634945398</c:v>
                </c:pt>
                <c:pt idx="3">
                  <c:v>0.59292035398230092</c:v>
                </c:pt>
                <c:pt idx="4">
                  <c:v>0.56756756756756754</c:v>
                </c:pt>
                <c:pt idx="5">
                  <c:v>0.45029239766081869</c:v>
                </c:pt>
                <c:pt idx="6">
                  <c:v>0.41818181818181815</c:v>
                </c:pt>
                <c:pt idx="7">
                  <c:v>0.38823529411764707</c:v>
                </c:pt>
                <c:pt idx="8">
                  <c:v>0.37479270315091212</c:v>
                </c:pt>
                <c:pt idx="9">
                  <c:v>0.26201923076923078</c:v>
                </c:pt>
                <c:pt idx="10">
                  <c:v>0.23104693140794225</c:v>
                </c:pt>
                <c:pt idx="11">
                  <c:v>0.21359223300970873</c:v>
                </c:pt>
                <c:pt idx="12">
                  <c:v>0.17485428809325562</c:v>
                </c:pt>
              </c:numCache>
            </c:numRef>
          </c:val>
        </c:ser>
        <c:ser>
          <c:idx val="1"/>
          <c:order val="1"/>
          <c:tx>
            <c:strRef>
              <c:f>'[000001PP.xlsx]Högskola'!$I$4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'[000001PP.xlsx]Högskola'!$G$5:$G$17</c:f>
              <c:strCache>
                <c:ptCount val="13"/>
                <c:pt idx="0">
                  <c:v>Övr utb Hälso- o sjukv</c:v>
                </c:pt>
                <c:pt idx="1">
                  <c:v>Övr utb ped lärarutb</c:v>
                </c:pt>
                <c:pt idx="2">
                  <c:v>Övr utb Samhvet</c:v>
                </c:pt>
                <c:pt idx="3">
                  <c:v>Övr utb humaniora</c:v>
                </c:pt>
                <c:pt idx="4">
                  <c:v>Konstnärlig</c:v>
                </c:pt>
                <c:pt idx="5">
                  <c:v>Medieproduktion</c:v>
                </c:pt>
                <c:pt idx="6">
                  <c:v>Fritidsledare</c:v>
                </c:pt>
                <c:pt idx="7">
                  <c:v>Övr utb naturvet</c:v>
                </c:pt>
                <c:pt idx="8">
                  <c:v>Data</c:v>
                </c:pt>
                <c:pt idx="9">
                  <c:v>Polis</c:v>
                </c:pt>
                <c:pt idx="10">
                  <c:v>Lant- o skogsbr</c:v>
                </c:pt>
                <c:pt idx="11">
                  <c:v>Transport</c:v>
                </c:pt>
                <c:pt idx="12">
                  <c:v>Övr teknik o tillv</c:v>
                </c:pt>
              </c:strCache>
            </c:strRef>
          </c:cat>
          <c:val>
            <c:numRef>
              <c:f>'[000001PP.xlsx]Högskola'!$I$5:$I$17</c:f>
              <c:numCache>
                <c:formatCode>0.0%</c:formatCode>
                <c:ptCount val="13"/>
                <c:pt idx="0">
                  <c:v>0.19449541284403671</c:v>
                </c:pt>
                <c:pt idx="1">
                  <c:v>0.27552447552447551</c:v>
                </c:pt>
                <c:pt idx="2">
                  <c:v>0.3159126365054602</c:v>
                </c:pt>
                <c:pt idx="3">
                  <c:v>0.40707964601769914</c:v>
                </c:pt>
                <c:pt idx="4">
                  <c:v>0.43243243243243246</c:v>
                </c:pt>
                <c:pt idx="5">
                  <c:v>0.54970760233918126</c:v>
                </c:pt>
                <c:pt idx="6">
                  <c:v>0.58181818181818179</c:v>
                </c:pt>
                <c:pt idx="7">
                  <c:v>0.61176470588235299</c:v>
                </c:pt>
                <c:pt idx="8">
                  <c:v>0.62520729684908793</c:v>
                </c:pt>
                <c:pt idx="9">
                  <c:v>0.73798076923076927</c:v>
                </c:pt>
                <c:pt idx="10">
                  <c:v>0.76895306859205781</c:v>
                </c:pt>
                <c:pt idx="11">
                  <c:v>0.78640776699029125</c:v>
                </c:pt>
                <c:pt idx="12">
                  <c:v>0.82514571190674435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1793240"/>
        <c:axId val="161793632"/>
      </c:barChart>
      <c:catAx>
        <c:axId val="161793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61793632"/>
        <c:crosses val="autoZero"/>
        <c:auto val="1"/>
        <c:lblAlgn val="ctr"/>
        <c:lblOffset val="100"/>
        <c:noMultiLvlLbl val="0"/>
      </c:catAx>
      <c:valAx>
        <c:axId val="161793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61793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1400" b="0" i="0" u="none" strike="noStrike" baseline="0" dirty="0" smtClean="0">
                <a:effectLst/>
              </a:rPr>
              <a:t>Förvärvsfrekvens och matchad förvärvsfrekvens för befolkningen 20-64 år  med kortare högskoleutbildning fördelat på högsta utbildning. Gävleborgs län 2015</a:t>
            </a:r>
            <a:endParaRPr lang="sv-S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8.0557604710587719E-2"/>
          <c:y val="0.11789854827608898"/>
          <c:w val="0.88421964226197092"/>
          <c:h val="0.73985527221379443"/>
        </c:manualLayout>
      </c:layout>
      <c:scatterChart>
        <c:scatterStyle val="lineMarker"/>
        <c:varyColors val="0"/>
        <c:ser>
          <c:idx val="1"/>
          <c:order val="0"/>
          <c:tx>
            <c:v>Kvinnor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50800">
                <a:solidFill>
                  <a:srgbClr val="92D050"/>
                </a:solidFill>
              </a:ln>
              <a:effectLst/>
            </c:spPr>
          </c:marker>
          <c:xVal>
            <c:numRef>
              <c:f>'[000001PP.xlsx]Högskola'!$B$47:$B$55</c:f>
              <c:numCache>
                <c:formatCode>General</c:formatCode>
                <c:ptCount val="9"/>
                <c:pt idx="0">
                  <c:v>84.1</c:v>
                </c:pt>
                <c:pt idx="1">
                  <c:v>83.7</c:v>
                </c:pt>
                <c:pt idx="2">
                  <c:v>49.7</c:v>
                </c:pt>
                <c:pt idx="3">
                  <c:v>97.2</c:v>
                </c:pt>
                <c:pt idx="4">
                  <c:v>71.5</c:v>
                </c:pt>
                <c:pt idx="5">
                  <c:v>86</c:v>
                </c:pt>
                <c:pt idx="6">
                  <c:v>75</c:v>
                </c:pt>
                <c:pt idx="7">
                  <c:v>66.400000000000006</c:v>
                </c:pt>
                <c:pt idx="8">
                  <c:v>65.2</c:v>
                </c:pt>
              </c:numCache>
            </c:numRef>
          </c:xVal>
          <c:yVal>
            <c:numRef>
              <c:f>'[000001PP.xlsx]Högskola'!$C$47:$C$55</c:f>
              <c:numCache>
                <c:formatCode>General</c:formatCode>
                <c:ptCount val="9"/>
                <c:pt idx="0">
                  <c:v>53.1</c:v>
                </c:pt>
                <c:pt idx="1">
                  <c:v>40.200000000000003</c:v>
                </c:pt>
                <c:pt idx="2">
                  <c:v>17</c:v>
                </c:pt>
                <c:pt idx="3">
                  <c:v>92.7</c:v>
                </c:pt>
                <c:pt idx="4">
                  <c:v>59</c:v>
                </c:pt>
                <c:pt idx="5">
                  <c:v>74.7</c:v>
                </c:pt>
                <c:pt idx="6">
                  <c:v>28.1</c:v>
                </c:pt>
                <c:pt idx="7">
                  <c:v>40.9</c:v>
                </c:pt>
                <c:pt idx="8">
                  <c:v>34.299999999999997</c:v>
                </c:pt>
              </c:numCache>
            </c:numRef>
          </c:yVal>
          <c:smooth val="0"/>
        </c:ser>
        <c:ser>
          <c:idx val="0"/>
          <c:order val="1"/>
          <c:tx>
            <c:v>Män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50800">
                <a:solidFill>
                  <a:srgbClr val="0070C0"/>
                </a:solidFill>
              </a:ln>
              <a:effectLst/>
            </c:spPr>
          </c:marker>
          <c:xVal>
            <c:numRef>
              <c:f>'[000001PP.xlsx]Högskola'!$D$47:$D$55</c:f>
              <c:numCache>
                <c:formatCode>General</c:formatCode>
                <c:ptCount val="9"/>
                <c:pt idx="0">
                  <c:v>79</c:v>
                </c:pt>
                <c:pt idx="1">
                  <c:v>89.1</c:v>
                </c:pt>
                <c:pt idx="2">
                  <c:v>57.1</c:v>
                </c:pt>
                <c:pt idx="3">
                  <c:v>94.5</c:v>
                </c:pt>
                <c:pt idx="4">
                  <c:v>53.3</c:v>
                </c:pt>
                <c:pt idx="5">
                  <c:v>64.2</c:v>
                </c:pt>
                <c:pt idx="6">
                  <c:v>78.900000000000006</c:v>
                </c:pt>
                <c:pt idx="7">
                  <c:v>51.8</c:v>
                </c:pt>
                <c:pt idx="8">
                  <c:v>72.3</c:v>
                </c:pt>
              </c:numCache>
            </c:numRef>
          </c:xVal>
          <c:yVal>
            <c:numRef>
              <c:f>'[000001PP.xlsx]Högskola'!$E$47:$E$55</c:f>
              <c:numCache>
                <c:formatCode>General</c:formatCode>
                <c:ptCount val="9"/>
                <c:pt idx="0">
                  <c:v>55.4</c:v>
                </c:pt>
                <c:pt idx="1">
                  <c:v>29.7</c:v>
                </c:pt>
                <c:pt idx="2">
                  <c:v>19.600000000000001</c:v>
                </c:pt>
                <c:pt idx="3">
                  <c:v>88.6</c:v>
                </c:pt>
                <c:pt idx="4">
                  <c:v>36.5</c:v>
                </c:pt>
                <c:pt idx="5">
                  <c:v>48.6</c:v>
                </c:pt>
                <c:pt idx="6">
                  <c:v>46.9</c:v>
                </c:pt>
                <c:pt idx="7">
                  <c:v>33</c:v>
                </c:pt>
                <c:pt idx="8">
                  <c:v>58.4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1794416"/>
        <c:axId val="183166736"/>
      </c:scatterChart>
      <c:valAx>
        <c:axId val="161794416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 dirty="0" smtClean="0"/>
                  <a:t>Förvärvsfrekvens</a:t>
                </a:r>
                <a:endParaRPr lang="sv-SE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83166736"/>
        <c:crosses val="autoZero"/>
        <c:crossBetween val="midCat"/>
      </c:valAx>
      <c:valAx>
        <c:axId val="18316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 dirty="0" smtClean="0"/>
                  <a:t>Matchad förvärvsfrekvens i procent [%]</a:t>
                </a:r>
                <a:endParaRPr lang="sv-SE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6179441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8076991445394955"/>
          <c:y val="0.92156742788953172"/>
          <c:w val="0.16210245112695584"/>
          <c:h val="7.20469787318801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sv-SE" sz="1800" b="0" i="0" baseline="0" dirty="0" smtClean="0">
                <a:effectLst/>
              </a:rPr>
              <a:t>Andel i befolkningen 20-64 år med längre högskoleutbildning fördelat på kön. Gävleborgs län 2015</a:t>
            </a:r>
            <a:endParaRPr lang="sv-SE" dirty="0" smtClean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endParaRPr lang="sv-S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'[000001PP.xlsx]Kort Högskola (2)'!$H$4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'[000001PP.xlsx]Kort Högskola (2)'!$G$5:$G$48</c:f>
              <c:strCache>
                <c:ptCount val="44"/>
                <c:pt idx="0">
                  <c:v>Speclärare</c:v>
                </c:pt>
                <c:pt idx="1">
                  <c:v>Förskollär</c:v>
                </c:pt>
                <c:pt idx="2">
                  <c:v>Arbetsterapeut</c:v>
                </c:pt>
                <c:pt idx="3">
                  <c:v>Social omsorg</c:v>
                </c:pt>
                <c:pt idx="4">
                  <c:v>Biomed analyt</c:v>
                </c:pt>
                <c:pt idx="5">
                  <c:v>Spec. sjuksk.</c:v>
                </c:pt>
                <c:pt idx="6">
                  <c:v>Sjuksköterska</c:v>
                </c:pt>
                <c:pt idx="7">
                  <c:v>Socionom</c:v>
                </c:pt>
                <c:pt idx="8">
                  <c:v>Tidigarelärare</c:v>
                </c:pt>
                <c:pt idx="9">
                  <c:v>Bibliotekarie</c:v>
                </c:pt>
                <c:pt idx="10">
                  <c:v>Personalvet</c:v>
                </c:pt>
                <c:pt idx="11">
                  <c:v>Journalist</c:v>
                </c:pt>
                <c:pt idx="12">
                  <c:v>Fritidspedagog</c:v>
                </c:pt>
                <c:pt idx="13">
                  <c:v>Agronom</c:v>
                </c:pt>
                <c:pt idx="14">
                  <c:v>Biolog</c:v>
                </c:pt>
                <c:pt idx="15">
                  <c:v>Humanistisk</c:v>
                </c:pt>
                <c:pt idx="16">
                  <c:v>Apotekare</c:v>
                </c:pt>
                <c:pt idx="17">
                  <c:v>Psykolog</c:v>
                </c:pt>
                <c:pt idx="18">
                  <c:v>Sjukgymn</c:v>
                </c:pt>
                <c:pt idx="19">
                  <c:v>Geovetare</c:v>
                </c:pt>
                <c:pt idx="20">
                  <c:v>Senarelärare</c:v>
                </c:pt>
                <c:pt idx="21">
                  <c:v>Kemist</c:v>
                </c:pt>
                <c:pt idx="22">
                  <c:v>Ekonom</c:v>
                </c:pt>
                <c:pt idx="23">
                  <c:v>Tandläkare</c:v>
                </c:pt>
                <c:pt idx="24">
                  <c:v>Samhällsvetare</c:v>
                </c:pt>
                <c:pt idx="25">
                  <c:v>Jurist</c:v>
                </c:pt>
                <c:pt idx="26">
                  <c:v>Teolog</c:v>
                </c:pt>
                <c:pt idx="27">
                  <c:v>Övr tjänsteutb</c:v>
                </c:pt>
                <c:pt idx="28">
                  <c:v>Hög.ing. Kemi o biotekn</c:v>
                </c:pt>
                <c:pt idx="29">
                  <c:v>Läkare</c:v>
                </c:pt>
                <c:pt idx="30">
                  <c:v>Matematiker</c:v>
                </c:pt>
                <c:pt idx="31">
                  <c:v>Civing. Väg o vatt</c:v>
                </c:pt>
                <c:pt idx="32">
                  <c:v>Yrkeslärare</c:v>
                </c:pt>
                <c:pt idx="33">
                  <c:v>Övr naturvet</c:v>
                </c:pt>
                <c:pt idx="34">
                  <c:v>Hög.ong. Väg o vatt</c:v>
                </c:pt>
                <c:pt idx="35">
                  <c:v>Civ.ing. övr</c:v>
                </c:pt>
                <c:pt idx="36">
                  <c:v>Civ.ing. Kemi o biotekn</c:v>
                </c:pt>
                <c:pt idx="37">
                  <c:v>Högsking. Maskin</c:v>
                </c:pt>
                <c:pt idx="38">
                  <c:v>Civ.ing. ind ekonomi</c:v>
                </c:pt>
                <c:pt idx="39">
                  <c:v>Högsking. Övr</c:v>
                </c:pt>
                <c:pt idx="40">
                  <c:v>Skogsvetensk</c:v>
                </c:pt>
                <c:pt idx="41">
                  <c:v>Civ.ing. maskin</c:v>
                </c:pt>
                <c:pt idx="42">
                  <c:v>Högsking. Tekn fysik</c:v>
                </c:pt>
                <c:pt idx="43">
                  <c:v>Civ.ing.Tekn fysik</c:v>
                </c:pt>
              </c:strCache>
            </c:strRef>
          </c:cat>
          <c:val>
            <c:numRef>
              <c:f>'[000001PP.xlsx]Kort Högskola (2)'!$H$5:$H$48</c:f>
              <c:numCache>
                <c:formatCode>0.0%</c:formatCode>
                <c:ptCount val="44"/>
                <c:pt idx="0">
                  <c:v>0.94941634241245132</c:v>
                </c:pt>
                <c:pt idx="1">
                  <c:v>0.93905579399141625</c:v>
                </c:pt>
                <c:pt idx="2">
                  <c:v>0.93886462882096067</c:v>
                </c:pt>
                <c:pt idx="3">
                  <c:v>0.93442622950819676</c:v>
                </c:pt>
                <c:pt idx="4">
                  <c:v>0.89714285714285713</c:v>
                </c:pt>
                <c:pt idx="5">
                  <c:v>0.88741258741258744</c:v>
                </c:pt>
                <c:pt idx="6">
                  <c:v>0.87845303867403313</c:v>
                </c:pt>
                <c:pt idx="7">
                  <c:v>0.86358381502890169</c:v>
                </c:pt>
                <c:pt idx="8">
                  <c:v>0.83623107122826701</c:v>
                </c:pt>
                <c:pt idx="9">
                  <c:v>0.83018867924528306</c:v>
                </c:pt>
                <c:pt idx="10">
                  <c:v>0.77247191011235961</c:v>
                </c:pt>
                <c:pt idx="11">
                  <c:v>0.73877551020408161</c:v>
                </c:pt>
                <c:pt idx="12">
                  <c:v>0.72336065573770492</c:v>
                </c:pt>
                <c:pt idx="13">
                  <c:v>0.70967741935483875</c:v>
                </c:pt>
                <c:pt idx="14">
                  <c:v>0.69480519480519476</c:v>
                </c:pt>
                <c:pt idx="15">
                  <c:v>0.68852459016393441</c:v>
                </c:pt>
                <c:pt idx="16">
                  <c:v>0.68181818181818177</c:v>
                </c:pt>
                <c:pt idx="17">
                  <c:v>0.67924528301886788</c:v>
                </c:pt>
                <c:pt idx="18">
                  <c:v>0.67547169811320751</c:v>
                </c:pt>
                <c:pt idx="19">
                  <c:v>0.65454545454545454</c:v>
                </c:pt>
                <c:pt idx="20">
                  <c:v>0.62932662051604782</c:v>
                </c:pt>
                <c:pt idx="21">
                  <c:v>0.59677419354838712</c:v>
                </c:pt>
                <c:pt idx="22">
                  <c:v>0.59441920830629458</c:v>
                </c:pt>
                <c:pt idx="23">
                  <c:v>0.53521126760563376</c:v>
                </c:pt>
                <c:pt idx="24">
                  <c:v>0.53453453453453459</c:v>
                </c:pt>
                <c:pt idx="25">
                  <c:v>0.53164556962025311</c:v>
                </c:pt>
                <c:pt idx="26">
                  <c:v>0.52272727272727271</c:v>
                </c:pt>
                <c:pt idx="27">
                  <c:v>0.47234678624813153</c:v>
                </c:pt>
                <c:pt idx="28">
                  <c:v>0.4642857142857143</c:v>
                </c:pt>
                <c:pt idx="29">
                  <c:v>0.46064516129032257</c:v>
                </c:pt>
                <c:pt idx="30">
                  <c:v>0.45945945945945948</c:v>
                </c:pt>
                <c:pt idx="31">
                  <c:v>0.41968911917098445</c:v>
                </c:pt>
                <c:pt idx="32">
                  <c:v>0.41599999999999998</c:v>
                </c:pt>
                <c:pt idx="33">
                  <c:v>0.38260869565217392</c:v>
                </c:pt>
                <c:pt idx="34">
                  <c:v>0.37581699346405228</c:v>
                </c:pt>
                <c:pt idx="35">
                  <c:v>0.35245901639344263</c:v>
                </c:pt>
                <c:pt idx="36">
                  <c:v>0.34539473684210525</c:v>
                </c:pt>
                <c:pt idx="37">
                  <c:v>0.28910891089108909</c:v>
                </c:pt>
                <c:pt idx="38">
                  <c:v>0.28169014084507044</c:v>
                </c:pt>
                <c:pt idx="39">
                  <c:v>0.27659574468085107</c:v>
                </c:pt>
                <c:pt idx="40">
                  <c:v>0.19318181818181818</c:v>
                </c:pt>
                <c:pt idx="41">
                  <c:v>0.1875</c:v>
                </c:pt>
                <c:pt idx="42">
                  <c:v>0.17077798861480076</c:v>
                </c:pt>
                <c:pt idx="43">
                  <c:v>0.14705882352941177</c:v>
                </c:pt>
              </c:numCache>
            </c:numRef>
          </c:val>
        </c:ser>
        <c:ser>
          <c:idx val="1"/>
          <c:order val="1"/>
          <c:tx>
            <c:strRef>
              <c:f>'[000001PP.xlsx]Kort Högskola (2)'!$I$4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'[000001PP.xlsx]Kort Högskola (2)'!$G$5:$G$48</c:f>
              <c:strCache>
                <c:ptCount val="44"/>
                <c:pt idx="0">
                  <c:v>Speclärare</c:v>
                </c:pt>
                <c:pt idx="1">
                  <c:v>Förskollär</c:v>
                </c:pt>
                <c:pt idx="2">
                  <c:v>Arbetsterapeut</c:v>
                </c:pt>
                <c:pt idx="3">
                  <c:v>Social omsorg</c:v>
                </c:pt>
                <c:pt idx="4">
                  <c:v>Biomed analyt</c:v>
                </c:pt>
                <c:pt idx="5">
                  <c:v>Spec. sjuksk.</c:v>
                </c:pt>
                <c:pt idx="6">
                  <c:v>Sjuksköterska</c:v>
                </c:pt>
                <c:pt idx="7">
                  <c:v>Socionom</c:v>
                </c:pt>
                <c:pt idx="8">
                  <c:v>Tidigarelärare</c:v>
                </c:pt>
                <c:pt idx="9">
                  <c:v>Bibliotekarie</c:v>
                </c:pt>
                <c:pt idx="10">
                  <c:v>Personalvet</c:v>
                </c:pt>
                <c:pt idx="11">
                  <c:v>Journalist</c:v>
                </c:pt>
                <c:pt idx="12">
                  <c:v>Fritidspedagog</c:v>
                </c:pt>
                <c:pt idx="13">
                  <c:v>Agronom</c:v>
                </c:pt>
                <c:pt idx="14">
                  <c:v>Biolog</c:v>
                </c:pt>
                <c:pt idx="15">
                  <c:v>Humanistisk</c:v>
                </c:pt>
                <c:pt idx="16">
                  <c:v>Apotekare</c:v>
                </c:pt>
                <c:pt idx="17">
                  <c:v>Psykolog</c:v>
                </c:pt>
                <c:pt idx="18">
                  <c:v>Sjukgymn</c:v>
                </c:pt>
                <c:pt idx="19">
                  <c:v>Geovetare</c:v>
                </c:pt>
                <c:pt idx="20">
                  <c:v>Senarelärare</c:v>
                </c:pt>
                <c:pt idx="21">
                  <c:v>Kemist</c:v>
                </c:pt>
                <c:pt idx="22">
                  <c:v>Ekonom</c:v>
                </c:pt>
                <c:pt idx="23">
                  <c:v>Tandläkare</c:v>
                </c:pt>
                <c:pt idx="24">
                  <c:v>Samhällsvetare</c:v>
                </c:pt>
                <c:pt idx="25">
                  <c:v>Jurist</c:v>
                </c:pt>
                <c:pt idx="26">
                  <c:v>Teolog</c:v>
                </c:pt>
                <c:pt idx="27">
                  <c:v>Övr tjänsteutb</c:v>
                </c:pt>
                <c:pt idx="28">
                  <c:v>Hög.ing. Kemi o biotekn</c:v>
                </c:pt>
                <c:pt idx="29">
                  <c:v>Läkare</c:v>
                </c:pt>
                <c:pt idx="30">
                  <c:v>Matematiker</c:v>
                </c:pt>
                <c:pt idx="31">
                  <c:v>Civing. Väg o vatt</c:v>
                </c:pt>
                <c:pt idx="32">
                  <c:v>Yrkeslärare</c:v>
                </c:pt>
                <c:pt idx="33">
                  <c:v>Övr naturvet</c:v>
                </c:pt>
                <c:pt idx="34">
                  <c:v>Hög.ong. Väg o vatt</c:v>
                </c:pt>
                <c:pt idx="35">
                  <c:v>Civ.ing. övr</c:v>
                </c:pt>
                <c:pt idx="36">
                  <c:v>Civ.ing. Kemi o biotekn</c:v>
                </c:pt>
                <c:pt idx="37">
                  <c:v>Högsking. Maskin</c:v>
                </c:pt>
                <c:pt idx="38">
                  <c:v>Civ.ing. ind ekonomi</c:v>
                </c:pt>
                <c:pt idx="39">
                  <c:v>Högsking. Övr</c:v>
                </c:pt>
                <c:pt idx="40">
                  <c:v>Skogsvetensk</c:v>
                </c:pt>
                <c:pt idx="41">
                  <c:v>Civ.ing. maskin</c:v>
                </c:pt>
                <c:pt idx="42">
                  <c:v>Högsking. Tekn fysik</c:v>
                </c:pt>
                <c:pt idx="43">
                  <c:v>Civ.ing.Tekn fysik</c:v>
                </c:pt>
              </c:strCache>
            </c:strRef>
          </c:cat>
          <c:val>
            <c:numRef>
              <c:f>'[000001PP.xlsx]Kort Högskola (2)'!$I$5:$I$48</c:f>
              <c:numCache>
                <c:formatCode>0.0%</c:formatCode>
                <c:ptCount val="44"/>
                <c:pt idx="0">
                  <c:v>5.0583657587548639E-2</c:v>
                </c:pt>
                <c:pt idx="1">
                  <c:v>6.094420600858369E-2</c:v>
                </c:pt>
                <c:pt idx="2">
                  <c:v>6.1135371179039298E-2</c:v>
                </c:pt>
                <c:pt idx="3">
                  <c:v>6.5573770491803282E-2</c:v>
                </c:pt>
                <c:pt idx="4">
                  <c:v>0.10285714285714286</c:v>
                </c:pt>
                <c:pt idx="5">
                  <c:v>0.11258741258741259</c:v>
                </c:pt>
                <c:pt idx="6">
                  <c:v>0.12154696132596685</c:v>
                </c:pt>
                <c:pt idx="7">
                  <c:v>0.13641618497109825</c:v>
                </c:pt>
                <c:pt idx="8">
                  <c:v>0.16376892877173305</c:v>
                </c:pt>
                <c:pt idx="9">
                  <c:v>0.16981132075471697</c:v>
                </c:pt>
                <c:pt idx="10">
                  <c:v>0.22752808988764045</c:v>
                </c:pt>
                <c:pt idx="11">
                  <c:v>0.26122448979591839</c:v>
                </c:pt>
                <c:pt idx="12">
                  <c:v>0.27663934426229508</c:v>
                </c:pt>
                <c:pt idx="13">
                  <c:v>0.29032258064516131</c:v>
                </c:pt>
                <c:pt idx="14">
                  <c:v>0.30519480519480519</c:v>
                </c:pt>
                <c:pt idx="15">
                  <c:v>0.31147540983606559</c:v>
                </c:pt>
                <c:pt idx="16">
                  <c:v>0.31818181818181818</c:v>
                </c:pt>
                <c:pt idx="17">
                  <c:v>0.32075471698113206</c:v>
                </c:pt>
                <c:pt idx="18">
                  <c:v>0.32452830188679244</c:v>
                </c:pt>
                <c:pt idx="19">
                  <c:v>0.34545454545454546</c:v>
                </c:pt>
                <c:pt idx="20">
                  <c:v>0.37067337948395218</c:v>
                </c:pt>
                <c:pt idx="21">
                  <c:v>0.40322580645161288</c:v>
                </c:pt>
                <c:pt idx="22">
                  <c:v>0.40558079169370537</c:v>
                </c:pt>
                <c:pt idx="23">
                  <c:v>0.46478873239436619</c:v>
                </c:pt>
                <c:pt idx="24">
                  <c:v>0.46546546546546547</c:v>
                </c:pt>
                <c:pt idx="25">
                  <c:v>0.46835443037974683</c:v>
                </c:pt>
                <c:pt idx="26">
                  <c:v>0.47727272727272729</c:v>
                </c:pt>
                <c:pt idx="27">
                  <c:v>0.52765321375186847</c:v>
                </c:pt>
                <c:pt idx="28">
                  <c:v>0.5357142857142857</c:v>
                </c:pt>
                <c:pt idx="29">
                  <c:v>0.53935483870967738</c:v>
                </c:pt>
                <c:pt idx="30">
                  <c:v>0.54054054054054057</c:v>
                </c:pt>
                <c:pt idx="31">
                  <c:v>0.5803108808290155</c:v>
                </c:pt>
                <c:pt idx="32">
                  <c:v>0.58399999999999996</c:v>
                </c:pt>
                <c:pt idx="33">
                  <c:v>0.61739130434782608</c:v>
                </c:pt>
                <c:pt idx="34">
                  <c:v>0.62418300653594772</c:v>
                </c:pt>
                <c:pt idx="35">
                  <c:v>0.64754098360655743</c:v>
                </c:pt>
                <c:pt idx="36">
                  <c:v>0.65460526315789469</c:v>
                </c:pt>
                <c:pt idx="37">
                  <c:v>0.71089108910891086</c:v>
                </c:pt>
                <c:pt idx="38">
                  <c:v>0.71830985915492962</c:v>
                </c:pt>
                <c:pt idx="39">
                  <c:v>0.72340425531914898</c:v>
                </c:pt>
                <c:pt idx="40">
                  <c:v>0.80681818181818177</c:v>
                </c:pt>
                <c:pt idx="41">
                  <c:v>0.8125</c:v>
                </c:pt>
                <c:pt idx="42">
                  <c:v>0.82922201138519924</c:v>
                </c:pt>
                <c:pt idx="43">
                  <c:v>0.8529411764705882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3167520"/>
        <c:axId val="183167912"/>
      </c:barChart>
      <c:catAx>
        <c:axId val="183167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83167912"/>
        <c:crosses val="autoZero"/>
        <c:auto val="1"/>
        <c:lblAlgn val="ctr"/>
        <c:lblOffset val="100"/>
        <c:noMultiLvlLbl val="0"/>
      </c:catAx>
      <c:valAx>
        <c:axId val="183167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83167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sv-SE" sz="1800" b="0" i="0" baseline="0" dirty="0" smtClean="0">
                <a:effectLst/>
              </a:rPr>
              <a:t>Förvärvsfrekvens och matchad förvärvsfrekvens för befolkningen 20-64 år  med längre högskoleutbildning fördelat på högsta utbildning. Gävleborgs län 2015</a:t>
            </a:r>
            <a:endParaRPr lang="sv-SE" dirty="0" smtClean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7.632565218294679E-2"/>
          <c:y val="0.18653467685519678"/>
          <c:w val="0.89745084506218908"/>
          <c:h val="0.70474236073891672"/>
        </c:manualLayout>
      </c:layout>
      <c:scatterChart>
        <c:scatterStyle val="lineMarker"/>
        <c:varyColors val="0"/>
        <c:ser>
          <c:idx val="1"/>
          <c:order val="0"/>
          <c:tx>
            <c:v>Kvinnor</c:v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50800">
                <a:solidFill>
                  <a:srgbClr val="92D050"/>
                </a:solidFill>
              </a:ln>
              <a:effectLst/>
            </c:spPr>
          </c:marker>
          <c:xVal>
            <c:numRef>
              <c:f>'[000001PP.xlsx]Högskola'!$B$113:$B$139</c:f>
              <c:numCache>
                <c:formatCode>General</c:formatCode>
                <c:ptCount val="27"/>
                <c:pt idx="0">
                  <c:v>97.1</c:v>
                </c:pt>
                <c:pt idx="1">
                  <c:v>100</c:v>
                </c:pt>
                <c:pt idx="2">
                  <c:v>96.3</c:v>
                </c:pt>
                <c:pt idx="3">
                  <c:v>85.9</c:v>
                </c:pt>
                <c:pt idx="4">
                  <c:v>90.7</c:v>
                </c:pt>
                <c:pt idx="5">
                  <c:v>91.3</c:v>
                </c:pt>
                <c:pt idx="6">
                  <c:v>67.599999999999994</c:v>
                </c:pt>
                <c:pt idx="7">
                  <c:v>90.4</c:v>
                </c:pt>
                <c:pt idx="8">
                  <c:v>94.8</c:v>
                </c:pt>
                <c:pt idx="9">
                  <c:v>91.1</c:v>
                </c:pt>
                <c:pt idx="10">
                  <c:v>91.2</c:v>
                </c:pt>
                <c:pt idx="11">
                  <c:v>89.7</c:v>
                </c:pt>
                <c:pt idx="12">
                  <c:v>94.4</c:v>
                </c:pt>
                <c:pt idx="13">
                  <c:v>94.5</c:v>
                </c:pt>
                <c:pt idx="14">
                  <c:v>96.8</c:v>
                </c:pt>
                <c:pt idx="15">
                  <c:v>88.2</c:v>
                </c:pt>
                <c:pt idx="16">
                  <c:v>94.9</c:v>
                </c:pt>
                <c:pt idx="17">
                  <c:v>77.5</c:v>
                </c:pt>
                <c:pt idx="18">
                  <c:v>95.5</c:v>
                </c:pt>
                <c:pt idx="19">
                  <c:v>93.4</c:v>
                </c:pt>
                <c:pt idx="20">
                  <c:v>91.5</c:v>
                </c:pt>
                <c:pt idx="21">
                  <c:v>94.8</c:v>
                </c:pt>
                <c:pt idx="22">
                  <c:v>94.2</c:v>
                </c:pt>
                <c:pt idx="23">
                  <c:v>94.7</c:v>
                </c:pt>
                <c:pt idx="24">
                  <c:v>89.9</c:v>
                </c:pt>
                <c:pt idx="25">
                  <c:v>91.3</c:v>
                </c:pt>
                <c:pt idx="26">
                  <c:v>77.2</c:v>
                </c:pt>
              </c:numCache>
            </c:numRef>
          </c:xVal>
          <c:yVal>
            <c:numRef>
              <c:f>'[000001PP.xlsx]Högskola'!$C$113:$C$139</c:f>
              <c:numCache>
                <c:formatCode>General</c:formatCode>
                <c:ptCount val="27"/>
                <c:pt idx="0">
                  <c:v>52.4</c:v>
                </c:pt>
                <c:pt idx="1">
                  <c:v>53.7</c:v>
                </c:pt>
                <c:pt idx="2">
                  <c:v>59.3</c:v>
                </c:pt>
                <c:pt idx="3">
                  <c:v>74.2</c:v>
                </c:pt>
                <c:pt idx="4">
                  <c:v>71.7</c:v>
                </c:pt>
                <c:pt idx="5">
                  <c:v>82.7</c:v>
                </c:pt>
                <c:pt idx="6">
                  <c:v>31</c:v>
                </c:pt>
                <c:pt idx="7">
                  <c:v>58.9</c:v>
                </c:pt>
                <c:pt idx="8">
                  <c:v>61.7</c:v>
                </c:pt>
                <c:pt idx="9">
                  <c:v>55.6</c:v>
                </c:pt>
                <c:pt idx="10">
                  <c:v>51.9</c:v>
                </c:pt>
                <c:pt idx="11">
                  <c:v>81.7</c:v>
                </c:pt>
                <c:pt idx="12">
                  <c:v>94.4</c:v>
                </c:pt>
                <c:pt idx="13">
                  <c:v>83.2</c:v>
                </c:pt>
                <c:pt idx="14">
                  <c:v>88.8</c:v>
                </c:pt>
                <c:pt idx="15">
                  <c:v>63.7</c:v>
                </c:pt>
                <c:pt idx="16">
                  <c:v>79.3</c:v>
                </c:pt>
                <c:pt idx="17">
                  <c:v>55.1</c:v>
                </c:pt>
                <c:pt idx="18">
                  <c:v>89.9</c:v>
                </c:pt>
                <c:pt idx="19">
                  <c:v>64.5</c:v>
                </c:pt>
                <c:pt idx="20">
                  <c:v>68.400000000000006</c:v>
                </c:pt>
                <c:pt idx="21">
                  <c:v>90.5</c:v>
                </c:pt>
                <c:pt idx="22">
                  <c:v>64.7</c:v>
                </c:pt>
                <c:pt idx="23">
                  <c:v>74.599999999999994</c:v>
                </c:pt>
                <c:pt idx="24">
                  <c:v>63.8</c:v>
                </c:pt>
                <c:pt idx="25">
                  <c:v>51</c:v>
                </c:pt>
                <c:pt idx="26">
                  <c:v>46.8</c:v>
                </c:pt>
              </c:numCache>
            </c:numRef>
          </c:yVal>
          <c:smooth val="0"/>
        </c:ser>
        <c:ser>
          <c:idx val="0"/>
          <c:order val="1"/>
          <c:tx>
            <c:v>Män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50800">
                <a:solidFill>
                  <a:srgbClr val="0070C0"/>
                </a:solidFill>
              </a:ln>
              <a:effectLst/>
            </c:spPr>
          </c:marker>
          <c:xVal>
            <c:numRef>
              <c:f>'[000001PP.xlsx]Högskola'!$D$113:$D$139</c:f>
              <c:numCache>
                <c:formatCode>General</c:formatCode>
                <c:ptCount val="27"/>
                <c:pt idx="0">
                  <c:v>93</c:v>
                </c:pt>
                <c:pt idx="1">
                  <c:v>92.7</c:v>
                </c:pt>
                <c:pt idx="2">
                  <c:v>93.8</c:v>
                </c:pt>
                <c:pt idx="3">
                  <c:v>82.7</c:v>
                </c:pt>
                <c:pt idx="4">
                  <c:v>97.8</c:v>
                </c:pt>
                <c:pt idx="5">
                  <c:v>93</c:v>
                </c:pt>
                <c:pt idx="6">
                  <c:v>64.2</c:v>
                </c:pt>
                <c:pt idx="7">
                  <c:v>91.4</c:v>
                </c:pt>
                <c:pt idx="8">
                  <c:v>92.7</c:v>
                </c:pt>
                <c:pt idx="9">
                  <c:v>95</c:v>
                </c:pt>
                <c:pt idx="10">
                  <c:v>79.7</c:v>
                </c:pt>
                <c:pt idx="11">
                  <c:v>91.9</c:v>
                </c:pt>
                <c:pt idx="12">
                  <c:v>92.3</c:v>
                </c:pt>
                <c:pt idx="13">
                  <c:v>93.8</c:v>
                </c:pt>
                <c:pt idx="14">
                  <c:v>95.2</c:v>
                </c:pt>
                <c:pt idx="15">
                  <c:v>90.8</c:v>
                </c:pt>
                <c:pt idx="16">
                  <c:v>95.1</c:v>
                </c:pt>
                <c:pt idx="17">
                  <c:v>83.9</c:v>
                </c:pt>
                <c:pt idx="18">
                  <c:v>96.5</c:v>
                </c:pt>
                <c:pt idx="19">
                  <c:v>91.9</c:v>
                </c:pt>
                <c:pt idx="21">
                  <c:v>94.9</c:v>
                </c:pt>
                <c:pt idx="22">
                  <c:v>95</c:v>
                </c:pt>
                <c:pt idx="24">
                  <c:v>98.4</c:v>
                </c:pt>
                <c:pt idx="25">
                  <c:v>92.5</c:v>
                </c:pt>
                <c:pt idx="26">
                  <c:v>78.2</c:v>
                </c:pt>
              </c:numCache>
            </c:numRef>
          </c:xVal>
          <c:yVal>
            <c:numRef>
              <c:f>'[000001PP.xlsx]Högskola'!$E$113:$E$139</c:f>
              <c:numCache>
                <c:formatCode>General</c:formatCode>
                <c:ptCount val="27"/>
                <c:pt idx="0">
                  <c:v>50.3</c:v>
                </c:pt>
                <c:pt idx="1">
                  <c:v>47.9</c:v>
                </c:pt>
                <c:pt idx="2">
                  <c:v>63.4</c:v>
                </c:pt>
                <c:pt idx="3">
                  <c:v>68.5</c:v>
                </c:pt>
                <c:pt idx="4">
                  <c:v>66.7</c:v>
                </c:pt>
                <c:pt idx="5">
                  <c:v>62</c:v>
                </c:pt>
                <c:pt idx="6">
                  <c:v>26.3</c:v>
                </c:pt>
                <c:pt idx="7">
                  <c:v>58.2</c:v>
                </c:pt>
                <c:pt idx="8">
                  <c:v>58.6</c:v>
                </c:pt>
                <c:pt idx="9">
                  <c:v>68.2</c:v>
                </c:pt>
                <c:pt idx="10">
                  <c:v>51.6</c:v>
                </c:pt>
                <c:pt idx="11">
                  <c:v>80.2</c:v>
                </c:pt>
                <c:pt idx="12">
                  <c:v>89.7</c:v>
                </c:pt>
                <c:pt idx="13">
                  <c:v>78.400000000000006</c:v>
                </c:pt>
                <c:pt idx="14">
                  <c:v>86.8</c:v>
                </c:pt>
                <c:pt idx="15">
                  <c:v>78.3</c:v>
                </c:pt>
                <c:pt idx="16">
                  <c:v>76.5</c:v>
                </c:pt>
                <c:pt idx="17">
                  <c:v>59.4</c:v>
                </c:pt>
                <c:pt idx="18">
                  <c:v>88.4</c:v>
                </c:pt>
                <c:pt idx="19">
                  <c:v>68.2</c:v>
                </c:pt>
                <c:pt idx="21">
                  <c:v>81.400000000000006</c:v>
                </c:pt>
                <c:pt idx="22">
                  <c:v>65.8</c:v>
                </c:pt>
                <c:pt idx="24">
                  <c:v>77.8</c:v>
                </c:pt>
                <c:pt idx="25">
                  <c:v>66.400000000000006</c:v>
                </c:pt>
                <c:pt idx="26">
                  <c:v>51.6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3168696"/>
        <c:axId val="183169088"/>
      </c:scatterChart>
      <c:valAx>
        <c:axId val="183168696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 dirty="0" smtClean="0"/>
                  <a:t>Förvärvsfrekvens i procent [%]</a:t>
                </a:r>
                <a:endParaRPr lang="sv-SE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83169088"/>
        <c:crosses val="autoZero"/>
        <c:crossBetween val="midCat"/>
      </c:valAx>
      <c:valAx>
        <c:axId val="183169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 dirty="0" smtClean="0"/>
                  <a:t>Matchad förvärvsfrekvens i procent [%]</a:t>
                </a:r>
                <a:endParaRPr lang="sv-SE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8316869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0.91475</cdr:x>
      <cdr:y>0.31319</cdr:y>
    </cdr:from>
    <cdr:to>
      <cdr:x>0.93025</cdr:x>
      <cdr:y>0.31868</cdr:y>
    </cdr:to>
    <cdr:cxnSp macro="">
      <cdr:nvCxnSpPr>
        <cdr:cNvPr id="9" name="Vinklad  8"/>
        <cdr:cNvCxnSpPr/>
      </cdr:nvCxnSpPr>
      <cdr:spPr>
        <a:xfrm xmlns:a="http://schemas.openxmlformats.org/drawingml/2006/main">
          <a:off x="8496944" y="2052228"/>
          <a:ext cx="144016" cy="36004"/>
        </a:xfrm>
        <a:prstGeom xmlns:a="http://schemas.openxmlformats.org/drawingml/2006/main" prst="bentConnector3">
          <a:avLst>
            <a:gd name="adj1" fmla="val 50000"/>
          </a:avLst>
        </a:prstGeom>
        <a:ln xmlns:a="http://schemas.openxmlformats.org/drawingml/2006/main">
          <a:solidFill>
            <a:schemeClr val="bg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17D48-0C74-4076-83D1-76F1DCFEA94A}" type="datetimeFigureOut">
              <a:rPr lang="sv-SE" smtClean="0"/>
              <a:t>2018-02-21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4F6F0-6C75-4DD9-8BE7-A17D334D4A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06109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D3FB9-FA87-4AA5-B1CF-17CFB97EFABD}" type="datetimeFigureOut">
              <a:rPr lang="sv-SE" smtClean="0"/>
              <a:t>2018-02-21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64CF7-797E-4439-B53F-5668CADE24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660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GRÖN - Rubrik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06755" y="2997200"/>
            <a:ext cx="10801350" cy="1613989"/>
          </a:xfrm>
        </p:spPr>
        <p:txBody>
          <a:bodyPr anchor="b"/>
          <a:lstStyle>
            <a:lvl1pPr algn="l">
              <a:defRPr sz="50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06755" y="4885509"/>
            <a:ext cx="10801350" cy="1064442"/>
          </a:xfrm>
        </p:spPr>
        <p:txBody>
          <a:bodyPr/>
          <a:lstStyle>
            <a:lvl1pPr marL="0" indent="0" algn="l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61320" y="7187650"/>
            <a:ext cx="2743200" cy="365125"/>
          </a:xfrm>
          <a:prstGeom prst="rect">
            <a:avLst/>
          </a:prstGeom>
        </p:spPr>
        <p:txBody>
          <a:bodyPr/>
          <a:lstStyle/>
          <a:p>
            <a:fld id="{E08C02D6-C043-4AC9-8E41-79BFB3AF6477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7488011" y="-658646"/>
            <a:ext cx="4703989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753475" y="7187650"/>
            <a:ext cx="2743200" cy="365125"/>
          </a:xfrm>
        </p:spPr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4727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ÖN -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61320" y="7187650"/>
            <a:ext cx="2743200" cy="365125"/>
          </a:xfrm>
          <a:prstGeom prst="rect">
            <a:avLst/>
          </a:prstGeom>
        </p:spPr>
        <p:txBody>
          <a:bodyPr/>
          <a:lstStyle/>
          <a:p>
            <a:fld id="{7059049A-05E7-4FDF-B4BE-1F9F7A3E0EB7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6792685" y="556200"/>
            <a:ext cx="4703989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706755" y="2997200"/>
            <a:ext cx="3476625" cy="295275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4" name="Platshållare för bild 7"/>
          <p:cNvSpPr>
            <a:spLocks noGrp="1"/>
          </p:cNvSpPr>
          <p:nvPr>
            <p:ph type="pic" sz="quarter" idx="15"/>
          </p:nvPr>
        </p:nvSpPr>
        <p:spPr>
          <a:xfrm>
            <a:off x="4369116" y="2997200"/>
            <a:ext cx="3476625" cy="295275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bild 7"/>
          <p:cNvSpPr>
            <a:spLocks noGrp="1"/>
          </p:cNvSpPr>
          <p:nvPr>
            <p:ph type="pic" sz="quarter" idx="16"/>
          </p:nvPr>
        </p:nvSpPr>
        <p:spPr>
          <a:xfrm>
            <a:off x="8020049" y="2997200"/>
            <a:ext cx="3476625" cy="295275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77998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ÖN - 4 bilder inge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61320" y="71876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8486D-A3B9-4509-B1C3-217F8C9A8EF2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6792685" y="556200"/>
            <a:ext cx="4703989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706755" y="2000886"/>
            <a:ext cx="5293995" cy="1896744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9" name="Platshållare för bild 7"/>
          <p:cNvSpPr>
            <a:spLocks noGrp="1"/>
          </p:cNvSpPr>
          <p:nvPr>
            <p:ph type="pic" sz="quarter" idx="15"/>
          </p:nvPr>
        </p:nvSpPr>
        <p:spPr>
          <a:xfrm>
            <a:off x="6168389" y="1989138"/>
            <a:ext cx="5328286" cy="1896744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1" name="Platshållare för bild 7"/>
          <p:cNvSpPr>
            <a:spLocks noGrp="1"/>
          </p:cNvSpPr>
          <p:nvPr>
            <p:ph type="pic" sz="quarter" idx="16"/>
          </p:nvPr>
        </p:nvSpPr>
        <p:spPr>
          <a:xfrm>
            <a:off x="706755" y="4053206"/>
            <a:ext cx="5305425" cy="1896744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bild 7"/>
          <p:cNvSpPr>
            <a:spLocks noGrp="1"/>
          </p:cNvSpPr>
          <p:nvPr>
            <p:ph type="pic" sz="quarter" idx="17"/>
          </p:nvPr>
        </p:nvSpPr>
        <p:spPr>
          <a:xfrm>
            <a:off x="6179819" y="4041458"/>
            <a:ext cx="5316856" cy="1896744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4557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ÖN -Stor bild inge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61320" y="7187650"/>
            <a:ext cx="2743200" cy="365125"/>
          </a:xfrm>
          <a:prstGeom prst="rect">
            <a:avLst/>
          </a:prstGeom>
        </p:spPr>
        <p:txBody>
          <a:bodyPr/>
          <a:lstStyle/>
          <a:p>
            <a:fld id="{0E3EA194-4ED2-4776-9E7C-CE407BE95546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6792685" y="556200"/>
            <a:ext cx="4703989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695325" y="2000886"/>
            <a:ext cx="10801349" cy="3949064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09220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ÖN - Fil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61320" y="7187650"/>
            <a:ext cx="2743200" cy="365125"/>
          </a:xfrm>
          <a:prstGeom prst="rect">
            <a:avLst/>
          </a:prstGeom>
        </p:spPr>
        <p:txBody>
          <a:bodyPr/>
          <a:lstStyle/>
          <a:p>
            <a:fld id="{266A0851-13CF-4A9F-8488-ED004F0A00E9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6792685" y="556200"/>
            <a:ext cx="4703989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3" name="Platshållare för media 2"/>
          <p:cNvSpPr>
            <a:spLocks noGrp="1"/>
          </p:cNvSpPr>
          <p:nvPr>
            <p:ph type="media" sz="quarter" idx="13"/>
          </p:nvPr>
        </p:nvSpPr>
        <p:spPr>
          <a:xfrm>
            <a:off x="695325" y="1989138"/>
            <a:ext cx="10801350" cy="3960812"/>
          </a:xfrm>
        </p:spPr>
        <p:txBody>
          <a:bodyPr/>
          <a:lstStyle/>
          <a:p>
            <a:r>
              <a:rPr lang="sv-SE" smtClean="0"/>
              <a:t>Klicka på ikonen för att lägga till ett medieklipp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3414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ÖN - Bara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61320" y="7187650"/>
            <a:ext cx="2743200" cy="365125"/>
          </a:xfrm>
          <a:prstGeom prst="rect">
            <a:avLst/>
          </a:prstGeom>
        </p:spPr>
        <p:txBody>
          <a:bodyPr/>
          <a:lstStyle/>
          <a:p>
            <a:fld id="{7059049A-05E7-4FDF-B4BE-1F9F7A3E0EB7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6792685" y="556200"/>
            <a:ext cx="4703989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7360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LÅ - Rubrik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06755" y="2997200"/>
            <a:ext cx="10801350" cy="1613989"/>
          </a:xfrm>
        </p:spPr>
        <p:txBody>
          <a:bodyPr anchor="b"/>
          <a:lstStyle>
            <a:lvl1pPr algn="l">
              <a:defRPr sz="5000"/>
            </a:lvl1pPr>
          </a:lstStyle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06755" y="4885509"/>
            <a:ext cx="10801350" cy="1064442"/>
          </a:xfrm>
        </p:spPr>
        <p:txBody>
          <a:bodyPr/>
          <a:lstStyle>
            <a:lvl1pPr marL="0" indent="0" algn="l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C02D6-C043-4AC9-8E41-79BFB3AF6477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7488011" y="-658646"/>
            <a:ext cx="4703989" cy="36512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753475" y="7187650"/>
            <a:ext cx="2743200" cy="365125"/>
          </a:xfrm>
        </p:spPr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1545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Å - Rubrik tex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06755" y="1989138"/>
            <a:ext cx="6117367" cy="2622051"/>
          </a:xfrm>
        </p:spPr>
        <p:txBody>
          <a:bodyPr anchor="b">
            <a:normAutofit/>
          </a:bodyPr>
          <a:lstStyle>
            <a:lvl1pPr algn="l">
              <a:defRPr sz="4500"/>
            </a:lvl1pPr>
          </a:lstStyle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06755" y="4885509"/>
            <a:ext cx="6117367" cy="1064442"/>
          </a:xfrm>
        </p:spPr>
        <p:txBody>
          <a:bodyPr/>
          <a:lstStyle>
            <a:lvl1pPr marL="0" indent="0" algn="l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CC45-EAD9-438E-A17C-DDB1EDA6D8CF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7488011" y="-658646"/>
            <a:ext cx="4703989" cy="36512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753475" y="7187650"/>
            <a:ext cx="2743200" cy="365125"/>
          </a:xfrm>
        </p:spPr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7553913" y="549276"/>
            <a:ext cx="3942762" cy="5400676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9878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Å - Punktlista 1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7F55-A354-40FC-8E03-C76C1CC09D77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76398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Å - Text 1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637" indent="0">
              <a:buFontTx/>
              <a:buNone/>
              <a:defRPr/>
            </a:lvl2pPr>
            <a:lvl3pPr marL="627062" indent="0">
              <a:buFontTx/>
              <a:buNone/>
              <a:defRPr/>
            </a:lvl3pPr>
            <a:lvl4pPr marL="1071562" indent="0">
              <a:buFontTx/>
              <a:buNone/>
              <a:defRPr/>
            </a:lvl4pPr>
            <a:lvl5pPr marL="1436687" indent="0">
              <a:buFontTx/>
              <a:buNone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E72C-FC11-4730-B9BA-6B8B0206AD68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29722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Å - Punktlista 2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95324" y="2997200"/>
            <a:ext cx="10801351" cy="2952750"/>
          </a:xfrm>
        </p:spPr>
        <p:txBody>
          <a:bodyPr numCol="2" spcCol="36000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9A40-51A7-4D96-80C0-8B52CBD092FA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2877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ÖN - Rubrik tex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06755" y="1989138"/>
            <a:ext cx="6117367" cy="2622051"/>
          </a:xfrm>
        </p:spPr>
        <p:txBody>
          <a:bodyPr anchor="b">
            <a:normAutofit/>
          </a:bodyPr>
          <a:lstStyle>
            <a:lvl1pPr algn="l">
              <a:defRPr sz="45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06755" y="4885509"/>
            <a:ext cx="6117367" cy="1064442"/>
          </a:xfrm>
        </p:spPr>
        <p:txBody>
          <a:bodyPr/>
          <a:lstStyle>
            <a:lvl1pPr marL="0" indent="0" algn="l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61320" y="7187650"/>
            <a:ext cx="2743200" cy="365125"/>
          </a:xfrm>
          <a:prstGeom prst="rect">
            <a:avLst/>
          </a:prstGeom>
        </p:spPr>
        <p:txBody>
          <a:bodyPr/>
          <a:lstStyle/>
          <a:p>
            <a:fld id="{1CBBCC45-EAD9-438E-A17C-DDB1EDA6D8CF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7488011" y="-658646"/>
            <a:ext cx="4703989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753475" y="7187650"/>
            <a:ext cx="2743200" cy="365125"/>
          </a:xfrm>
        </p:spPr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7553913" y="549276"/>
            <a:ext cx="3942762" cy="5400676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9294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Å - Text 2-spal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95324" y="2997200"/>
            <a:ext cx="10801351" cy="2952750"/>
          </a:xfrm>
        </p:spPr>
        <p:txBody>
          <a:bodyPr numCol="2" spcCol="288000"/>
          <a:lstStyle>
            <a:lvl1pPr marL="0" indent="0">
              <a:buFontTx/>
              <a:buNone/>
              <a:defRPr/>
            </a:lvl1pPr>
            <a:lvl2pPr marL="274637" indent="0">
              <a:buFontTx/>
              <a:buNone/>
              <a:defRPr/>
            </a:lvl2pPr>
            <a:lvl3pPr marL="627062" indent="0">
              <a:buFontTx/>
              <a:buNone/>
              <a:defRPr/>
            </a:lvl3pPr>
            <a:lvl4pPr marL="1071562" indent="0">
              <a:buFontTx/>
              <a:buNone/>
              <a:defRPr/>
            </a:lvl4pPr>
            <a:lvl5pPr marL="1436687" indent="0">
              <a:buFontTx/>
              <a:buNone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4D45-CEF1-418D-907B-F71C21454A12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23425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Å - Punktlista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95325" y="2997200"/>
            <a:ext cx="5400676" cy="295275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A5D-0135-42F2-A306-E966EE2D14C8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446519" y="2997200"/>
            <a:ext cx="5050155" cy="2952750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43435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Å - 2 bilder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17770" y="2997200"/>
            <a:ext cx="6490335" cy="2952750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B938-3AE4-4CC2-B341-789DD135F14D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6"/>
          </p:nvPr>
        </p:nvSpPr>
        <p:spPr>
          <a:xfrm>
            <a:off x="706755" y="4562474"/>
            <a:ext cx="3945255" cy="1387476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Platshållare för bild 7"/>
          <p:cNvSpPr>
            <a:spLocks noGrp="1"/>
          </p:cNvSpPr>
          <p:nvPr>
            <p:ph type="pic" sz="quarter" idx="17"/>
          </p:nvPr>
        </p:nvSpPr>
        <p:spPr>
          <a:xfrm>
            <a:off x="706755" y="2997200"/>
            <a:ext cx="3945255" cy="1370965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38941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Å -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B935-3C9D-4BD3-AE40-88265D7AD2AE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195061" y="2997200"/>
            <a:ext cx="5313042" cy="2952750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695325" y="2997200"/>
            <a:ext cx="5309235" cy="2952750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9272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Å -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049A-05E7-4FDF-B4BE-1F9F7A3E0EB7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706755" y="2997200"/>
            <a:ext cx="3476625" cy="2952750"/>
          </a:xfrm>
        </p:spPr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14" name="Platshållare för bild 7"/>
          <p:cNvSpPr>
            <a:spLocks noGrp="1"/>
          </p:cNvSpPr>
          <p:nvPr>
            <p:ph type="pic" sz="quarter" idx="15"/>
          </p:nvPr>
        </p:nvSpPr>
        <p:spPr>
          <a:xfrm>
            <a:off x="4369116" y="2997200"/>
            <a:ext cx="3476625" cy="2952750"/>
          </a:xfrm>
        </p:spPr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15" name="Platshållare för bild 7"/>
          <p:cNvSpPr>
            <a:spLocks noGrp="1"/>
          </p:cNvSpPr>
          <p:nvPr>
            <p:ph type="pic" sz="quarter" idx="16"/>
          </p:nvPr>
        </p:nvSpPr>
        <p:spPr>
          <a:xfrm>
            <a:off x="8020049" y="2997200"/>
            <a:ext cx="3476625" cy="2952750"/>
          </a:xfrm>
        </p:spPr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58433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Å - 4 bilder inge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8486D-A3B9-4509-B1C3-217F8C9A8EF2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706755" y="2000886"/>
            <a:ext cx="5293995" cy="1896744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9" name="Platshållare för bild 7"/>
          <p:cNvSpPr>
            <a:spLocks noGrp="1"/>
          </p:cNvSpPr>
          <p:nvPr>
            <p:ph type="pic" sz="quarter" idx="15"/>
          </p:nvPr>
        </p:nvSpPr>
        <p:spPr>
          <a:xfrm>
            <a:off x="6168389" y="1989138"/>
            <a:ext cx="5328286" cy="1896744"/>
          </a:xfrm>
        </p:spPr>
        <p:txBody>
          <a:bodyPr/>
          <a:lstStyle/>
          <a:p>
            <a:endParaRPr lang="sv-SE"/>
          </a:p>
        </p:txBody>
      </p:sp>
      <p:sp>
        <p:nvSpPr>
          <p:cNvPr id="11" name="Platshållare för bild 7"/>
          <p:cNvSpPr>
            <a:spLocks noGrp="1"/>
          </p:cNvSpPr>
          <p:nvPr>
            <p:ph type="pic" sz="quarter" idx="16"/>
          </p:nvPr>
        </p:nvSpPr>
        <p:spPr>
          <a:xfrm>
            <a:off x="706755" y="4053206"/>
            <a:ext cx="5305425" cy="1896744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Platshållare för bild 7"/>
          <p:cNvSpPr>
            <a:spLocks noGrp="1"/>
          </p:cNvSpPr>
          <p:nvPr>
            <p:ph type="pic" sz="quarter" idx="17"/>
          </p:nvPr>
        </p:nvSpPr>
        <p:spPr>
          <a:xfrm>
            <a:off x="6179819" y="4041458"/>
            <a:ext cx="5316856" cy="1896744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37202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Å -Stor bild inge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A194-4ED2-4776-9E7C-CE407BE95546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695325" y="2000886"/>
            <a:ext cx="10801349" cy="3949064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42631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Å - Fil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A0851-13CF-4A9F-8488-ED004F0A00E9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3" name="Platshållare för media 2"/>
          <p:cNvSpPr>
            <a:spLocks noGrp="1"/>
          </p:cNvSpPr>
          <p:nvPr>
            <p:ph type="media" sz="quarter" idx="13"/>
          </p:nvPr>
        </p:nvSpPr>
        <p:spPr>
          <a:xfrm>
            <a:off x="695325" y="1989138"/>
            <a:ext cx="10801350" cy="3960812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28525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Å - Bara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049A-05E7-4FDF-B4BE-1F9F7A3E0EB7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65920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ERISE - Rubrik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06755" y="2997200"/>
            <a:ext cx="10801350" cy="1613989"/>
          </a:xfrm>
        </p:spPr>
        <p:txBody>
          <a:bodyPr anchor="b"/>
          <a:lstStyle>
            <a:lvl1pPr algn="l">
              <a:defRPr sz="5000"/>
            </a:lvl1pPr>
          </a:lstStyle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06755" y="4885509"/>
            <a:ext cx="10801350" cy="1064442"/>
          </a:xfrm>
        </p:spPr>
        <p:txBody>
          <a:bodyPr/>
          <a:lstStyle>
            <a:lvl1pPr marL="0" indent="0" algn="l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C02D6-C043-4AC9-8E41-79BFB3AF6477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7488011" y="-658646"/>
            <a:ext cx="4703989" cy="36512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753475" y="7187650"/>
            <a:ext cx="2743200" cy="365125"/>
          </a:xfrm>
        </p:spPr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6236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ÖN - Punktlista 1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61320" y="7187650"/>
            <a:ext cx="2743200" cy="365125"/>
          </a:xfrm>
          <a:prstGeom prst="rect">
            <a:avLst/>
          </a:prstGeom>
        </p:spPr>
        <p:txBody>
          <a:bodyPr/>
          <a:lstStyle/>
          <a:p>
            <a:fld id="{C4877F55-A354-40FC-8E03-C76C1CC09D77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6792685" y="556200"/>
            <a:ext cx="4703989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01454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RISE - Rubrik tex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06755" y="1989138"/>
            <a:ext cx="6117367" cy="2622051"/>
          </a:xfrm>
        </p:spPr>
        <p:txBody>
          <a:bodyPr anchor="b">
            <a:normAutofit/>
          </a:bodyPr>
          <a:lstStyle>
            <a:lvl1pPr algn="l">
              <a:defRPr sz="4500"/>
            </a:lvl1pPr>
          </a:lstStyle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06755" y="4885509"/>
            <a:ext cx="6117367" cy="1064442"/>
          </a:xfrm>
        </p:spPr>
        <p:txBody>
          <a:bodyPr/>
          <a:lstStyle>
            <a:lvl1pPr marL="0" indent="0" algn="l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CC45-EAD9-438E-A17C-DDB1EDA6D8CF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7488011" y="-658646"/>
            <a:ext cx="4703989" cy="36512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753475" y="7187650"/>
            <a:ext cx="2743200" cy="365125"/>
          </a:xfrm>
        </p:spPr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7553913" y="549276"/>
            <a:ext cx="3942762" cy="5400676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9768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ERISE - Punktlista 1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7F55-A354-40FC-8E03-C76C1CC09D77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56034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ERISE - Text 1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637" indent="0">
              <a:buFontTx/>
              <a:buNone/>
              <a:defRPr/>
            </a:lvl2pPr>
            <a:lvl3pPr marL="627062" indent="0">
              <a:buFontTx/>
              <a:buNone/>
              <a:defRPr/>
            </a:lvl3pPr>
            <a:lvl4pPr marL="1071562" indent="0">
              <a:buFontTx/>
              <a:buNone/>
              <a:defRPr/>
            </a:lvl4pPr>
            <a:lvl5pPr marL="1436687" indent="0">
              <a:buFontTx/>
              <a:buNone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E72C-FC11-4730-B9BA-6B8B0206AD68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00183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ERISE - Punktlista 2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95324" y="2997200"/>
            <a:ext cx="10801351" cy="2952750"/>
          </a:xfrm>
        </p:spPr>
        <p:txBody>
          <a:bodyPr numCol="2" spcCol="36000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9A40-51A7-4D96-80C0-8B52CBD092FA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49221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ERISE - Text 2-spal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95324" y="2997200"/>
            <a:ext cx="10801351" cy="2952750"/>
          </a:xfrm>
        </p:spPr>
        <p:txBody>
          <a:bodyPr numCol="2" spcCol="288000"/>
          <a:lstStyle>
            <a:lvl1pPr marL="0" indent="0">
              <a:buFontTx/>
              <a:buNone/>
              <a:defRPr/>
            </a:lvl1pPr>
            <a:lvl2pPr marL="274637" indent="0">
              <a:buFontTx/>
              <a:buNone/>
              <a:defRPr/>
            </a:lvl2pPr>
            <a:lvl3pPr marL="627062" indent="0">
              <a:buFontTx/>
              <a:buNone/>
              <a:defRPr/>
            </a:lvl3pPr>
            <a:lvl4pPr marL="1071562" indent="0">
              <a:buFontTx/>
              <a:buNone/>
              <a:defRPr/>
            </a:lvl4pPr>
            <a:lvl5pPr marL="1436687" indent="0">
              <a:buFontTx/>
              <a:buNone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4D45-CEF1-418D-907B-F71C21454A12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50736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RISE - Punktlista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95325" y="2997200"/>
            <a:ext cx="5400676" cy="295275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A5D-0135-42F2-A306-E966EE2D14C8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446519" y="2997200"/>
            <a:ext cx="5050155" cy="2952750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01563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RISE - 2 bilder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17770" y="2997200"/>
            <a:ext cx="6490335" cy="2952750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B938-3AE4-4CC2-B341-789DD135F14D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6"/>
          </p:nvPr>
        </p:nvSpPr>
        <p:spPr>
          <a:xfrm>
            <a:off x="706755" y="4562474"/>
            <a:ext cx="3945255" cy="1387476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Platshållare för bild 7"/>
          <p:cNvSpPr>
            <a:spLocks noGrp="1"/>
          </p:cNvSpPr>
          <p:nvPr>
            <p:ph type="pic" sz="quarter" idx="17"/>
          </p:nvPr>
        </p:nvSpPr>
        <p:spPr>
          <a:xfrm>
            <a:off x="706755" y="2997200"/>
            <a:ext cx="3945255" cy="1370965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34819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RISE -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B935-3C9D-4BD3-AE40-88265D7AD2AE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195061" y="2997200"/>
            <a:ext cx="5313042" cy="2952750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695325" y="2997200"/>
            <a:ext cx="5309235" cy="2952750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5958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RISE -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049A-05E7-4FDF-B4BE-1F9F7A3E0EB7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706755" y="2997200"/>
            <a:ext cx="3476625" cy="2952750"/>
          </a:xfrm>
        </p:spPr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14" name="Platshållare för bild 7"/>
          <p:cNvSpPr>
            <a:spLocks noGrp="1"/>
          </p:cNvSpPr>
          <p:nvPr>
            <p:ph type="pic" sz="quarter" idx="15"/>
          </p:nvPr>
        </p:nvSpPr>
        <p:spPr>
          <a:xfrm>
            <a:off x="4369116" y="2997200"/>
            <a:ext cx="3476625" cy="2952750"/>
          </a:xfrm>
        </p:spPr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15" name="Platshållare för bild 7"/>
          <p:cNvSpPr>
            <a:spLocks noGrp="1"/>
          </p:cNvSpPr>
          <p:nvPr>
            <p:ph type="pic" sz="quarter" idx="16"/>
          </p:nvPr>
        </p:nvSpPr>
        <p:spPr>
          <a:xfrm>
            <a:off x="8020049" y="2997200"/>
            <a:ext cx="3476625" cy="2952750"/>
          </a:xfrm>
        </p:spPr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96197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RISE - 4 bilder inge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8486D-A3B9-4509-B1C3-217F8C9A8EF2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706755" y="2000886"/>
            <a:ext cx="5293995" cy="1896744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9" name="Platshållare för bild 7"/>
          <p:cNvSpPr>
            <a:spLocks noGrp="1"/>
          </p:cNvSpPr>
          <p:nvPr>
            <p:ph type="pic" sz="quarter" idx="15"/>
          </p:nvPr>
        </p:nvSpPr>
        <p:spPr>
          <a:xfrm>
            <a:off x="6168389" y="1989138"/>
            <a:ext cx="5328286" cy="1896744"/>
          </a:xfrm>
        </p:spPr>
        <p:txBody>
          <a:bodyPr/>
          <a:lstStyle/>
          <a:p>
            <a:endParaRPr lang="sv-SE"/>
          </a:p>
        </p:txBody>
      </p:sp>
      <p:sp>
        <p:nvSpPr>
          <p:cNvPr id="11" name="Platshållare för bild 7"/>
          <p:cNvSpPr>
            <a:spLocks noGrp="1"/>
          </p:cNvSpPr>
          <p:nvPr>
            <p:ph type="pic" sz="quarter" idx="16"/>
          </p:nvPr>
        </p:nvSpPr>
        <p:spPr>
          <a:xfrm>
            <a:off x="706755" y="4053206"/>
            <a:ext cx="5305425" cy="1896744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Platshållare för bild 7"/>
          <p:cNvSpPr>
            <a:spLocks noGrp="1"/>
          </p:cNvSpPr>
          <p:nvPr>
            <p:ph type="pic" sz="quarter" idx="17"/>
          </p:nvPr>
        </p:nvSpPr>
        <p:spPr>
          <a:xfrm>
            <a:off x="6179819" y="4041458"/>
            <a:ext cx="5316856" cy="1896744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5668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ÖN - Text 1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637" indent="0">
              <a:buFontTx/>
              <a:buNone/>
              <a:defRPr/>
            </a:lvl2pPr>
            <a:lvl3pPr marL="627062" indent="0">
              <a:buFontTx/>
              <a:buNone/>
              <a:defRPr/>
            </a:lvl3pPr>
            <a:lvl4pPr marL="1071562" indent="0">
              <a:buFontTx/>
              <a:buNone/>
              <a:defRPr/>
            </a:lvl4pPr>
            <a:lvl5pPr marL="1436687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61320" y="7187650"/>
            <a:ext cx="2743200" cy="365125"/>
          </a:xfrm>
          <a:prstGeom prst="rect">
            <a:avLst/>
          </a:prstGeom>
        </p:spPr>
        <p:txBody>
          <a:bodyPr/>
          <a:lstStyle/>
          <a:p>
            <a:fld id="{041BE72C-FC11-4730-B9BA-6B8B0206AD68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6792685" y="556200"/>
            <a:ext cx="4703989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995172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RISE -Stor bild inge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A194-4ED2-4776-9E7C-CE407BE95546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695325" y="2000886"/>
            <a:ext cx="10801349" cy="3949064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7301442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RISE - Fil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A0851-13CF-4A9F-8488-ED004F0A00E9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3" name="Platshållare för media 2"/>
          <p:cNvSpPr>
            <a:spLocks noGrp="1"/>
          </p:cNvSpPr>
          <p:nvPr>
            <p:ph type="media" sz="quarter" idx="13"/>
          </p:nvPr>
        </p:nvSpPr>
        <p:spPr>
          <a:xfrm>
            <a:off x="695325" y="1989138"/>
            <a:ext cx="10801350" cy="3960812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53808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RISE - Bara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049A-05E7-4FDF-B4BE-1F9F7A3E0EB7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67426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RANGE - Rubrik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06755" y="2997200"/>
            <a:ext cx="10801350" cy="1613989"/>
          </a:xfrm>
        </p:spPr>
        <p:txBody>
          <a:bodyPr anchor="b"/>
          <a:lstStyle>
            <a:lvl1pPr algn="l">
              <a:defRPr sz="5000"/>
            </a:lvl1pPr>
          </a:lstStyle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06755" y="4885509"/>
            <a:ext cx="10801350" cy="1064442"/>
          </a:xfrm>
        </p:spPr>
        <p:txBody>
          <a:bodyPr/>
          <a:lstStyle>
            <a:lvl1pPr marL="0" indent="0" algn="l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C02D6-C043-4AC9-8E41-79BFB3AF6477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7488011" y="-658646"/>
            <a:ext cx="4703989" cy="36512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753475" y="7187650"/>
            <a:ext cx="2743200" cy="365125"/>
          </a:xfrm>
        </p:spPr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924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RANGE - Rubrik tex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06755" y="1989138"/>
            <a:ext cx="6117367" cy="2622051"/>
          </a:xfrm>
        </p:spPr>
        <p:txBody>
          <a:bodyPr anchor="b">
            <a:normAutofit/>
          </a:bodyPr>
          <a:lstStyle>
            <a:lvl1pPr algn="l">
              <a:defRPr sz="4500"/>
            </a:lvl1pPr>
          </a:lstStyle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06755" y="4885509"/>
            <a:ext cx="6117367" cy="1064442"/>
          </a:xfrm>
        </p:spPr>
        <p:txBody>
          <a:bodyPr/>
          <a:lstStyle>
            <a:lvl1pPr marL="0" indent="0" algn="l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CC45-EAD9-438E-A17C-DDB1EDA6D8CF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7488011" y="-658646"/>
            <a:ext cx="4703989" cy="36512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753475" y="7187650"/>
            <a:ext cx="2743200" cy="365125"/>
          </a:xfrm>
        </p:spPr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7553913" y="549276"/>
            <a:ext cx="3942762" cy="5400676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785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RANGE - Punktlista 1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7F55-A354-40FC-8E03-C76C1CC09D77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657372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RANGE - Text 1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637" indent="0">
              <a:buFontTx/>
              <a:buNone/>
              <a:defRPr/>
            </a:lvl2pPr>
            <a:lvl3pPr marL="627062" indent="0">
              <a:buFontTx/>
              <a:buNone/>
              <a:defRPr/>
            </a:lvl3pPr>
            <a:lvl4pPr marL="1071562" indent="0">
              <a:buFontTx/>
              <a:buNone/>
              <a:defRPr/>
            </a:lvl4pPr>
            <a:lvl5pPr marL="1436687" indent="0">
              <a:buFontTx/>
              <a:buNone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E72C-FC11-4730-B9BA-6B8B0206AD68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813183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RANGE - Punktlista 2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95324" y="2997200"/>
            <a:ext cx="10801351" cy="2952750"/>
          </a:xfrm>
        </p:spPr>
        <p:txBody>
          <a:bodyPr numCol="2" spcCol="36000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9A40-51A7-4D96-80C0-8B52CBD092FA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255982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RANGE - Text 2-spal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95324" y="2997200"/>
            <a:ext cx="10801351" cy="2952750"/>
          </a:xfrm>
        </p:spPr>
        <p:txBody>
          <a:bodyPr numCol="2" spcCol="288000"/>
          <a:lstStyle>
            <a:lvl1pPr marL="0" indent="0">
              <a:buFontTx/>
              <a:buNone/>
              <a:defRPr/>
            </a:lvl1pPr>
            <a:lvl2pPr marL="274637" indent="0">
              <a:buFontTx/>
              <a:buNone/>
              <a:defRPr/>
            </a:lvl2pPr>
            <a:lvl3pPr marL="627062" indent="0">
              <a:buFontTx/>
              <a:buNone/>
              <a:defRPr/>
            </a:lvl3pPr>
            <a:lvl4pPr marL="1071562" indent="0">
              <a:buFontTx/>
              <a:buNone/>
              <a:defRPr/>
            </a:lvl4pPr>
            <a:lvl5pPr marL="1436687" indent="0">
              <a:buFontTx/>
              <a:buNone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4D45-CEF1-418D-907B-F71C21454A12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609759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RANGE - Punktlista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95325" y="2997200"/>
            <a:ext cx="5400676" cy="295275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A5D-0135-42F2-A306-E966EE2D14C8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446519" y="2997200"/>
            <a:ext cx="5050155" cy="2952750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0657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ÖN - Punktlista 2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95324" y="2997200"/>
            <a:ext cx="10801351" cy="2952750"/>
          </a:xfrm>
        </p:spPr>
        <p:txBody>
          <a:bodyPr numCol="2" spcCol="36000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61320" y="7187650"/>
            <a:ext cx="2743200" cy="365125"/>
          </a:xfrm>
          <a:prstGeom prst="rect">
            <a:avLst/>
          </a:prstGeom>
        </p:spPr>
        <p:txBody>
          <a:bodyPr/>
          <a:lstStyle/>
          <a:p>
            <a:fld id="{C4DB9A40-51A7-4D96-80C0-8B52CBD092FA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6792685" y="556200"/>
            <a:ext cx="4703989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593808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RANGE - 2 bilder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17770" y="2997200"/>
            <a:ext cx="6490335" cy="2952750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B938-3AE4-4CC2-B341-789DD135F14D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6"/>
          </p:nvPr>
        </p:nvSpPr>
        <p:spPr>
          <a:xfrm>
            <a:off x="706755" y="4562474"/>
            <a:ext cx="3945255" cy="1387476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Platshållare för bild 7"/>
          <p:cNvSpPr>
            <a:spLocks noGrp="1"/>
          </p:cNvSpPr>
          <p:nvPr>
            <p:ph type="pic" sz="quarter" idx="17"/>
          </p:nvPr>
        </p:nvSpPr>
        <p:spPr>
          <a:xfrm>
            <a:off x="706755" y="2997200"/>
            <a:ext cx="3945255" cy="1370965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38341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RANGE -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B935-3C9D-4BD3-AE40-88265D7AD2AE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195061" y="2997200"/>
            <a:ext cx="5313042" cy="2952750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695325" y="2997200"/>
            <a:ext cx="5309235" cy="2952750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8617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RANGE -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049A-05E7-4FDF-B4BE-1F9F7A3E0EB7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706755" y="2997200"/>
            <a:ext cx="3476625" cy="2952750"/>
          </a:xfrm>
        </p:spPr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14" name="Platshållare för bild 7"/>
          <p:cNvSpPr>
            <a:spLocks noGrp="1"/>
          </p:cNvSpPr>
          <p:nvPr>
            <p:ph type="pic" sz="quarter" idx="15"/>
          </p:nvPr>
        </p:nvSpPr>
        <p:spPr>
          <a:xfrm>
            <a:off x="4369116" y="2997200"/>
            <a:ext cx="3476625" cy="2952750"/>
          </a:xfrm>
        </p:spPr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15" name="Platshållare för bild 7"/>
          <p:cNvSpPr>
            <a:spLocks noGrp="1"/>
          </p:cNvSpPr>
          <p:nvPr>
            <p:ph type="pic" sz="quarter" idx="16"/>
          </p:nvPr>
        </p:nvSpPr>
        <p:spPr>
          <a:xfrm>
            <a:off x="8020049" y="2997200"/>
            <a:ext cx="3476625" cy="2952750"/>
          </a:xfrm>
        </p:spPr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3792289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RANGE - 4 bilder inge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8486D-A3B9-4509-B1C3-217F8C9A8EF2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706755" y="2000886"/>
            <a:ext cx="5293995" cy="1896744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9" name="Platshållare för bild 7"/>
          <p:cNvSpPr>
            <a:spLocks noGrp="1"/>
          </p:cNvSpPr>
          <p:nvPr>
            <p:ph type="pic" sz="quarter" idx="15"/>
          </p:nvPr>
        </p:nvSpPr>
        <p:spPr>
          <a:xfrm>
            <a:off x="6168389" y="1989138"/>
            <a:ext cx="5328286" cy="1896744"/>
          </a:xfrm>
        </p:spPr>
        <p:txBody>
          <a:bodyPr/>
          <a:lstStyle/>
          <a:p>
            <a:endParaRPr lang="sv-SE"/>
          </a:p>
        </p:txBody>
      </p:sp>
      <p:sp>
        <p:nvSpPr>
          <p:cNvPr id="11" name="Platshållare för bild 7"/>
          <p:cNvSpPr>
            <a:spLocks noGrp="1"/>
          </p:cNvSpPr>
          <p:nvPr>
            <p:ph type="pic" sz="quarter" idx="16"/>
          </p:nvPr>
        </p:nvSpPr>
        <p:spPr>
          <a:xfrm>
            <a:off x="706755" y="4053206"/>
            <a:ext cx="5305425" cy="1896744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Platshållare för bild 7"/>
          <p:cNvSpPr>
            <a:spLocks noGrp="1"/>
          </p:cNvSpPr>
          <p:nvPr>
            <p:ph type="pic" sz="quarter" idx="17"/>
          </p:nvPr>
        </p:nvSpPr>
        <p:spPr>
          <a:xfrm>
            <a:off x="6179819" y="4041458"/>
            <a:ext cx="5316856" cy="1896744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32894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RANGE -Stor bild inge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A194-4ED2-4776-9E7C-CE407BE95546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695325" y="2000886"/>
            <a:ext cx="10801349" cy="3949064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56846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RANGE - Fil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A0851-13CF-4A9F-8488-ED004F0A00E9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3" name="Platshållare för media 2"/>
          <p:cNvSpPr>
            <a:spLocks noGrp="1"/>
          </p:cNvSpPr>
          <p:nvPr>
            <p:ph type="media" sz="quarter" idx="13"/>
          </p:nvPr>
        </p:nvSpPr>
        <p:spPr>
          <a:xfrm>
            <a:off x="695325" y="1989138"/>
            <a:ext cx="10801350" cy="3960812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562675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RANGE - Bara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049A-05E7-4FDF-B4BE-1F9F7A3E0EB7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201404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side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A194-4ED2-4776-9E7C-CE407BE95546}" type="datetime1">
              <a:rPr lang="sv-SE" smtClean="0"/>
              <a:t>2018-02-21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416474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RANGE - Fil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media 2"/>
          <p:cNvSpPr>
            <a:spLocks noGrp="1"/>
          </p:cNvSpPr>
          <p:nvPr>
            <p:ph type="media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A0851-13CF-4A9F-8488-ED004F0A00E9}" type="datetime1">
              <a:rPr lang="sv-SE" smtClean="0"/>
              <a:t>2018-02-21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214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ÖN - Text 2-spal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95324" y="2997200"/>
            <a:ext cx="10801351" cy="2952750"/>
          </a:xfrm>
        </p:spPr>
        <p:txBody>
          <a:bodyPr numCol="2" spcCol="288000"/>
          <a:lstStyle>
            <a:lvl1pPr marL="0" indent="0">
              <a:buFontTx/>
              <a:buNone/>
              <a:defRPr/>
            </a:lvl1pPr>
            <a:lvl2pPr marL="274637" indent="0">
              <a:buFontTx/>
              <a:buNone/>
              <a:defRPr/>
            </a:lvl2pPr>
            <a:lvl3pPr marL="627062" indent="0">
              <a:buFontTx/>
              <a:buNone/>
              <a:defRPr/>
            </a:lvl3pPr>
            <a:lvl4pPr marL="1071562" indent="0">
              <a:buFontTx/>
              <a:buNone/>
              <a:defRPr/>
            </a:lvl4pPr>
            <a:lvl5pPr marL="1436687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61320" y="7187650"/>
            <a:ext cx="2743200" cy="365125"/>
          </a:xfrm>
          <a:prstGeom prst="rect">
            <a:avLst/>
          </a:prstGeom>
        </p:spPr>
        <p:txBody>
          <a:bodyPr/>
          <a:lstStyle/>
          <a:p>
            <a:fld id="{46DC4D45-CEF1-418D-907B-F71C21454A12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6792685" y="556200"/>
            <a:ext cx="4703989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7318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ÖN - Punktlista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95325" y="2997200"/>
            <a:ext cx="5400676" cy="295275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61320" y="7187650"/>
            <a:ext cx="2743200" cy="365125"/>
          </a:xfrm>
          <a:prstGeom prst="rect">
            <a:avLst/>
          </a:prstGeom>
        </p:spPr>
        <p:txBody>
          <a:bodyPr/>
          <a:lstStyle/>
          <a:p>
            <a:fld id="{3DA6FA5D-0135-42F2-A306-E966EE2D14C8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6792685" y="556200"/>
            <a:ext cx="4703989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446519" y="2997200"/>
            <a:ext cx="5050155" cy="295275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9971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ÖN - 2 bilder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17770" y="2997200"/>
            <a:ext cx="6490335" cy="295275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61320" y="7187650"/>
            <a:ext cx="2743200" cy="365125"/>
          </a:xfrm>
          <a:prstGeom prst="rect">
            <a:avLst/>
          </a:prstGeom>
        </p:spPr>
        <p:txBody>
          <a:bodyPr/>
          <a:lstStyle/>
          <a:p>
            <a:fld id="{6C49B938-3AE4-4CC2-B341-789DD135F14D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6792685" y="556200"/>
            <a:ext cx="4703989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6"/>
          </p:nvPr>
        </p:nvSpPr>
        <p:spPr>
          <a:xfrm>
            <a:off x="706755" y="4562474"/>
            <a:ext cx="3945255" cy="1387476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bild 7"/>
          <p:cNvSpPr>
            <a:spLocks noGrp="1"/>
          </p:cNvSpPr>
          <p:nvPr>
            <p:ph type="pic" sz="quarter" idx="17"/>
          </p:nvPr>
        </p:nvSpPr>
        <p:spPr>
          <a:xfrm>
            <a:off x="706755" y="2997200"/>
            <a:ext cx="3945255" cy="1370965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3393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ÖN -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61320" y="7187650"/>
            <a:ext cx="2743200" cy="365125"/>
          </a:xfrm>
          <a:prstGeom prst="rect">
            <a:avLst/>
          </a:prstGeom>
        </p:spPr>
        <p:txBody>
          <a:bodyPr/>
          <a:lstStyle/>
          <a:p>
            <a:fld id="{72CEB935-3C9D-4BD3-AE40-88265D7AD2AE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6792685" y="556200"/>
            <a:ext cx="4703989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195061" y="2997200"/>
            <a:ext cx="5313042" cy="295275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695325" y="2997200"/>
            <a:ext cx="5309235" cy="295275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9450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30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4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0700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06755" y="1992312"/>
            <a:ext cx="10801348" cy="7850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06754" y="2997200"/>
            <a:ext cx="10801349" cy="2952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53475" y="632667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1045C13B-CD88-43AB-BEBB-7091F022366D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57" y="556002"/>
            <a:ext cx="1980000" cy="597614"/>
          </a:xfrm>
          <a:prstGeom prst="rect">
            <a:avLst/>
          </a:prstGeom>
        </p:spPr>
      </p:pic>
      <p:sp>
        <p:nvSpPr>
          <p:cNvPr id="10" name="textruta 9"/>
          <p:cNvSpPr txBox="1"/>
          <p:nvPr/>
        </p:nvSpPr>
        <p:spPr>
          <a:xfrm>
            <a:off x="695325" y="6281501"/>
            <a:ext cx="2391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regiongavleborg.se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6352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725" r:id="rId1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563" indent="-1825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44500" indent="-169863" algn="l" defTabSz="914400" rtl="0" eaLnBrk="1" latinLnBrk="0" hangingPunct="1">
        <a:lnSpc>
          <a:spcPts val="288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182563" algn="l" defTabSz="914400" rtl="0" eaLnBrk="1" latinLnBrk="0" hangingPunct="1">
        <a:lnSpc>
          <a:spcPts val="288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54125" indent="-182563" algn="l" defTabSz="914400" rtl="0" eaLnBrk="1" latinLnBrk="0" hangingPunct="1">
        <a:lnSpc>
          <a:spcPts val="2600"/>
        </a:lnSpc>
        <a:spcBef>
          <a:spcPts val="500"/>
        </a:spcBef>
        <a:buFont typeface="Arial" panose="020B0604020202020204" pitchFamily="34" charset="0"/>
        <a:buChar char="•"/>
        <a:defRPr sz="200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1619250" indent="-182563" algn="l" defTabSz="914400" rtl="0" eaLnBrk="1" latinLnBrk="0" hangingPunct="1">
        <a:lnSpc>
          <a:spcPts val="2600"/>
        </a:lnSpc>
        <a:spcBef>
          <a:spcPts val="500"/>
        </a:spcBef>
        <a:buFont typeface="Arial" panose="020B0604020202020204" pitchFamily="34" charset="0"/>
        <a:buChar char="•"/>
        <a:defRPr sz="200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88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46">
          <p15:clr>
            <a:srgbClr val="F26B43"/>
          </p15:clr>
        </p15:guide>
        <p15:guide id="4" pos="438">
          <p15:clr>
            <a:srgbClr val="F26B43"/>
          </p15:clr>
        </p15:guide>
        <p15:guide id="5" orient="horz" pos="1253">
          <p15:clr>
            <a:srgbClr val="F26B43"/>
          </p15:clr>
        </p15:guide>
        <p15:guide id="6" orient="horz" pos="3748">
          <p15:clr>
            <a:srgbClr val="F26B43"/>
          </p15:clr>
        </p15:guide>
        <p15:guide id="7" pos="7242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0700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06755" y="1992312"/>
            <a:ext cx="10801348" cy="7850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06754" y="2997200"/>
            <a:ext cx="10801349" cy="2952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61320" y="71876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F19C8-A0D3-4536-97A4-2E130B18FED2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792685" y="556200"/>
            <a:ext cx="47039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53475" y="632667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1045C13B-CD88-43AB-BEBB-7091F022366D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textruta 9"/>
          <p:cNvSpPr txBox="1"/>
          <p:nvPr/>
        </p:nvSpPr>
        <p:spPr>
          <a:xfrm>
            <a:off x="695325" y="6281501"/>
            <a:ext cx="2391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regiongavleborg.se </a:t>
            </a:r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57" y="556003"/>
            <a:ext cx="1980000" cy="59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159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563" indent="-1825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44500" indent="-169863" algn="l" defTabSz="914400" rtl="0" eaLnBrk="1" latinLnBrk="0" hangingPunct="1">
        <a:lnSpc>
          <a:spcPts val="288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182563" algn="l" defTabSz="914400" rtl="0" eaLnBrk="1" latinLnBrk="0" hangingPunct="1">
        <a:lnSpc>
          <a:spcPts val="288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54125" indent="-182563" algn="l" defTabSz="914400" rtl="0" eaLnBrk="1" latinLnBrk="0" hangingPunct="1">
        <a:lnSpc>
          <a:spcPts val="2600"/>
        </a:lnSpc>
        <a:spcBef>
          <a:spcPts val="500"/>
        </a:spcBef>
        <a:buFont typeface="Arial" panose="020B0604020202020204" pitchFamily="34" charset="0"/>
        <a:buChar char="•"/>
        <a:defRPr sz="200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1619250" indent="-182563" algn="l" defTabSz="914400" rtl="0" eaLnBrk="1" latinLnBrk="0" hangingPunct="1">
        <a:lnSpc>
          <a:spcPts val="2600"/>
        </a:lnSpc>
        <a:spcBef>
          <a:spcPts val="500"/>
        </a:spcBef>
        <a:buFont typeface="Arial" panose="020B0604020202020204" pitchFamily="34" charset="0"/>
        <a:buChar char="•"/>
        <a:defRPr sz="200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88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46">
          <p15:clr>
            <a:srgbClr val="F26B43"/>
          </p15:clr>
        </p15:guide>
        <p15:guide id="4" pos="438">
          <p15:clr>
            <a:srgbClr val="F26B43"/>
          </p15:clr>
        </p15:guide>
        <p15:guide id="5" orient="horz" pos="1253">
          <p15:clr>
            <a:srgbClr val="F26B43"/>
          </p15:clr>
        </p15:guide>
        <p15:guide id="6" orient="horz" pos="3748">
          <p15:clr>
            <a:srgbClr val="F26B43"/>
          </p15:clr>
        </p15:guide>
        <p15:guide id="7" pos="724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70700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06755" y="1992312"/>
            <a:ext cx="10801348" cy="7850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06754" y="2997200"/>
            <a:ext cx="10801349" cy="2952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61320" y="71876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F19C8-A0D3-4536-97A4-2E130B18FED2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792685" y="556200"/>
            <a:ext cx="47039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53475" y="632667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1045C13B-CD88-43AB-BEBB-7091F022366D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textruta 9"/>
          <p:cNvSpPr txBox="1"/>
          <p:nvPr/>
        </p:nvSpPr>
        <p:spPr>
          <a:xfrm>
            <a:off x="695325" y="6281501"/>
            <a:ext cx="2391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regiongavleborg.se </a:t>
            </a:r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57" y="556003"/>
            <a:ext cx="1980000" cy="59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44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726" r:id="rId1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563" indent="-1825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44500" indent="-169863" algn="l" defTabSz="914400" rtl="0" eaLnBrk="1" latinLnBrk="0" hangingPunct="1">
        <a:lnSpc>
          <a:spcPts val="288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182563" algn="l" defTabSz="914400" rtl="0" eaLnBrk="1" latinLnBrk="0" hangingPunct="1">
        <a:lnSpc>
          <a:spcPts val="288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54125" indent="-182563" algn="l" defTabSz="914400" rtl="0" eaLnBrk="1" latinLnBrk="0" hangingPunct="1">
        <a:lnSpc>
          <a:spcPts val="2600"/>
        </a:lnSpc>
        <a:spcBef>
          <a:spcPts val="500"/>
        </a:spcBef>
        <a:buFont typeface="Arial" panose="020B0604020202020204" pitchFamily="34" charset="0"/>
        <a:buChar char="•"/>
        <a:defRPr sz="200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1619250" indent="-182563" algn="l" defTabSz="914400" rtl="0" eaLnBrk="1" latinLnBrk="0" hangingPunct="1">
        <a:lnSpc>
          <a:spcPts val="2600"/>
        </a:lnSpc>
        <a:spcBef>
          <a:spcPts val="500"/>
        </a:spcBef>
        <a:buFont typeface="Arial" panose="020B0604020202020204" pitchFamily="34" charset="0"/>
        <a:buChar char="•"/>
        <a:defRPr sz="200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88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46">
          <p15:clr>
            <a:srgbClr val="F26B43"/>
          </p15:clr>
        </p15:guide>
        <p15:guide id="4" pos="438">
          <p15:clr>
            <a:srgbClr val="F26B43"/>
          </p15:clr>
        </p15:guide>
        <p15:guide id="5" orient="horz" pos="1253">
          <p15:clr>
            <a:srgbClr val="F26B43"/>
          </p15:clr>
        </p15:guide>
        <p15:guide id="6" orient="horz" pos="3748">
          <p15:clr>
            <a:srgbClr val="F26B43"/>
          </p15:clr>
        </p15:guide>
        <p15:guide id="7" pos="7242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70699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06755" y="1992312"/>
            <a:ext cx="10801348" cy="7850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06754" y="2997200"/>
            <a:ext cx="10801349" cy="2952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61320" y="71876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F19C8-A0D3-4536-97A4-2E130B18FED2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792685" y="556200"/>
            <a:ext cx="47039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53475" y="632667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1045C13B-CD88-43AB-BEBB-7091F022366D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textruta 9"/>
          <p:cNvSpPr txBox="1"/>
          <p:nvPr/>
        </p:nvSpPr>
        <p:spPr>
          <a:xfrm>
            <a:off x="695325" y="6281501"/>
            <a:ext cx="2391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regiongavleborg.se </a:t>
            </a:r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57" y="556003"/>
            <a:ext cx="1980000" cy="59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709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27" r:id="rId1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563" indent="-1825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44500" indent="-169863" algn="l" defTabSz="914400" rtl="0" eaLnBrk="1" latinLnBrk="0" hangingPunct="1">
        <a:lnSpc>
          <a:spcPts val="288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182563" algn="l" defTabSz="914400" rtl="0" eaLnBrk="1" latinLnBrk="0" hangingPunct="1">
        <a:lnSpc>
          <a:spcPts val="288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54125" indent="-182563" algn="l" defTabSz="914400" rtl="0" eaLnBrk="1" latinLnBrk="0" hangingPunct="1">
        <a:lnSpc>
          <a:spcPts val="2600"/>
        </a:lnSpc>
        <a:spcBef>
          <a:spcPts val="500"/>
        </a:spcBef>
        <a:buFont typeface="Arial" panose="020B0604020202020204" pitchFamily="34" charset="0"/>
        <a:buChar char="•"/>
        <a:defRPr sz="200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1619250" indent="-182563" algn="l" defTabSz="914400" rtl="0" eaLnBrk="1" latinLnBrk="0" hangingPunct="1">
        <a:lnSpc>
          <a:spcPts val="2600"/>
        </a:lnSpc>
        <a:spcBef>
          <a:spcPts val="500"/>
        </a:spcBef>
        <a:buFont typeface="Arial" panose="020B0604020202020204" pitchFamily="34" charset="0"/>
        <a:buChar char="•"/>
        <a:defRPr sz="200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88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46">
          <p15:clr>
            <a:srgbClr val="F26B43"/>
          </p15:clr>
        </p15:guide>
        <p15:guide id="4" pos="438">
          <p15:clr>
            <a:srgbClr val="F26B43"/>
          </p15:clr>
        </p15:guide>
        <p15:guide id="5" orient="horz" pos="1253">
          <p15:clr>
            <a:srgbClr val="F26B43"/>
          </p15:clr>
        </p15:guide>
        <p15:guide id="6" orient="horz" pos="3748">
          <p15:clr>
            <a:srgbClr val="F26B43"/>
          </p15:clr>
        </p15:guide>
        <p15:guide id="7" pos="7242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06755" y="1992312"/>
            <a:ext cx="10801348" cy="7850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06754" y="2997200"/>
            <a:ext cx="10801349" cy="2952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61320" y="71876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F19C8-A0D3-4536-97A4-2E130B18FED2}" type="datetime1">
              <a:rPr lang="sv-SE" smtClean="0"/>
              <a:t>2018-02-21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792685" y="556200"/>
            <a:ext cx="47039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53475" y="632667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1045C13B-CD88-43AB-BEBB-7091F022366D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textruta 9"/>
          <p:cNvSpPr txBox="1"/>
          <p:nvPr/>
        </p:nvSpPr>
        <p:spPr>
          <a:xfrm>
            <a:off x="695325" y="6281501"/>
            <a:ext cx="2391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regiongavleborg.se </a:t>
            </a:r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57" y="556003"/>
            <a:ext cx="1980000" cy="59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553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563" indent="-1825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44500" indent="-169863" algn="l" defTabSz="914400" rtl="0" eaLnBrk="1" latinLnBrk="0" hangingPunct="1">
        <a:lnSpc>
          <a:spcPts val="288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182563" algn="l" defTabSz="914400" rtl="0" eaLnBrk="1" latinLnBrk="0" hangingPunct="1">
        <a:lnSpc>
          <a:spcPts val="288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54125" indent="-182563" algn="l" defTabSz="914400" rtl="0" eaLnBrk="1" latinLnBrk="0" hangingPunct="1">
        <a:lnSpc>
          <a:spcPts val="2600"/>
        </a:lnSpc>
        <a:spcBef>
          <a:spcPts val="500"/>
        </a:spcBef>
        <a:buFont typeface="Arial" panose="020B0604020202020204" pitchFamily="34" charset="0"/>
        <a:buChar char="•"/>
        <a:defRPr sz="200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1619250" indent="-182563" algn="l" defTabSz="914400" rtl="0" eaLnBrk="1" latinLnBrk="0" hangingPunct="1">
        <a:lnSpc>
          <a:spcPts val="2600"/>
        </a:lnSpc>
        <a:spcBef>
          <a:spcPts val="500"/>
        </a:spcBef>
        <a:buFont typeface="Arial" panose="020B0604020202020204" pitchFamily="34" charset="0"/>
        <a:buChar char="•"/>
        <a:defRPr sz="200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88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46">
          <p15:clr>
            <a:srgbClr val="F26B43"/>
          </p15:clr>
        </p15:guide>
        <p15:guide id="4" pos="438">
          <p15:clr>
            <a:srgbClr val="F26B43"/>
          </p15:clr>
        </p15:guide>
        <p15:guide id="5" orient="horz" pos="1253">
          <p15:clr>
            <a:srgbClr val="F26B43"/>
          </p15:clr>
        </p15:guide>
        <p15:guide id="6" orient="horz" pos="3748">
          <p15:clr>
            <a:srgbClr val="F26B43"/>
          </p15:clr>
        </p15:guide>
        <p15:guide id="7" pos="724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479376" y="2132856"/>
            <a:ext cx="703429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Hur går det för de som väljer en utbildning där </a:t>
            </a:r>
          </a:p>
          <a:p>
            <a:r>
              <a:rPr lang="sv-SE" sz="2400" b="1" dirty="0" smtClean="0"/>
              <a:t>det egna könet är underrepresenterat?</a:t>
            </a:r>
          </a:p>
          <a:p>
            <a:endParaRPr lang="sv-SE" dirty="0"/>
          </a:p>
          <a:p>
            <a:r>
              <a:rPr lang="sv-SE" dirty="0" smtClean="0"/>
              <a:t>Hemuppgift </a:t>
            </a:r>
            <a:r>
              <a:rPr lang="sv-SE" dirty="0" err="1" smtClean="0"/>
              <a:t>RegLab</a:t>
            </a:r>
            <a:r>
              <a:rPr lang="sv-SE" dirty="0" smtClean="0"/>
              <a:t> – </a:t>
            </a:r>
            <a:r>
              <a:rPr lang="sv-SE" dirty="0" err="1" smtClean="0"/>
              <a:t>RMIseminarium</a:t>
            </a:r>
            <a:r>
              <a:rPr lang="sv-SE" dirty="0" smtClean="0"/>
              <a:t> 2018-12-20</a:t>
            </a: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623392" y="4365104"/>
            <a:ext cx="43556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/>
              <a:t>Thomas Lundberg</a:t>
            </a:r>
          </a:p>
          <a:p>
            <a:r>
              <a:rPr lang="sv-SE" dirty="0" smtClean="0"/>
              <a:t>Kompetensstrateg</a:t>
            </a:r>
          </a:p>
          <a:p>
            <a:r>
              <a:rPr lang="sv-SE" dirty="0" smtClean="0">
                <a:solidFill>
                  <a:schemeClr val="accent6">
                    <a:lumMod val="75000"/>
                  </a:schemeClr>
                </a:solidFill>
              </a:rPr>
              <a:t>thomas.c.lundberg@regiongavleborg.se</a:t>
            </a:r>
            <a:endParaRPr lang="sv-SE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962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>
            <a:graphicFrameLocks noGrp="1"/>
          </p:cNvGraphicFramePr>
          <p:nvPr/>
        </p:nvGraphicFramePr>
        <p:xfrm>
          <a:off x="2567608" y="548680"/>
          <a:ext cx="9288843" cy="6061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8544272" y="6610044"/>
            <a:ext cx="3599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err="1" smtClean="0"/>
              <a:t>Källa:SCB-regionala</a:t>
            </a:r>
            <a:r>
              <a:rPr lang="sv-SE" sz="1400" dirty="0" smtClean="0"/>
              <a:t> matchningsindikatorer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20415331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>
            <a:graphicFrameLocks noGrp="1"/>
          </p:cNvGraphicFramePr>
          <p:nvPr/>
        </p:nvGraphicFramePr>
        <p:xfrm>
          <a:off x="2423592" y="548680"/>
          <a:ext cx="9576875" cy="6061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7093615" y="3894862"/>
            <a:ext cx="12346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/>
              <a:t>Kvinnor - Fordon</a:t>
            </a:r>
            <a:endParaRPr lang="sv-SE" sz="1100" dirty="0"/>
          </a:p>
        </p:txBody>
      </p:sp>
      <p:sp>
        <p:nvSpPr>
          <p:cNvPr id="8" name="textruta 7"/>
          <p:cNvSpPr txBox="1"/>
          <p:nvPr/>
        </p:nvSpPr>
        <p:spPr>
          <a:xfrm>
            <a:off x="8328248" y="1849698"/>
            <a:ext cx="17427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/>
              <a:t>Kvinnor – Vård o omsorg</a:t>
            </a:r>
            <a:endParaRPr lang="sv-SE" sz="1100" dirty="0"/>
          </a:p>
        </p:txBody>
      </p:sp>
      <p:sp>
        <p:nvSpPr>
          <p:cNvPr id="9" name="textruta 8"/>
          <p:cNvSpPr txBox="1"/>
          <p:nvPr/>
        </p:nvSpPr>
        <p:spPr>
          <a:xfrm>
            <a:off x="10200456" y="3317752"/>
            <a:ext cx="15392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/>
              <a:t>Kvinnor – Barn o fritid</a:t>
            </a:r>
            <a:endParaRPr lang="sv-SE" sz="1100" dirty="0"/>
          </a:p>
        </p:txBody>
      </p:sp>
      <p:sp>
        <p:nvSpPr>
          <p:cNvPr id="10" name="textruta 9"/>
          <p:cNvSpPr txBox="1"/>
          <p:nvPr/>
        </p:nvSpPr>
        <p:spPr>
          <a:xfrm>
            <a:off x="7990694" y="4106958"/>
            <a:ext cx="12490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/>
              <a:t>Kvinnor - Industri</a:t>
            </a:r>
            <a:endParaRPr lang="sv-SE" sz="1100" dirty="0"/>
          </a:p>
        </p:txBody>
      </p:sp>
      <p:sp>
        <p:nvSpPr>
          <p:cNvPr id="11" name="textruta 10"/>
          <p:cNvSpPr txBox="1"/>
          <p:nvPr/>
        </p:nvSpPr>
        <p:spPr>
          <a:xfrm>
            <a:off x="10521025" y="2041592"/>
            <a:ext cx="10294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/>
              <a:t>Män - Fordon</a:t>
            </a:r>
            <a:endParaRPr lang="sv-SE" sz="1100" dirty="0"/>
          </a:p>
        </p:txBody>
      </p:sp>
      <p:sp>
        <p:nvSpPr>
          <p:cNvPr id="12" name="textruta 11"/>
          <p:cNvSpPr txBox="1"/>
          <p:nvPr/>
        </p:nvSpPr>
        <p:spPr>
          <a:xfrm>
            <a:off x="8760296" y="2558434"/>
            <a:ext cx="10438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/>
              <a:t>Män - Industri</a:t>
            </a:r>
            <a:endParaRPr lang="sv-SE" sz="1100" dirty="0"/>
          </a:p>
        </p:txBody>
      </p:sp>
      <p:sp>
        <p:nvSpPr>
          <p:cNvPr id="13" name="textruta 12"/>
          <p:cNvSpPr txBox="1"/>
          <p:nvPr/>
        </p:nvSpPr>
        <p:spPr>
          <a:xfrm>
            <a:off x="8112224" y="2805940"/>
            <a:ext cx="15376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/>
              <a:t>Män – Vård o omsorg</a:t>
            </a:r>
            <a:endParaRPr lang="sv-SE" sz="1100" dirty="0"/>
          </a:p>
        </p:txBody>
      </p:sp>
      <p:sp>
        <p:nvSpPr>
          <p:cNvPr id="14" name="textruta 13"/>
          <p:cNvSpPr txBox="1"/>
          <p:nvPr/>
        </p:nvSpPr>
        <p:spPr>
          <a:xfrm>
            <a:off x="8615224" y="4453434"/>
            <a:ext cx="13340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/>
              <a:t>Män – Barn o fritid</a:t>
            </a:r>
            <a:endParaRPr lang="sv-SE" sz="1100" dirty="0"/>
          </a:p>
        </p:txBody>
      </p:sp>
      <p:sp>
        <p:nvSpPr>
          <p:cNvPr id="15" name="textruta 14"/>
          <p:cNvSpPr txBox="1"/>
          <p:nvPr/>
        </p:nvSpPr>
        <p:spPr>
          <a:xfrm>
            <a:off x="8544272" y="6610044"/>
            <a:ext cx="3599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err="1" smtClean="0"/>
              <a:t>Källa:SCB-regionala</a:t>
            </a:r>
            <a:r>
              <a:rPr lang="sv-SE" sz="1400" dirty="0" smtClean="0"/>
              <a:t> matchningsindikatorer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6524314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 animBg="0"/>
        </p:bldSub>
      </p:bldGraphic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>
            <a:graphicFrameLocks noGrp="1"/>
          </p:cNvGraphicFramePr>
          <p:nvPr/>
        </p:nvGraphicFramePr>
        <p:xfrm>
          <a:off x="2639616" y="548680"/>
          <a:ext cx="9288843" cy="6053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ruta 2"/>
          <p:cNvSpPr txBox="1"/>
          <p:nvPr/>
        </p:nvSpPr>
        <p:spPr>
          <a:xfrm>
            <a:off x="8544272" y="6610044"/>
            <a:ext cx="3599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err="1" smtClean="0"/>
              <a:t>Källa:SCB-regionala</a:t>
            </a:r>
            <a:r>
              <a:rPr lang="sv-SE" sz="1400" dirty="0" smtClean="0"/>
              <a:t> matchningsindikatorer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41421312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>
            <a:graphicFrameLocks noGrp="1"/>
          </p:cNvGraphicFramePr>
          <p:nvPr/>
        </p:nvGraphicFramePr>
        <p:xfrm>
          <a:off x="1919536" y="332656"/>
          <a:ext cx="9926532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ruta 6"/>
          <p:cNvSpPr txBox="1"/>
          <p:nvPr/>
        </p:nvSpPr>
        <p:spPr>
          <a:xfrm>
            <a:off x="9912424" y="1152758"/>
            <a:ext cx="1340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Kvinnor - Polis</a:t>
            </a:r>
            <a:endParaRPr lang="sv-SE" sz="1400" dirty="0"/>
          </a:p>
        </p:txBody>
      </p:sp>
      <p:sp>
        <p:nvSpPr>
          <p:cNvPr id="8" name="textruta 7"/>
          <p:cNvSpPr txBox="1"/>
          <p:nvPr/>
        </p:nvSpPr>
        <p:spPr>
          <a:xfrm>
            <a:off x="9912424" y="1460535"/>
            <a:ext cx="1031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Män- Polis</a:t>
            </a:r>
            <a:endParaRPr lang="sv-SE" sz="1400" dirty="0"/>
          </a:p>
        </p:txBody>
      </p:sp>
      <p:sp>
        <p:nvSpPr>
          <p:cNvPr id="9" name="textruta 8"/>
          <p:cNvSpPr txBox="1"/>
          <p:nvPr/>
        </p:nvSpPr>
        <p:spPr>
          <a:xfrm>
            <a:off x="5168308" y="4888798"/>
            <a:ext cx="18469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Kvinnor - Konstnärlig</a:t>
            </a:r>
            <a:endParaRPr lang="sv-SE" sz="1400" dirty="0"/>
          </a:p>
        </p:txBody>
      </p:sp>
      <p:sp>
        <p:nvSpPr>
          <p:cNvPr id="10" name="textruta 9"/>
          <p:cNvSpPr txBox="1"/>
          <p:nvPr/>
        </p:nvSpPr>
        <p:spPr>
          <a:xfrm>
            <a:off x="6240016" y="4581021"/>
            <a:ext cx="1537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Män- Konstnärlig</a:t>
            </a:r>
            <a:endParaRPr lang="sv-SE" sz="1400" dirty="0"/>
          </a:p>
        </p:txBody>
      </p:sp>
      <p:sp>
        <p:nvSpPr>
          <p:cNvPr id="11" name="textruta 10"/>
          <p:cNvSpPr txBox="1"/>
          <p:nvPr/>
        </p:nvSpPr>
        <p:spPr>
          <a:xfrm>
            <a:off x="9552384" y="4461502"/>
            <a:ext cx="16257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Män- Fritidsledare</a:t>
            </a:r>
            <a:endParaRPr lang="sv-SE" sz="1400" dirty="0"/>
          </a:p>
        </p:txBody>
      </p:sp>
      <p:sp>
        <p:nvSpPr>
          <p:cNvPr id="12" name="textruta 11"/>
          <p:cNvSpPr txBox="1"/>
          <p:nvPr/>
        </p:nvSpPr>
        <p:spPr>
          <a:xfrm>
            <a:off x="9975902" y="3583779"/>
            <a:ext cx="1935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Kvinnor - Fritidsledare</a:t>
            </a:r>
            <a:endParaRPr lang="sv-SE" sz="1400" dirty="0"/>
          </a:p>
        </p:txBody>
      </p:sp>
      <p:sp>
        <p:nvSpPr>
          <p:cNvPr id="13" name="textruta 12"/>
          <p:cNvSpPr txBox="1"/>
          <p:nvPr/>
        </p:nvSpPr>
        <p:spPr>
          <a:xfrm>
            <a:off x="8544272" y="6610044"/>
            <a:ext cx="3599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err="1" smtClean="0"/>
              <a:t>Källa:SCB-regionala</a:t>
            </a:r>
            <a:r>
              <a:rPr lang="sv-SE" sz="1400" dirty="0" smtClean="0"/>
              <a:t> matchningsindikatorer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15304370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 animBg="0"/>
        </p:bldSub>
      </p:bldGraphic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>
            <a:graphicFrameLocks noGrp="1"/>
          </p:cNvGraphicFramePr>
          <p:nvPr/>
        </p:nvGraphicFramePr>
        <p:xfrm>
          <a:off x="2783632" y="804508"/>
          <a:ext cx="9288843" cy="6053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ruta 3"/>
          <p:cNvSpPr txBox="1"/>
          <p:nvPr/>
        </p:nvSpPr>
        <p:spPr>
          <a:xfrm>
            <a:off x="8544272" y="6610044"/>
            <a:ext cx="3599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err="1" smtClean="0"/>
              <a:t>Källa:SCB-regionala</a:t>
            </a:r>
            <a:r>
              <a:rPr lang="sv-SE" sz="1400" dirty="0" smtClean="0"/>
              <a:t> matchningsindikatorer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2490582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Diagram 17"/>
          <p:cNvGraphicFramePr>
            <a:graphicFrameLocks noGrp="1"/>
          </p:cNvGraphicFramePr>
          <p:nvPr/>
        </p:nvGraphicFramePr>
        <p:xfrm>
          <a:off x="2639616" y="116632"/>
          <a:ext cx="9288843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ruta 18"/>
          <p:cNvSpPr txBox="1"/>
          <p:nvPr/>
        </p:nvSpPr>
        <p:spPr>
          <a:xfrm>
            <a:off x="7104112" y="4653136"/>
            <a:ext cx="15792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/>
              <a:t>Män– Humanistisk </a:t>
            </a:r>
            <a:r>
              <a:rPr lang="sv-SE" sz="1100" dirty="0" err="1" smtClean="0"/>
              <a:t>utb</a:t>
            </a:r>
            <a:endParaRPr lang="sv-SE" sz="1100" dirty="0"/>
          </a:p>
        </p:txBody>
      </p:sp>
      <p:sp>
        <p:nvSpPr>
          <p:cNvPr id="20" name="textruta 19"/>
          <p:cNvSpPr txBox="1"/>
          <p:nvPr/>
        </p:nvSpPr>
        <p:spPr>
          <a:xfrm>
            <a:off x="7176120" y="4293096"/>
            <a:ext cx="18229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/>
              <a:t>Kvinnor – </a:t>
            </a:r>
            <a:r>
              <a:rPr lang="sv-SE" sz="1100" dirty="0"/>
              <a:t>Humanistisk </a:t>
            </a:r>
            <a:r>
              <a:rPr lang="sv-SE" sz="1100" dirty="0" err="1" smtClean="0"/>
              <a:t>utb</a:t>
            </a:r>
            <a:endParaRPr lang="sv-SE" sz="1100" dirty="0"/>
          </a:p>
        </p:txBody>
      </p:sp>
      <p:sp>
        <p:nvSpPr>
          <p:cNvPr id="21" name="textruta 20"/>
          <p:cNvSpPr txBox="1"/>
          <p:nvPr/>
        </p:nvSpPr>
        <p:spPr>
          <a:xfrm>
            <a:off x="9984432" y="1340768"/>
            <a:ext cx="12506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/>
              <a:t>Kvinnor – </a:t>
            </a:r>
            <a:r>
              <a:rPr lang="sv-SE" sz="1100" dirty="0" smtClean="0"/>
              <a:t>Läkare</a:t>
            </a:r>
            <a:endParaRPr lang="sv-SE" sz="1100" dirty="0"/>
          </a:p>
        </p:txBody>
      </p:sp>
      <p:sp>
        <p:nvSpPr>
          <p:cNvPr id="22" name="textruta 21"/>
          <p:cNvSpPr txBox="1"/>
          <p:nvPr/>
        </p:nvSpPr>
        <p:spPr>
          <a:xfrm>
            <a:off x="10056440" y="1700808"/>
            <a:ext cx="10070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/>
              <a:t>Män– Läkare</a:t>
            </a:r>
            <a:endParaRPr lang="sv-SE" sz="1100" dirty="0"/>
          </a:p>
        </p:txBody>
      </p:sp>
      <p:sp>
        <p:nvSpPr>
          <p:cNvPr id="23" name="textruta 22"/>
          <p:cNvSpPr txBox="1"/>
          <p:nvPr/>
        </p:nvSpPr>
        <p:spPr>
          <a:xfrm>
            <a:off x="9408368" y="1831613"/>
            <a:ext cx="16914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/>
              <a:t>Kvinnor – </a:t>
            </a:r>
            <a:r>
              <a:rPr lang="sv-SE" sz="1100" dirty="0" smtClean="0"/>
              <a:t>Tidigarelärare</a:t>
            </a:r>
            <a:endParaRPr lang="sv-SE" sz="1100" dirty="0"/>
          </a:p>
        </p:txBody>
      </p:sp>
      <p:sp>
        <p:nvSpPr>
          <p:cNvPr id="24" name="textruta 23"/>
          <p:cNvSpPr txBox="1"/>
          <p:nvPr/>
        </p:nvSpPr>
        <p:spPr>
          <a:xfrm>
            <a:off x="9408368" y="2224028"/>
            <a:ext cx="14863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/>
              <a:t>Män – Tidigarelärare</a:t>
            </a:r>
            <a:endParaRPr lang="sv-SE" sz="1100" dirty="0"/>
          </a:p>
        </p:txBody>
      </p:sp>
      <p:sp>
        <p:nvSpPr>
          <p:cNvPr id="27" name="textruta 26"/>
          <p:cNvSpPr txBox="1"/>
          <p:nvPr/>
        </p:nvSpPr>
        <p:spPr>
          <a:xfrm>
            <a:off x="9784967" y="1567726"/>
            <a:ext cx="14478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/>
              <a:t>Kvinnor – Socionom</a:t>
            </a:r>
            <a:endParaRPr lang="sv-SE" sz="1100" dirty="0"/>
          </a:p>
        </p:txBody>
      </p:sp>
      <p:sp>
        <p:nvSpPr>
          <p:cNvPr id="28" name="textruta 27"/>
          <p:cNvSpPr txBox="1"/>
          <p:nvPr/>
        </p:nvSpPr>
        <p:spPr>
          <a:xfrm>
            <a:off x="9857209" y="2056294"/>
            <a:ext cx="12426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/>
              <a:t>Män – Socionom</a:t>
            </a:r>
            <a:endParaRPr lang="sv-SE" sz="1100" dirty="0"/>
          </a:p>
        </p:txBody>
      </p:sp>
      <p:sp>
        <p:nvSpPr>
          <p:cNvPr id="29" name="textruta 28"/>
          <p:cNvSpPr txBox="1"/>
          <p:nvPr/>
        </p:nvSpPr>
        <p:spPr>
          <a:xfrm>
            <a:off x="9275426" y="1943954"/>
            <a:ext cx="16818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/>
              <a:t>Kvinnor –  Förskollärare</a:t>
            </a:r>
            <a:endParaRPr lang="sv-SE" sz="1100" dirty="0"/>
          </a:p>
        </p:txBody>
      </p:sp>
      <p:sp>
        <p:nvSpPr>
          <p:cNvPr id="30" name="textruta 29"/>
          <p:cNvSpPr txBox="1"/>
          <p:nvPr/>
        </p:nvSpPr>
        <p:spPr>
          <a:xfrm>
            <a:off x="9661643" y="2857752"/>
            <a:ext cx="1438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/>
              <a:t>Män – Förskollärare</a:t>
            </a:r>
            <a:endParaRPr lang="sv-SE" sz="1100" dirty="0"/>
          </a:p>
        </p:txBody>
      </p:sp>
      <p:sp>
        <p:nvSpPr>
          <p:cNvPr id="31" name="textruta 30"/>
          <p:cNvSpPr txBox="1"/>
          <p:nvPr/>
        </p:nvSpPr>
        <p:spPr>
          <a:xfrm>
            <a:off x="9071737" y="3246572"/>
            <a:ext cx="20569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/>
              <a:t>Kvinnor – Högsking. Tekn fys.</a:t>
            </a:r>
            <a:endParaRPr lang="sv-SE" sz="1100" dirty="0"/>
          </a:p>
        </p:txBody>
      </p:sp>
      <p:sp>
        <p:nvSpPr>
          <p:cNvPr id="32" name="textruta 31"/>
          <p:cNvSpPr txBox="1"/>
          <p:nvPr/>
        </p:nvSpPr>
        <p:spPr>
          <a:xfrm>
            <a:off x="9454855" y="2663342"/>
            <a:ext cx="18517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/>
              <a:t>Män – Högsking. Tekn fys.</a:t>
            </a:r>
            <a:endParaRPr lang="sv-SE" sz="1100" dirty="0"/>
          </a:p>
        </p:txBody>
      </p:sp>
      <p:sp>
        <p:nvSpPr>
          <p:cNvPr id="15" name="textruta 14"/>
          <p:cNvSpPr txBox="1"/>
          <p:nvPr/>
        </p:nvSpPr>
        <p:spPr>
          <a:xfrm>
            <a:off x="8544272" y="6610044"/>
            <a:ext cx="3599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err="1" smtClean="0"/>
              <a:t>Källa:SCB-regionala</a:t>
            </a:r>
            <a:r>
              <a:rPr lang="sv-SE" sz="1400" dirty="0" smtClean="0"/>
              <a:t> matchningsindikatorer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31065893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Sub>
          <a:bldChart bld="series" animBg="0"/>
        </p:bldSub>
      </p:bldGraphic>
      <p:bldP spid="19" grpId="0"/>
      <p:bldP spid="20" grpId="0"/>
      <p:bldP spid="21" grpId="0"/>
      <p:bldP spid="22" grpId="0"/>
      <p:bldP spid="23" grpId="0"/>
      <p:bldP spid="24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theme/theme1.xml><?xml version="1.0" encoding="utf-8"?>
<a:theme xmlns:a="http://schemas.openxmlformats.org/drawingml/2006/main" name="RegionGavleborg_office tema">
  <a:themeElements>
    <a:clrScheme name="Anpassat 1">
      <a:dk1>
        <a:sysClr val="windowText" lastClr="000000"/>
      </a:dk1>
      <a:lt1>
        <a:sysClr val="window" lastClr="FFFFFF"/>
      </a:lt1>
      <a:dk2>
        <a:srgbClr val="292929"/>
      </a:dk2>
      <a:lt2>
        <a:srgbClr val="B2B2B2"/>
      </a:lt2>
      <a:accent1>
        <a:srgbClr val="69BE28"/>
      </a:accent1>
      <a:accent2>
        <a:srgbClr val="0089C4"/>
      </a:accent2>
      <a:accent3>
        <a:srgbClr val="F08800"/>
      </a:accent3>
      <a:accent4>
        <a:srgbClr val="E21776"/>
      </a:accent4>
      <a:accent5>
        <a:srgbClr val="A8CD82"/>
      </a:accent5>
      <a:accent6>
        <a:srgbClr val="5DB8DE"/>
      </a:accent6>
      <a:hlink>
        <a:srgbClr val="0070C0"/>
      </a:hlink>
      <a:folHlink>
        <a:srgbClr val="EF92AC"/>
      </a:folHlink>
    </a:clrScheme>
    <a:fontScheme name="Region Gävlebor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ionGavleborg_office tema" id="{AC66ADA5-37EB-47AB-A13A-E1E6DDED8136}" vid="{AC6A8451-B8EE-4F53-904D-F24A430DDAF6}"/>
    </a:ext>
  </a:extLst>
</a:theme>
</file>

<file path=ppt/theme/theme2.xml><?xml version="1.0" encoding="utf-8"?>
<a:theme xmlns:a="http://schemas.openxmlformats.org/drawingml/2006/main" name="BLÅ">
  <a:themeElements>
    <a:clrScheme name="Region Gävleborg">
      <a:dk1>
        <a:sysClr val="windowText" lastClr="000000"/>
      </a:dk1>
      <a:lt1>
        <a:sysClr val="window" lastClr="FFFFFF"/>
      </a:lt1>
      <a:dk2>
        <a:srgbClr val="292929"/>
      </a:dk2>
      <a:lt2>
        <a:srgbClr val="B2B2B2"/>
      </a:lt2>
      <a:accent1>
        <a:srgbClr val="69BE28"/>
      </a:accent1>
      <a:accent2>
        <a:srgbClr val="0089C4"/>
      </a:accent2>
      <a:accent3>
        <a:srgbClr val="F08800"/>
      </a:accent3>
      <a:accent4>
        <a:srgbClr val="E21776"/>
      </a:accent4>
      <a:accent5>
        <a:srgbClr val="A8CD82"/>
      </a:accent5>
      <a:accent6>
        <a:srgbClr val="5DB8DE"/>
      </a:accent6>
      <a:hlink>
        <a:srgbClr val="FCCC84"/>
      </a:hlink>
      <a:folHlink>
        <a:srgbClr val="EF92AC"/>
      </a:folHlink>
    </a:clrScheme>
    <a:fontScheme name="Region Gävlebor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ERISE">
  <a:themeElements>
    <a:clrScheme name="Region Gävleborg">
      <a:dk1>
        <a:sysClr val="windowText" lastClr="000000"/>
      </a:dk1>
      <a:lt1>
        <a:sysClr val="window" lastClr="FFFFFF"/>
      </a:lt1>
      <a:dk2>
        <a:srgbClr val="292929"/>
      </a:dk2>
      <a:lt2>
        <a:srgbClr val="B2B2B2"/>
      </a:lt2>
      <a:accent1>
        <a:srgbClr val="69BE28"/>
      </a:accent1>
      <a:accent2>
        <a:srgbClr val="0089C4"/>
      </a:accent2>
      <a:accent3>
        <a:srgbClr val="F08800"/>
      </a:accent3>
      <a:accent4>
        <a:srgbClr val="E21776"/>
      </a:accent4>
      <a:accent5>
        <a:srgbClr val="A8CD82"/>
      </a:accent5>
      <a:accent6>
        <a:srgbClr val="5DB8DE"/>
      </a:accent6>
      <a:hlink>
        <a:srgbClr val="FCCC84"/>
      </a:hlink>
      <a:folHlink>
        <a:srgbClr val="EF92AC"/>
      </a:folHlink>
    </a:clrScheme>
    <a:fontScheme name="Region Gävlebor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RANGE">
  <a:themeElements>
    <a:clrScheme name="Region Gävleborg">
      <a:dk1>
        <a:sysClr val="windowText" lastClr="000000"/>
      </a:dk1>
      <a:lt1>
        <a:sysClr val="window" lastClr="FFFFFF"/>
      </a:lt1>
      <a:dk2>
        <a:srgbClr val="292929"/>
      </a:dk2>
      <a:lt2>
        <a:srgbClr val="B2B2B2"/>
      </a:lt2>
      <a:accent1>
        <a:srgbClr val="69BE28"/>
      </a:accent1>
      <a:accent2>
        <a:srgbClr val="0089C4"/>
      </a:accent2>
      <a:accent3>
        <a:srgbClr val="F08800"/>
      </a:accent3>
      <a:accent4>
        <a:srgbClr val="E21776"/>
      </a:accent4>
      <a:accent5>
        <a:srgbClr val="A8CD82"/>
      </a:accent5>
      <a:accent6>
        <a:srgbClr val="5DB8DE"/>
      </a:accent6>
      <a:hlink>
        <a:srgbClr val="FCCC84"/>
      </a:hlink>
      <a:folHlink>
        <a:srgbClr val="EF92AC"/>
      </a:folHlink>
    </a:clrScheme>
    <a:fontScheme name="Region Gävlebor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Alternativ">
  <a:themeElements>
    <a:clrScheme name="Region Gävleborg">
      <a:dk1>
        <a:sysClr val="windowText" lastClr="000000"/>
      </a:dk1>
      <a:lt1>
        <a:sysClr val="window" lastClr="FFFFFF"/>
      </a:lt1>
      <a:dk2>
        <a:srgbClr val="292929"/>
      </a:dk2>
      <a:lt2>
        <a:srgbClr val="B2B2B2"/>
      </a:lt2>
      <a:accent1>
        <a:srgbClr val="69BE28"/>
      </a:accent1>
      <a:accent2>
        <a:srgbClr val="0089C4"/>
      </a:accent2>
      <a:accent3>
        <a:srgbClr val="F08800"/>
      </a:accent3>
      <a:accent4>
        <a:srgbClr val="E21776"/>
      </a:accent4>
      <a:accent5>
        <a:srgbClr val="A8CD82"/>
      </a:accent5>
      <a:accent6>
        <a:srgbClr val="5DB8DE"/>
      </a:accent6>
      <a:hlink>
        <a:srgbClr val="FCCC84"/>
      </a:hlink>
      <a:folHlink>
        <a:srgbClr val="EF92AC"/>
      </a:folHlink>
    </a:clrScheme>
    <a:fontScheme name="Region Gävlebor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liggande u dekor 2015</Template>
  <TotalTime>5667</TotalTime>
  <Words>257</Words>
  <Application>Microsoft Office PowerPoint</Application>
  <PresentationFormat>Bredbild</PresentationFormat>
  <Paragraphs>51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5</vt:i4>
      </vt:variant>
      <vt:variant>
        <vt:lpstr>Bildrubriker</vt:lpstr>
      </vt:variant>
      <vt:variant>
        <vt:i4>7</vt:i4>
      </vt:variant>
    </vt:vector>
  </HeadingPairs>
  <TitlesOfParts>
    <vt:vector size="14" baseType="lpstr">
      <vt:lpstr>Arial</vt:lpstr>
      <vt:lpstr>Calibri</vt:lpstr>
      <vt:lpstr>RegionGavleborg_office tema</vt:lpstr>
      <vt:lpstr>BLÅ</vt:lpstr>
      <vt:lpstr>CERISE</vt:lpstr>
      <vt:lpstr>ORANGE</vt:lpstr>
      <vt:lpstr>Alternativ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Landstinget Gävleborg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Rubrik</dc:title>
  <dc:creator>Lundberg Thomas C - KKF - Arbetsmarknad och kompetens</dc:creator>
  <cp:lastModifiedBy>Lundberg Thomas C - KKF - Arbetsmarknad och kompetens</cp:lastModifiedBy>
  <cp:revision>179</cp:revision>
  <cp:lastPrinted>2017-09-18T12:09:53Z</cp:lastPrinted>
  <dcterms:created xsi:type="dcterms:W3CDTF">2016-01-29T07:15:23Z</dcterms:created>
  <dcterms:modified xsi:type="dcterms:W3CDTF">2018-02-21T06:32:30Z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-7889779</vt:i4>
  </property>
  <property fmtid="{D5CDD505-2E9C-101B-9397-08002B2CF9AE}" pid="3" name="_NewReviewCycle">
    <vt:lpwstr/>
  </property>
  <property fmtid="{D5CDD505-2E9C-101B-9397-08002B2CF9AE}" pid="4" name="_EmailSubject">
    <vt:lpwstr>Mallarna - senaste versionen</vt:lpwstr>
  </property>
  <property fmtid="{D5CDD505-2E9C-101B-9397-08002B2CF9AE}" pid="5" name="_AuthorEmail">
    <vt:lpwstr>sara.asplund@lg.se</vt:lpwstr>
  </property>
  <property fmtid="{D5CDD505-2E9C-101B-9397-08002B2CF9AE}" pid="6" name="_AuthorEmailDisplayName">
    <vt:lpwstr>Asplund Sara - LOV - Grafiker</vt:lpwstr>
  </property>
</Properties>
</file>