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3" r:id="rId2"/>
    <p:sldId id="284" r:id="rId3"/>
    <p:sldId id="285" r:id="rId4"/>
    <p:sldId id="286" r:id="rId5"/>
    <p:sldId id="287" r:id="rId6"/>
    <p:sldId id="288" r:id="rId7"/>
  </p:sldIdLst>
  <p:sldSz cx="12192000" cy="6858000"/>
  <p:notesSz cx="6789738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55" y="2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FE87C-9286-4358-A767-8287F481D41C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5947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EDBA-DADF-4A8A-9FFB-7A9E771379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50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17D04-B108-4221-A463-C0F8628F711B}" type="datetimeFigureOut">
              <a:rPr lang="sv-SE" smtClean="0"/>
              <a:t>2018-02-20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47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974" y="4778722"/>
            <a:ext cx="543179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5947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F8FF-6287-4171-B2FE-8A6312E6F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34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816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606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83153" y="4858742"/>
            <a:ext cx="8558609" cy="869262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4355" y="5766875"/>
            <a:ext cx="7917406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44377" y="6261400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15" name="Rätvinklig triangel 14"/>
          <p:cNvSpPr/>
          <p:nvPr userDrawn="1"/>
        </p:nvSpPr>
        <p:spPr>
          <a:xfrm rot="5400000">
            <a:off x="23978" y="-18666"/>
            <a:ext cx="4361188" cy="4398523"/>
          </a:xfrm>
          <a:prstGeom prst="rtTriangle">
            <a:avLst/>
          </a:prstGeom>
          <a:solidFill>
            <a:srgbClr val="0076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0" y="-3071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rgbClr val="FF0000"/>
                </a:solidFill>
              </a:rPr>
              <a:t>Välj Infoga bild från Bildarkivet för Tillväxtverkets bilder och illustrationer. Se även mallsidan.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2959" y="6197683"/>
            <a:ext cx="97200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tor och 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6243139" y="84084"/>
            <a:ext cx="5040000" cy="1040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3140" y="1176500"/>
            <a:ext cx="5040000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6243140" y="1776539"/>
            <a:ext cx="5040000" cy="4113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EB4E-1F85-4743-ACC5-DCD46BFD3510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99126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316341" cy="331651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1200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mindre triangel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4499741" y="84084"/>
            <a:ext cx="6284747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99742" y="1176500"/>
            <a:ext cx="628474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499742" y="1776539"/>
            <a:ext cx="6284912" cy="4121149"/>
          </a:xfrm>
        </p:spPr>
        <p:txBody>
          <a:bodyPr/>
          <a:lstStyle>
            <a:lvl1pPr>
              <a:defRPr baseline="0"/>
            </a:lvl1pPr>
            <a:lvl2pPr marL="273050" indent="-188913">
              <a:defRPr/>
            </a:lvl2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8C7-E9F3-43BF-AE2F-AE8E8AD197E7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84239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-2890" y="0"/>
            <a:ext cx="3987129" cy="304826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baseline="0"/>
            </a:lvl1pPr>
            <a:lvl5pPr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29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tor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8008737" y="84084"/>
            <a:ext cx="3272038" cy="1040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8008736" y="1176500"/>
            <a:ext cx="3248253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8008736" y="1773238"/>
            <a:ext cx="3248025" cy="4113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FC5C-FE90-4021-B462-B94560601B2E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3706" y="4216"/>
            <a:ext cx="7714593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67729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 m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4508937" y="84084"/>
            <a:ext cx="6771836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8936" y="1176500"/>
            <a:ext cx="677183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08937" y="1776538"/>
            <a:ext cx="3272400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7" hasCustomPrompt="1"/>
          </p:nvPr>
        </p:nvSpPr>
        <p:spPr>
          <a:xfrm>
            <a:off x="8008880" y="1776538"/>
            <a:ext cx="3271895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D8F-DEB4-4626-856E-6DB9E890EDE5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235669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228142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6" hasCustomPrompt="1"/>
          </p:nvPr>
        </p:nvSpPr>
        <p:spPr>
          <a:xfrm>
            <a:off x="981529" y="1776539"/>
            <a:ext cx="4932000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7" hasCustomPrompt="1"/>
          </p:nvPr>
        </p:nvSpPr>
        <p:spPr>
          <a:xfrm>
            <a:off x="6243145" y="1776539"/>
            <a:ext cx="4932000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C413-27BF-4BA0-AD77-010F3C6804F1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965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blå"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5360-9DA9-4B1A-9A2F-033F39D912AC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1257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00" cy="3060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11805" y="2044254"/>
            <a:ext cx="8367312" cy="3842195"/>
          </a:xfrm>
        </p:spPr>
        <p:txBody>
          <a:bodyPr anchor="t" anchorCtr="0"/>
          <a:lstStyle>
            <a:lvl1pPr>
              <a:lnSpc>
                <a:spcPct val="8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6263-771B-48E1-8E31-D904F0580158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61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11805" y="2044254"/>
            <a:ext cx="8367312" cy="3842195"/>
          </a:xfrm>
        </p:spPr>
        <p:txBody>
          <a:bodyPr anchor="t" anchorCtr="0"/>
          <a:lstStyle>
            <a:lvl1pPr>
              <a:lnSpc>
                <a:spcPct val="8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030-9BB5-4FE2-A611-19193A34FBF1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Likbent triangel 6"/>
          <p:cNvSpPr/>
          <p:nvPr userDrawn="1"/>
        </p:nvSpPr>
        <p:spPr>
          <a:xfrm>
            <a:off x="640306" y="5482623"/>
            <a:ext cx="2757487" cy="138588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Likbent triangel 7"/>
          <p:cNvSpPr/>
          <p:nvPr userDrawn="1"/>
        </p:nvSpPr>
        <p:spPr>
          <a:xfrm flipV="1">
            <a:off x="8256949" y="0"/>
            <a:ext cx="2757487" cy="138588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78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A040-5A81-4206-B434-22070B675753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7238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3E7-9876-413F-9955-F060084543B0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30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1 utan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2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15" name="Rätvinklig triangel 14"/>
          <p:cNvSpPr/>
          <p:nvPr userDrawn="1"/>
        </p:nvSpPr>
        <p:spPr>
          <a:xfrm rot="16200000" flipH="1">
            <a:off x="7810073" y="-20738"/>
            <a:ext cx="4361188" cy="4402667"/>
          </a:xfrm>
          <a:prstGeom prst="rtTriangle">
            <a:avLst/>
          </a:prstGeom>
          <a:solidFill>
            <a:srgbClr val="004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2275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1"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8" y="1135522"/>
            <a:ext cx="2376000" cy="46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2">
    <p:bg>
      <p:bgPr>
        <a:solidFill>
          <a:srgbClr val="92C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9" y="1282947"/>
            <a:ext cx="3420000" cy="454673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34828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6619" y="1299532"/>
            <a:ext cx="3420000" cy="4513561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148563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99989" y="1323607"/>
            <a:ext cx="3888000" cy="4502947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28988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5"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3" y="1053736"/>
            <a:ext cx="3410707" cy="48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5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9" y="1296739"/>
            <a:ext cx="3780000" cy="45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47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70" y="888279"/>
            <a:ext cx="3780000" cy="53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7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19934" y="850674"/>
            <a:ext cx="3852000" cy="54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5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9"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6" y="1352346"/>
            <a:ext cx="3742757" cy="45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34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0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7" y="1520328"/>
            <a:ext cx="4856033" cy="404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8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2 utan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3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301258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3376" y="1558247"/>
            <a:ext cx="4140000" cy="39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46217" y="287378"/>
            <a:ext cx="5292000" cy="65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3 utan bild">
    <p:bg>
      <p:bgPr>
        <a:solidFill>
          <a:srgbClr val="E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3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15" name="Rätvinklig triangel 14"/>
          <p:cNvSpPr/>
          <p:nvPr userDrawn="1"/>
        </p:nvSpPr>
        <p:spPr>
          <a:xfrm rot="16200000" flipH="1">
            <a:off x="7810073" y="-20738"/>
            <a:ext cx="4361188" cy="4402667"/>
          </a:xfrm>
          <a:prstGeom prst="rtTriangle">
            <a:avLst/>
          </a:prstGeom>
          <a:solidFill>
            <a:srgbClr val="004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193431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5360-9DA9-4B1A-9A2F-033F39D912AC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99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-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6" hasCustomPrompt="1"/>
          </p:nvPr>
        </p:nvSpPr>
        <p:spPr>
          <a:xfrm>
            <a:off x="981528" y="1776539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45F0-8C00-48F4-962D-C2F1804975EA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7973225" y="1776539"/>
            <a:ext cx="3273039" cy="409343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333713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-bild höger blå"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innehåll 12"/>
          <p:cNvSpPr>
            <a:spLocks noGrp="1"/>
          </p:cNvSpPr>
          <p:nvPr>
            <p:ph sz="quarter" idx="16" hasCustomPrompt="1"/>
          </p:nvPr>
        </p:nvSpPr>
        <p:spPr>
          <a:xfrm>
            <a:off x="981528" y="1776539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E1F7-944A-49C7-89B4-BDEBEDDBECC9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7973225" y="1776539"/>
            <a:ext cx="3273039" cy="40934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396397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och innehå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981528" y="1776539"/>
            <a:ext cx="3273039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7" hasCustomPrompt="1"/>
          </p:nvPr>
        </p:nvSpPr>
        <p:spPr>
          <a:xfrm>
            <a:off x="4498976" y="1776413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A4BD-780C-4729-BC1B-3FE9BA0EDD42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137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innehåll"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61B2-F828-4876-AAD1-835C42D495F7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6" hasCustomPrompt="1"/>
          </p:nvPr>
        </p:nvSpPr>
        <p:spPr>
          <a:xfrm>
            <a:off x="4498976" y="1776413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968375" y="1776539"/>
            <a:ext cx="3273039" cy="40934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41658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81528" y="1776539"/>
            <a:ext cx="6766785" cy="40934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30519" y="6430868"/>
            <a:ext cx="72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38BAE68-474C-49A7-968E-512E1662B4CE}" type="datetime1">
              <a:rPr lang="sv-SE" smtClean="0"/>
              <a:t>2018-02-20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893630" y="6430868"/>
            <a:ext cx="396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882959" y="6197683"/>
            <a:ext cx="97200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8" r:id="rId3"/>
    <p:sldLayoutId id="2147483689" r:id="rId4"/>
    <p:sldLayoutId id="2147483678" r:id="rId5"/>
    <p:sldLayoutId id="2147483650" r:id="rId6"/>
    <p:sldLayoutId id="2147483690" r:id="rId7"/>
    <p:sldLayoutId id="2147483692" r:id="rId8"/>
    <p:sldLayoutId id="2147483671" r:id="rId9"/>
    <p:sldLayoutId id="2147483674" r:id="rId10"/>
    <p:sldLayoutId id="2147483672" r:id="rId11"/>
    <p:sldLayoutId id="2147483673" r:id="rId12"/>
    <p:sldLayoutId id="2147483675" r:id="rId13"/>
    <p:sldLayoutId id="2147483652" r:id="rId14"/>
    <p:sldLayoutId id="2147483701" r:id="rId15"/>
    <p:sldLayoutId id="2147483676" r:id="rId16"/>
    <p:sldLayoutId id="2147483691" r:id="rId17"/>
    <p:sldLayoutId id="2147483654" r:id="rId18"/>
    <p:sldLayoutId id="2147483655" r:id="rId19"/>
    <p:sldLayoutId id="2147483651" r:id="rId20"/>
    <p:sldLayoutId id="2147483667" r:id="rId21"/>
    <p:sldLayoutId id="2147483668" r:id="rId22"/>
    <p:sldLayoutId id="2147483669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00" indent="-266400" algn="l" defTabSz="914400" rtl="0" eaLnBrk="1" latinLnBrk="0" hangingPunct="1">
        <a:lnSpc>
          <a:spcPct val="100000"/>
        </a:lnSpc>
        <a:spcBef>
          <a:spcPts val="1400"/>
        </a:spcBef>
        <a:spcAft>
          <a:spcPts val="600"/>
        </a:spcAft>
        <a:buSzPct val="73000"/>
        <a:buFontTx/>
        <a:buBlip>
          <a:blip r:embed="rId34"/>
        </a:buBlip>
        <a:defRPr sz="25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576000" indent="-266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‐"/>
        <a:defRPr sz="23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810000" indent="-190800" algn="l" defTabSz="914400" rtl="0" eaLnBrk="1" latinLnBrk="0" hangingPunct="1">
        <a:lnSpc>
          <a:spcPct val="100000"/>
        </a:lnSpc>
        <a:spcBef>
          <a:spcPts val="200"/>
        </a:spcBef>
        <a:spcAft>
          <a:spcPts val="600"/>
        </a:spcAft>
        <a:buFont typeface="Calibri" panose="020F0502020204030204" pitchFamily="34" charset="0"/>
        <a:buChar char="»"/>
        <a:defRPr sz="19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932400" indent="-122400" algn="l" defTabSz="914400" rtl="0" eaLnBrk="1" latinLnBrk="0" hangingPunct="1">
        <a:lnSpc>
          <a:spcPct val="100000"/>
        </a:lnSpc>
        <a:spcBef>
          <a:spcPts val="200"/>
        </a:spcBef>
        <a:spcAft>
          <a:spcPts val="600"/>
        </a:spcAft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085850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1117" userDrawn="1">
          <p15:clr>
            <a:srgbClr val="F26B43"/>
          </p15:clr>
        </p15:guide>
        <p15:guide id="5" pos="619" userDrawn="1">
          <p15:clr>
            <a:srgbClr val="F26B43"/>
          </p15:clr>
        </p15:guide>
        <p15:guide id="6" pos="4883" userDrawn="1">
          <p15:clr>
            <a:srgbClr val="F26B43"/>
          </p15:clr>
        </p15:guide>
        <p15:guide id="7" orient="horz" pos="41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7433" y="4549136"/>
            <a:ext cx="10873567" cy="1712264"/>
          </a:xfrm>
        </p:spPr>
        <p:txBody>
          <a:bodyPr/>
          <a:lstStyle/>
          <a:p>
            <a:r>
              <a:rPr lang="sv-SE" sz="4000" dirty="0"/>
              <a:t>Workshop 4: Tre diagram om teknik och tillverkning</a:t>
            </a:r>
            <a:br>
              <a:rPr lang="sv-SE" sz="4000" dirty="0"/>
            </a:b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Jan Persson, Analytiker på </a:t>
            </a:r>
            <a:r>
              <a:rPr lang="sv-SE" dirty="0" err="1"/>
              <a:t>Tillväxtverket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2018-02-20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4F94A2D-AC64-41B0-A07E-5E69336B9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760" y="460992"/>
            <a:ext cx="4845027" cy="37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0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8828" y="84084"/>
            <a:ext cx="10941231" cy="1040524"/>
          </a:xfrm>
        </p:spPr>
        <p:txBody>
          <a:bodyPr/>
          <a:lstStyle/>
          <a:p>
            <a:r>
              <a:rPr lang="sv-SE" sz="3600" dirty="0"/>
              <a:t>Färre kvinnor i matchande yrken bland personer med eftergymnasial datautbildning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10019665" cy="473075"/>
          </a:xfrm>
        </p:spPr>
        <p:txBody>
          <a:bodyPr/>
          <a:lstStyle/>
          <a:p>
            <a:r>
              <a:rPr lang="sv-SE" sz="2000" dirty="0"/>
              <a:t>Andel av de personer som har en eftergymnasial datautbildning som förvärvsarbetar respektive arbetade i ett matchande yrke år 2015, uppdelat på kön</a:t>
            </a: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id="{2A6D6190-490C-4A0A-8DE1-FDB411C8812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2226224" y="1817745"/>
            <a:ext cx="6132916" cy="474045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CADA90C-068B-4D8B-92A3-771CE82BCC1F}"/>
              </a:ext>
            </a:extLst>
          </p:cNvPr>
          <p:cNvSpPr txBox="1"/>
          <p:nvPr/>
        </p:nvSpPr>
        <p:spPr>
          <a:xfrm>
            <a:off x="2514600" y="6303697"/>
            <a:ext cx="476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Källa: SCB, Regionala matchningsindikatorer, E3.</a:t>
            </a:r>
          </a:p>
        </p:txBody>
      </p:sp>
    </p:spTree>
    <p:extLst>
      <p:ext uri="{BB962C8B-B14F-4D97-AF65-F5344CB8AC3E}">
        <p14:creationId xmlns:p14="http://schemas.microsoft.com/office/powerpoint/2010/main" val="311411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8C70DC-F9BC-4D4A-8106-38A7A45E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84084"/>
            <a:ext cx="10659291" cy="1040524"/>
          </a:xfrm>
        </p:spPr>
        <p:txBody>
          <a:bodyPr/>
          <a:lstStyle/>
          <a:p>
            <a:r>
              <a:rPr lang="sv-SE" sz="3600" dirty="0"/>
              <a:t>Stora könsskillnader mellan länen när det gäller andelen datautbildade som arbetar i matchande yrken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1A6FAF-149E-4EEC-BE6E-A3B92AA916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10312401" cy="473075"/>
          </a:xfrm>
        </p:spPr>
        <p:txBody>
          <a:bodyPr/>
          <a:lstStyle/>
          <a:p>
            <a:r>
              <a:rPr lang="sv-SE" sz="2000" dirty="0"/>
              <a:t>Andel  av de personer som har en  eftergymnasial datautbildning som arbetade i ett helt matchande yrke år 2015, uppdelat på kön och län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F08027A-08B8-4A54-9130-A04D1925020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395668" y="1776038"/>
            <a:ext cx="7618792" cy="499052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CBDB128-9201-4E9D-9305-D63CE3F16115}"/>
              </a:ext>
            </a:extLst>
          </p:cNvPr>
          <p:cNvSpPr txBox="1"/>
          <p:nvPr/>
        </p:nvSpPr>
        <p:spPr>
          <a:xfrm>
            <a:off x="9014460" y="3478768"/>
            <a:ext cx="3034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Anmärkning: Gotland är inte med i diagrammet eftersom antalet observationer är för litet.</a:t>
            </a:r>
            <a:br>
              <a:rPr lang="sv-SE" sz="1600" dirty="0"/>
            </a:br>
            <a:r>
              <a:rPr lang="sv-SE" sz="1600" dirty="0"/>
              <a:t> </a:t>
            </a:r>
          </a:p>
          <a:p>
            <a:r>
              <a:rPr lang="sv-SE" sz="1600" dirty="0"/>
              <a:t>Källa: SCB, Regionala matchningsindikatorer, E3.</a:t>
            </a:r>
          </a:p>
        </p:txBody>
      </p:sp>
    </p:spTree>
    <p:extLst>
      <p:ext uri="{BB962C8B-B14F-4D97-AF65-F5344CB8AC3E}">
        <p14:creationId xmlns:p14="http://schemas.microsoft.com/office/powerpoint/2010/main" val="150635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D8C0CC-A4DD-4189-AD18-8D39A894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" y="135976"/>
            <a:ext cx="11079480" cy="1040524"/>
          </a:xfrm>
        </p:spPr>
        <p:txBody>
          <a:bodyPr/>
          <a:lstStyle/>
          <a:p>
            <a:r>
              <a:rPr lang="sv-SE" sz="3600" dirty="0"/>
              <a:t>Stora länsskillnader när det gäller andelen civilingenjörer med okänd/övrig inriktning som förvärvsarbetar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4E99DB-313B-410F-BBE7-BCCE009D9B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10034905" cy="473075"/>
          </a:xfrm>
        </p:spPr>
        <p:txBody>
          <a:bodyPr/>
          <a:lstStyle/>
          <a:p>
            <a:r>
              <a:rPr lang="sv-SE" sz="2000" dirty="0"/>
              <a:t>Andel civilingenjörer med okänd eller övrig inriktning som förvärvsarbetar, är inskrivna på AF respektive inte tillhör arbetskraften, uppdelat på län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C366DE5-129D-4A8A-BC95-6848836324A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617296" y="1875473"/>
            <a:ext cx="5515024" cy="448504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AFAC548-0AB7-4116-B774-A0B5A6C028D2}"/>
              </a:ext>
            </a:extLst>
          </p:cNvPr>
          <p:cNvSpPr txBox="1"/>
          <p:nvPr/>
        </p:nvSpPr>
        <p:spPr>
          <a:xfrm>
            <a:off x="7415395" y="4607917"/>
            <a:ext cx="2612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Anmärkning: Gotland är inte med i diagrammet eftersom antalet observationer är för litet. </a:t>
            </a:r>
            <a:br>
              <a:rPr lang="sv-SE" sz="1600" dirty="0"/>
            </a:br>
            <a:endParaRPr lang="sv-SE" sz="1600" dirty="0"/>
          </a:p>
          <a:p>
            <a:r>
              <a:rPr lang="sv-SE" sz="1600" dirty="0"/>
              <a:t>Källa: SCB, Regionala matchningsindikatorer, U1a.</a:t>
            </a:r>
          </a:p>
        </p:txBody>
      </p:sp>
    </p:spTree>
    <p:extLst>
      <p:ext uri="{BB962C8B-B14F-4D97-AF65-F5344CB8AC3E}">
        <p14:creationId xmlns:p14="http://schemas.microsoft.com/office/powerpoint/2010/main" val="105938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5B81A6-4928-441C-B3CC-A5C04FBB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Demo av datauttag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500A237-83F0-48C4-8ABE-4D537285E2C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sv-SE" b="1" dirty="0"/>
              <a:t>Diagram 1. Datautbildning eftergymnasial nivå 45D. Tabell E3.</a:t>
            </a:r>
          </a:p>
          <a:p>
            <a:r>
              <a:rPr lang="sv-SE" b="1" dirty="0"/>
              <a:t>Diagram 2. Datautbildning eftergymnasial nivå 45D. Tabell E3.</a:t>
            </a:r>
          </a:p>
          <a:p>
            <a:r>
              <a:rPr lang="sv-SE" b="1" dirty="0"/>
              <a:t>Diagram 3. Civilingenjörer annan eller övrig inriktning 55G. Tabell U1a.</a:t>
            </a:r>
          </a:p>
          <a:p>
            <a:r>
              <a:rPr lang="sv-SE" b="1" dirty="0"/>
              <a:t>Hur hittar man RMI-databasen:</a:t>
            </a:r>
            <a:br>
              <a:rPr lang="sv-SE" b="1" dirty="0"/>
            </a:br>
            <a:r>
              <a:rPr lang="sv-SE" b="1" dirty="0"/>
              <a:t>SCB/Sveriges statistiska databaser/Arbetsmarknad/Regionala matchningsindikatorer</a:t>
            </a:r>
          </a:p>
          <a:p>
            <a:r>
              <a:rPr lang="sv-SE" b="1" dirty="0" err="1"/>
              <a:t>Tillväxtverket</a:t>
            </a:r>
            <a:r>
              <a:rPr lang="sv-SE" b="1" dirty="0"/>
              <a:t>/Statistik/Kompetensförsörjning/ Regionala matchningsindikatorer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01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F3C86-31F1-441A-8D10-A2D12273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 är det er tur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079E19-9B9A-4E12-B414-B4C151626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Övningsuppgift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7A22BFC-B20E-4FE3-A386-4FB20D19F07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sv-SE" b="1" dirty="0"/>
              <a:t>1. Eftergymnasial datautbildning 45D. Ta ut förvärvsfrekvens och matchad förvärvsgrad för ert län uppdelat på kön. E3</a:t>
            </a:r>
          </a:p>
          <a:p>
            <a:r>
              <a:rPr lang="sv-SE" b="1" dirty="0"/>
              <a:t>2. Civilingenjörer annan eller övrig inriktning 55G. Ta ut andelen förvärvsarbetande, Inskrivna på AF och Inte i arbetskraften för ert län. U1a</a:t>
            </a:r>
          </a:p>
        </p:txBody>
      </p:sp>
    </p:spTree>
    <p:extLst>
      <p:ext uri="{BB962C8B-B14F-4D97-AF65-F5344CB8AC3E}">
        <p14:creationId xmlns:p14="http://schemas.microsoft.com/office/powerpoint/2010/main" val="3420337816"/>
      </p:ext>
    </p:extLst>
  </p:cSld>
  <p:clrMapOvr>
    <a:masterClrMapping/>
  </p:clrMapOvr>
</p:sld>
</file>

<file path=ppt/theme/theme1.xml><?xml version="1.0" encoding="utf-8"?>
<a:theme xmlns:a="http://schemas.openxmlformats.org/drawingml/2006/main" name="Blå_svensk">
  <a:themeElements>
    <a:clrScheme name="Tillväxtverket Blå">
      <a:dk1>
        <a:sysClr val="windowText" lastClr="000000"/>
      </a:dk1>
      <a:lt1>
        <a:sysClr val="window" lastClr="FFFFFF"/>
      </a:lt1>
      <a:dk2>
        <a:srgbClr val="E1EFFF"/>
      </a:dk2>
      <a:lt2>
        <a:srgbClr val="EAF6FB"/>
      </a:lt2>
      <a:accent1>
        <a:srgbClr val="004376"/>
      </a:accent1>
      <a:accent2>
        <a:srgbClr val="92C8EF"/>
      </a:accent2>
      <a:accent3>
        <a:srgbClr val="0076CF"/>
      </a:accent3>
      <a:accent4>
        <a:srgbClr val="007398"/>
      </a:accent4>
      <a:accent5>
        <a:srgbClr val="492069"/>
      </a:accent5>
      <a:accent6>
        <a:srgbClr val="7854BD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illväxtverket Färg 1">
      <a:srgbClr val="492069"/>
    </a:custClr>
    <a:custClr name="Tillväxtverket Färg 2">
      <a:srgbClr val="7854BD"/>
    </a:custClr>
    <a:custClr name="Tillväxtverket Färg 3">
      <a:srgbClr val="C9B8E1"/>
    </a:custClr>
    <a:custClr name="Tillväxtverket Färg 4">
      <a:srgbClr val="006D71"/>
    </a:custClr>
    <a:custClr name="Tillväxtverket Färg 5">
      <a:srgbClr val="A5DDE1"/>
    </a:custClr>
    <a:custClr name="Tillväxtverket Färg 6">
      <a:srgbClr val="02A6A4"/>
    </a:custClr>
    <a:custClr name="Tillväxtverket Färg 7">
      <a:srgbClr val="004376"/>
    </a:custClr>
    <a:custClr name="Tillväxtverket Färg 8">
      <a:srgbClr val="92C8EF"/>
    </a:custClr>
    <a:custClr name="Tillväxtverket Färg 9">
      <a:srgbClr val="0076CF"/>
    </a:custClr>
    <a:custClr name="Tillväxtverket Färg 10 ">
      <a:srgbClr val="007398"/>
    </a:custClr>
  </a:custClrLst>
  <a:extLst>
    <a:ext uri="{05A4C25C-085E-4340-85A3-A5531E510DB2}">
      <thm15:themeFamily xmlns:thm15="http://schemas.microsoft.com/office/thememl/2012/main" name="Blå_svensk.potx" id="{A2222805-01F7-4FF8-A1F4-E57AB6CF9E8D}" vid="{58B7D2A5-817B-4296-83DF-67080572621E}"/>
    </a:ext>
  </a:extLst>
</a:theme>
</file>

<file path=ppt/theme/theme2.xml><?xml version="1.0" encoding="utf-8"?>
<a:theme xmlns:a="http://schemas.openxmlformats.org/drawingml/2006/main" name="Office-tema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Blå_svensk</Template>
  <TotalTime>83</TotalTime>
  <Words>259</Words>
  <Application>Microsoft Office PowerPoint</Application>
  <PresentationFormat>Bredbild</PresentationFormat>
  <Paragraphs>26</Paragraphs>
  <Slides>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Blå_svensk</vt:lpstr>
      <vt:lpstr>Workshop 4: Tre diagram om teknik och tillverkning </vt:lpstr>
      <vt:lpstr>Färre kvinnor i matchande yrken bland personer med eftergymnasial datautbildning</vt:lpstr>
      <vt:lpstr>Stora könsskillnader mellan länen när det gäller andelen datautbildade som arbetar i matchande yrken</vt:lpstr>
      <vt:lpstr>Stora länsskillnader när det gäller andelen civilingenjörer med okänd/övrig inriktning som förvärvsarbetar</vt:lpstr>
      <vt:lpstr>Demo av datauttag</vt:lpstr>
      <vt:lpstr>Nu är det er 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4 Reglabs lärprojekt om de regionala matchningsindikatorerna</dc:title>
  <dc:creator>Jan Persson</dc:creator>
  <cp:lastModifiedBy>Jan Persson</cp:lastModifiedBy>
  <cp:revision>9</cp:revision>
  <cp:lastPrinted>2018-02-19T15:34:40Z</cp:lastPrinted>
  <dcterms:created xsi:type="dcterms:W3CDTF">2018-02-12T08:35:52Z</dcterms:created>
  <dcterms:modified xsi:type="dcterms:W3CDTF">2018-02-20T08:22:35Z</dcterms:modified>
</cp:coreProperties>
</file>