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92" r:id="rId3"/>
    <p:sldId id="295" r:id="rId4"/>
    <p:sldId id="301" r:id="rId5"/>
    <p:sldId id="298" r:id="rId6"/>
    <p:sldId id="303" r:id="rId7"/>
    <p:sldId id="300" r:id="rId8"/>
    <p:sldId id="302" r:id="rId9"/>
    <p:sldId id="290" r:id="rId10"/>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04">
          <p15:clr>
            <a:srgbClr val="A4A3A4"/>
          </p15:clr>
        </p15:guide>
        <p15:guide id="2" pos="12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8D6"/>
    <a:srgbClr val="C9D9B5"/>
    <a:srgbClr val="BDC2BF"/>
    <a:srgbClr val="B1C800"/>
    <a:srgbClr val="000000"/>
    <a:srgbClr val="EB690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just forma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snapToObjects="1">
      <p:cViewPr varScale="1">
        <p:scale>
          <a:sx n="77" d="100"/>
          <a:sy n="77" d="100"/>
        </p:scale>
        <p:origin x="691" y="53"/>
      </p:cViewPr>
      <p:guideLst>
        <p:guide orient="horz" pos="1304"/>
        <p:guide pos="1224"/>
      </p:guideLst>
    </p:cSldViewPr>
  </p:slideViewPr>
  <p:notesTextViewPr>
    <p:cViewPr>
      <p:scale>
        <a:sx n="3" d="2"/>
        <a:sy n="3" d="2"/>
      </p:scale>
      <p:origin x="0" y="0"/>
    </p:cViewPr>
  </p:notesTextViewPr>
  <p:sorterViewPr>
    <p:cViewPr>
      <p:scale>
        <a:sx n="100" d="100"/>
        <a:sy n="100" d="100"/>
      </p:scale>
      <p:origin x="0" y="-38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60F4D434-087A-984B-A86A-C15834A6B2D4}" type="datetimeFigureOut">
              <a:rPr lang="sv-SE" smtClean="0"/>
              <a:t>2017-12-22</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42DB2677-59BC-EF4D-A477-C0A11FB43ABC}" type="slidenum">
              <a:rPr lang="sv-SE" smtClean="0"/>
              <a:t>‹#›</a:t>
            </a:fld>
            <a:endParaRPr lang="sv-SE"/>
          </a:p>
        </p:txBody>
      </p:sp>
    </p:spTree>
    <p:extLst>
      <p:ext uri="{BB962C8B-B14F-4D97-AF65-F5344CB8AC3E}">
        <p14:creationId xmlns:p14="http://schemas.microsoft.com/office/powerpoint/2010/main" val="3546024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60F4D434-087A-984B-A86A-C15834A6B2D4}" type="datetimeFigureOut">
              <a:rPr lang="sv-SE" smtClean="0"/>
              <a:t>2017-12-22</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42DB2677-59BC-EF4D-A477-C0A11FB43ABC}" type="slidenum">
              <a:rPr lang="sv-SE" smtClean="0"/>
              <a:t>‹#›</a:t>
            </a:fld>
            <a:endParaRPr lang="sv-SE"/>
          </a:p>
        </p:txBody>
      </p:sp>
    </p:spTree>
    <p:extLst>
      <p:ext uri="{BB962C8B-B14F-4D97-AF65-F5344CB8AC3E}">
        <p14:creationId xmlns:p14="http://schemas.microsoft.com/office/powerpoint/2010/main" val="3317299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60F4D434-087A-984B-A86A-C15834A6B2D4}" type="datetimeFigureOut">
              <a:rPr lang="sv-SE" smtClean="0"/>
              <a:t>2017-12-22</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42DB2677-59BC-EF4D-A477-C0A11FB43ABC}" type="slidenum">
              <a:rPr lang="sv-SE" smtClean="0"/>
              <a:t>‹#›</a:t>
            </a:fld>
            <a:endParaRPr lang="sv-SE"/>
          </a:p>
        </p:txBody>
      </p:sp>
    </p:spTree>
    <p:extLst>
      <p:ext uri="{BB962C8B-B14F-4D97-AF65-F5344CB8AC3E}">
        <p14:creationId xmlns:p14="http://schemas.microsoft.com/office/powerpoint/2010/main" val="1062348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60F4D434-087A-984B-A86A-C15834A6B2D4}" type="datetimeFigureOut">
              <a:rPr lang="sv-SE" smtClean="0"/>
              <a:t>2017-12-22</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42DB2677-59BC-EF4D-A477-C0A11FB43ABC}" type="slidenum">
              <a:rPr lang="sv-SE" smtClean="0"/>
              <a:t>‹#›</a:t>
            </a:fld>
            <a:endParaRPr lang="sv-SE"/>
          </a:p>
        </p:txBody>
      </p:sp>
    </p:spTree>
    <p:extLst>
      <p:ext uri="{BB962C8B-B14F-4D97-AF65-F5344CB8AC3E}">
        <p14:creationId xmlns:p14="http://schemas.microsoft.com/office/powerpoint/2010/main" val="2246315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60F4D434-087A-984B-A86A-C15834A6B2D4}" type="datetimeFigureOut">
              <a:rPr lang="sv-SE" smtClean="0"/>
              <a:t>2017-12-22</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42DB2677-59BC-EF4D-A477-C0A11FB43ABC}" type="slidenum">
              <a:rPr lang="sv-SE" smtClean="0"/>
              <a:t>‹#›</a:t>
            </a:fld>
            <a:endParaRPr lang="sv-SE"/>
          </a:p>
        </p:txBody>
      </p:sp>
    </p:spTree>
    <p:extLst>
      <p:ext uri="{BB962C8B-B14F-4D97-AF65-F5344CB8AC3E}">
        <p14:creationId xmlns:p14="http://schemas.microsoft.com/office/powerpoint/2010/main" val="931996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60F4D434-087A-984B-A86A-C15834A6B2D4}" type="datetimeFigureOut">
              <a:rPr lang="sv-SE" smtClean="0"/>
              <a:t>2017-12-22</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42DB2677-59BC-EF4D-A477-C0A11FB43ABC}" type="slidenum">
              <a:rPr lang="sv-SE" smtClean="0"/>
              <a:t>‹#›</a:t>
            </a:fld>
            <a:endParaRPr lang="sv-SE"/>
          </a:p>
        </p:txBody>
      </p:sp>
    </p:spTree>
    <p:extLst>
      <p:ext uri="{BB962C8B-B14F-4D97-AF65-F5344CB8AC3E}">
        <p14:creationId xmlns:p14="http://schemas.microsoft.com/office/powerpoint/2010/main" val="1289809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a:xfrm>
            <a:off x="457200" y="6356350"/>
            <a:ext cx="2133600" cy="365125"/>
          </a:xfrm>
          <a:prstGeom prst="rect">
            <a:avLst/>
          </a:prstGeom>
        </p:spPr>
        <p:txBody>
          <a:bodyPr/>
          <a:lstStyle/>
          <a:p>
            <a:fld id="{60F4D434-087A-984B-A86A-C15834A6B2D4}" type="datetimeFigureOut">
              <a:rPr lang="sv-SE" smtClean="0"/>
              <a:t>2017-12-22</a:t>
            </a:fld>
            <a:endParaRPr lang="sv-SE"/>
          </a:p>
        </p:txBody>
      </p:sp>
      <p:sp>
        <p:nvSpPr>
          <p:cNvPr id="8" name="Platshållare för sidfot 7"/>
          <p:cNvSpPr>
            <a:spLocks noGrp="1"/>
          </p:cNvSpPr>
          <p:nvPr>
            <p:ph type="ftr" sz="quarter" idx="11"/>
          </p:nvPr>
        </p:nvSpPr>
        <p:spPr>
          <a:xfrm>
            <a:off x="3124200" y="6356350"/>
            <a:ext cx="2895600" cy="365125"/>
          </a:xfrm>
          <a:prstGeom prst="rect">
            <a:avLst/>
          </a:prstGeom>
        </p:spPr>
        <p:txBody>
          <a:bodyPr/>
          <a:lstStyle/>
          <a:p>
            <a:endParaRPr lang="sv-SE"/>
          </a:p>
        </p:txBody>
      </p:sp>
      <p:sp>
        <p:nvSpPr>
          <p:cNvPr id="9" name="Platshållare för bildnummer 8"/>
          <p:cNvSpPr>
            <a:spLocks noGrp="1"/>
          </p:cNvSpPr>
          <p:nvPr>
            <p:ph type="sldNum" sz="quarter" idx="12"/>
          </p:nvPr>
        </p:nvSpPr>
        <p:spPr>
          <a:xfrm>
            <a:off x="6553200" y="6356350"/>
            <a:ext cx="2133600" cy="365125"/>
          </a:xfrm>
          <a:prstGeom prst="rect">
            <a:avLst/>
          </a:prstGeom>
        </p:spPr>
        <p:txBody>
          <a:bodyPr/>
          <a:lstStyle/>
          <a:p>
            <a:fld id="{42DB2677-59BC-EF4D-A477-C0A11FB43ABC}" type="slidenum">
              <a:rPr lang="sv-SE" smtClean="0"/>
              <a:t>‹#›</a:t>
            </a:fld>
            <a:endParaRPr lang="sv-SE"/>
          </a:p>
        </p:txBody>
      </p:sp>
    </p:spTree>
    <p:extLst>
      <p:ext uri="{BB962C8B-B14F-4D97-AF65-F5344CB8AC3E}">
        <p14:creationId xmlns:p14="http://schemas.microsoft.com/office/powerpoint/2010/main" val="1063321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a:xfrm>
            <a:off x="457200" y="6356350"/>
            <a:ext cx="2133600" cy="365125"/>
          </a:xfrm>
          <a:prstGeom prst="rect">
            <a:avLst/>
          </a:prstGeom>
        </p:spPr>
        <p:txBody>
          <a:bodyPr/>
          <a:lstStyle/>
          <a:p>
            <a:fld id="{60F4D434-087A-984B-A86A-C15834A6B2D4}" type="datetimeFigureOut">
              <a:rPr lang="sv-SE" smtClean="0"/>
              <a:t>2017-12-22</a:t>
            </a:fld>
            <a:endParaRPr lang="sv-SE"/>
          </a:p>
        </p:txBody>
      </p:sp>
      <p:sp>
        <p:nvSpPr>
          <p:cNvPr id="4" name="Platshållare för sidfot 3"/>
          <p:cNvSpPr>
            <a:spLocks noGrp="1"/>
          </p:cNvSpPr>
          <p:nvPr>
            <p:ph type="ftr" sz="quarter" idx="11"/>
          </p:nvPr>
        </p:nvSpPr>
        <p:spPr>
          <a:xfrm>
            <a:off x="3124200" y="6356350"/>
            <a:ext cx="2895600" cy="365125"/>
          </a:xfrm>
          <a:prstGeom prst="rect">
            <a:avLst/>
          </a:prstGeom>
        </p:spPr>
        <p:txBody>
          <a:bodyPr/>
          <a:lstStyle/>
          <a:p>
            <a:endParaRPr lang="sv-SE"/>
          </a:p>
        </p:txBody>
      </p:sp>
      <p:sp>
        <p:nvSpPr>
          <p:cNvPr id="5" name="Platshållare för bildnummer 4"/>
          <p:cNvSpPr>
            <a:spLocks noGrp="1"/>
          </p:cNvSpPr>
          <p:nvPr>
            <p:ph type="sldNum" sz="quarter" idx="12"/>
          </p:nvPr>
        </p:nvSpPr>
        <p:spPr>
          <a:xfrm>
            <a:off x="6553200" y="6356350"/>
            <a:ext cx="2133600" cy="365125"/>
          </a:xfrm>
          <a:prstGeom prst="rect">
            <a:avLst/>
          </a:prstGeom>
        </p:spPr>
        <p:txBody>
          <a:bodyPr/>
          <a:lstStyle/>
          <a:p>
            <a:fld id="{42DB2677-59BC-EF4D-A477-C0A11FB43ABC}" type="slidenum">
              <a:rPr lang="sv-SE" smtClean="0"/>
              <a:t>‹#›</a:t>
            </a:fld>
            <a:endParaRPr lang="sv-SE"/>
          </a:p>
        </p:txBody>
      </p:sp>
    </p:spTree>
    <p:extLst>
      <p:ext uri="{BB962C8B-B14F-4D97-AF65-F5344CB8AC3E}">
        <p14:creationId xmlns:p14="http://schemas.microsoft.com/office/powerpoint/2010/main" val="2407477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a:xfrm>
            <a:off x="457200" y="6356350"/>
            <a:ext cx="2133600" cy="365125"/>
          </a:xfrm>
          <a:prstGeom prst="rect">
            <a:avLst/>
          </a:prstGeom>
        </p:spPr>
        <p:txBody>
          <a:bodyPr/>
          <a:lstStyle/>
          <a:p>
            <a:fld id="{60F4D434-087A-984B-A86A-C15834A6B2D4}" type="datetimeFigureOut">
              <a:rPr lang="sv-SE" smtClean="0"/>
              <a:t>2017-12-22</a:t>
            </a:fld>
            <a:endParaRPr lang="sv-SE"/>
          </a:p>
        </p:txBody>
      </p:sp>
      <p:sp>
        <p:nvSpPr>
          <p:cNvPr id="3" name="Platshållare för sidfot 2"/>
          <p:cNvSpPr>
            <a:spLocks noGrp="1"/>
          </p:cNvSpPr>
          <p:nvPr>
            <p:ph type="ftr" sz="quarter" idx="11"/>
          </p:nvPr>
        </p:nvSpPr>
        <p:spPr>
          <a:xfrm>
            <a:off x="3124200" y="6356350"/>
            <a:ext cx="2895600" cy="365125"/>
          </a:xfrm>
          <a:prstGeom prst="rect">
            <a:avLst/>
          </a:prstGeom>
        </p:spPr>
        <p:txBody>
          <a:bodyPr/>
          <a:lstStyle/>
          <a:p>
            <a:endParaRPr lang="sv-SE"/>
          </a:p>
        </p:txBody>
      </p:sp>
      <p:sp>
        <p:nvSpPr>
          <p:cNvPr id="4" name="Platshållare för bildnummer 3"/>
          <p:cNvSpPr>
            <a:spLocks noGrp="1"/>
          </p:cNvSpPr>
          <p:nvPr>
            <p:ph type="sldNum" sz="quarter" idx="12"/>
          </p:nvPr>
        </p:nvSpPr>
        <p:spPr>
          <a:xfrm>
            <a:off x="6553200" y="6356350"/>
            <a:ext cx="2133600" cy="365125"/>
          </a:xfrm>
          <a:prstGeom prst="rect">
            <a:avLst/>
          </a:prstGeom>
        </p:spPr>
        <p:txBody>
          <a:bodyPr/>
          <a:lstStyle/>
          <a:p>
            <a:fld id="{42DB2677-59BC-EF4D-A477-C0A11FB43ABC}" type="slidenum">
              <a:rPr lang="sv-SE" smtClean="0"/>
              <a:t>‹#›</a:t>
            </a:fld>
            <a:endParaRPr lang="sv-SE"/>
          </a:p>
        </p:txBody>
      </p:sp>
    </p:spTree>
    <p:extLst>
      <p:ext uri="{BB962C8B-B14F-4D97-AF65-F5344CB8AC3E}">
        <p14:creationId xmlns:p14="http://schemas.microsoft.com/office/powerpoint/2010/main" val="3043239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60F4D434-087A-984B-A86A-C15834A6B2D4}" type="datetimeFigureOut">
              <a:rPr lang="sv-SE" smtClean="0"/>
              <a:t>2017-12-22</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42DB2677-59BC-EF4D-A477-C0A11FB43ABC}" type="slidenum">
              <a:rPr lang="sv-SE" smtClean="0"/>
              <a:t>‹#›</a:t>
            </a:fld>
            <a:endParaRPr lang="sv-SE"/>
          </a:p>
        </p:txBody>
      </p:sp>
    </p:spTree>
    <p:extLst>
      <p:ext uri="{BB962C8B-B14F-4D97-AF65-F5344CB8AC3E}">
        <p14:creationId xmlns:p14="http://schemas.microsoft.com/office/powerpoint/2010/main" val="1015818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60F4D434-087A-984B-A86A-C15834A6B2D4}" type="datetimeFigureOut">
              <a:rPr lang="sv-SE" smtClean="0"/>
              <a:t>2017-12-22</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42DB2677-59BC-EF4D-A477-C0A11FB43ABC}" type="slidenum">
              <a:rPr lang="sv-SE" smtClean="0"/>
              <a:t>‹#›</a:t>
            </a:fld>
            <a:endParaRPr lang="sv-SE"/>
          </a:p>
        </p:txBody>
      </p:sp>
    </p:spTree>
    <p:extLst>
      <p:ext uri="{BB962C8B-B14F-4D97-AF65-F5344CB8AC3E}">
        <p14:creationId xmlns:p14="http://schemas.microsoft.com/office/powerpoint/2010/main" val="1171234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p:cNvSpPr/>
          <p:nvPr userDrawn="1"/>
        </p:nvSpPr>
        <p:spPr>
          <a:xfrm>
            <a:off x="0" y="-2038"/>
            <a:ext cx="9144000" cy="6858000"/>
          </a:xfrm>
          <a:prstGeom prst="rect">
            <a:avLst/>
          </a:prstGeom>
          <a:solidFill>
            <a:srgbClr val="D3D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B1C800"/>
              </a:solidFill>
            </a:endParaRPr>
          </a:p>
        </p:txBody>
      </p:sp>
      <p:sp>
        <p:nvSpPr>
          <p:cNvPr id="8" name="Rektangel 7"/>
          <p:cNvSpPr/>
          <p:nvPr userDrawn="1"/>
        </p:nvSpPr>
        <p:spPr>
          <a:xfrm>
            <a:off x="916240" y="0"/>
            <a:ext cx="90439"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B1C800"/>
              </a:solidFill>
            </a:endParaRPr>
          </a:p>
        </p:txBody>
      </p:sp>
      <p:sp>
        <p:nvSpPr>
          <p:cNvPr id="9" name="Rektangel 8"/>
          <p:cNvSpPr/>
          <p:nvPr userDrawn="1"/>
        </p:nvSpPr>
        <p:spPr>
          <a:xfrm>
            <a:off x="531094" y="2"/>
            <a:ext cx="57177" cy="68580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0" name="Rektangel 9"/>
          <p:cNvSpPr/>
          <p:nvPr userDrawn="1"/>
        </p:nvSpPr>
        <p:spPr>
          <a:xfrm>
            <a:off x="1068648" y="0"/>
            <a:ext cx="116803" cy="6858000"/>
          </a:xfrm>
          <a:prstGeom prst="rect">
            <a:avLst/>
          </a:prstGeom>
          <a:solidFill>
            <a:srgbClr val="EB69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1" name="Rektangel 10"/>
          <p:cNvSpPr/>
          <p:nvPr userDrawn="1"/>
        </p:nvSpPr>
        <p:spPr>
          <a:xfrm>
            <a:off x="1194692" y="0"/>
            <a:ext cx="85535" cy="6858000"/>
          </a:xfrm>
          <a:prstGeom prst="rect">
            <a:avLst/>
          </a:prstGeom>
          <a:solidFill>
            <a:srgbClr val="C9D9B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B1C800"/>
              </a:solidFill>
            </a:endParaRPr>
          </a:p>
        </p:txBody>
      </p:sp>
      <p:sp>
        <p:nvSpPr>
          <p:cNvPr id="12" name="Rektangel 11"/>
          <p:cNvSpPr/>
          <p:nvPr userDrawn="1"/>
        </p:nvSpPr>
        <p:spPr>
          <a:xfrm>
            <a:off x="767613" y="0"/>
            <a:ext cx="145652" cy="6858000"/>
          </a:xfrm>
          <a:prstGeom prst="rect">
            <a:avLst/>
          </a:prstGeom>
          <a:solidFill>
            <a:srgbClr val="B1C8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B1C800"/>
              </a:solidFill>
            </a:endParaRPr>
          </a:p>
        </p:txBody>
      </p:sp>
      <p:sp>
        <p:nvSpPr>
          <p:cNvPr id="13" name="Rektangel 12"/>
          <p:cNvSpPr/>
          <p:nvPr userDrawn="1"/>
        </p:nvSpPr>
        <p:spPr>
          <a:xfrm>
            <a:off x="665790" y="0"/>
            <a:ext cx="56155"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B1C800"/>
              </a:solidFill>
            </a:endParaRPr>
          </a:p>
        </p:txBody>
      </p:sp>
      <p:pic>
        <p:nvPicPr>
          <p:cNvPr id="14" name="Bildobjekt 4" descr="REGLAG logo2rgb.wm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316927" y="6051067"/>
            <a:ext cx="211455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latshållare för rubrik 1"/>
          <p:cNvSpPr>
            <a:spLocks noGrp="1"/>
          </p:cNvSpPr>
          <p:nvPr>
            <p:ph type="title"/>
          </p:nvPr>
        </p:nvSpPr>
        <p:spPr>
          <a:xfrm>
            <a:off x="1628502" y="683436"/>
            <a:ext cx="5556069" cy="10008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1628502" y="2063931"/>
            <a:ext cx="5556069" cy="394154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1534652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1"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16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16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6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16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tatistikdatabasen.scb.se/pxweb/sv/ssd/START__AM__AM990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tatistikdatabasen.scb.s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Karin.Botas@skl.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ktangel 10"/>
          <p:cNvSpPr/>
          <p:nvPr/>
        </p:nvSpPr>
        <p:spPr>
          <a:xfrm>
            <a:off x="1068640" y="0"/>
            <a:ext cx="90439"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B1C800"/>
              </a:solidFill>
            </a:endParaRPr>
          </a:p>
        </p:txBody>
      </p:sp>
      <p:sp>
        <p:nvSpPr>
          <p:cNvPr id="4" name="Rektangel 3"/>
          <p:cNvSpPr/>
          <p:nvPr/>
        </p:nvSpPr>
        <p:spPr>
          <a:xfrm>
            <a:off x="667935" y="2"/>
            <a:ext cx="62895" cy="68580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6" name="Rektangel 5"/>
          <p:cNvSpPr/>
          <p:nvPr/>
        </p:nvSpPr>
        <p:spPr>
          <a:xfrm>
            <a:off x="942084" y="0"/>
            <a:ext cx="141331" cy="6858000"/>
          </a:xfrm>
          <a:prstGeom prst="rect">
            <a:avLst/>
          </a:prstGeom>
          <a:solidFill>
            <a:srgbClr val="EB69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7" name="Rektangel 6"/>
          <p:cNvSpPr/>
          <p:nvPr/>
        </p:nvSpPr>
        <p:spPr>
          <a:xfrm>
            <a:off x="1194692" y="0"/>
            <a:ext cx="85535" cy="6858000"/>
          </a:xfrm>
          <a:prstGeom prst="rect">
            <a:avLst/>
          </a:prstGeom>
          <a:solidFill>
            <a:srgbClr val="C9D9B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B1C800"/>
              </a:solidFill>
            </a:endParaRPr>
          </a:p>
        </p:txBody>
      </p:sp>
      <p:sp>
        <p:nvSpPr>
          <p:cNvPr id="8" name="Rektangel 7"/>
          <p:cNvSpPr/>
          <p:nvPr/>
        </p:nvSpPr>
        <p:spPr>
          <a:xfrm>
            <a:off x="716752" y="0"/>
            <a:ext cx="120374" cy="6858000"/>
          </a:xfrm>
          <a:prstGeom prst="rect">
            <a:avLst/>
          </a:prstGeom>
          <a:solidFill>
            <a:srgbClr val="B1C8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B1C800"/>
              </a:solidFill>
            </a:endParaRPr>
          </a:p>
        </p:txBody>
      </p:sp>
      <p:sp>
        <p:nvSpPr>
          <p:cNvPr id="9" name="Rektangel 8"/>
          <p:cNvSpPr/>
          <p:nvPr/>
        </p:nvSpPr>
        <p:spPr>
          <a:xfrm>
            <a:off x="513390" y="0"/>
            <a:ext cx="56155"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B1C800"/>
              </a:solidFill>
            </a:endParaRPr>
          </a:p>
        </p:txBody>
      </p:sp>
      <p:pic>
        <p:nvPicPr>
          <p:cNvPr id="15" name="Bildobjekt 4" descr="REGLAG logo2rgb.wm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16927" y="6051067"/>
            <a:ext cx="211455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ruta 6"/>
          <p:cNvSpPr txBox="1">
            <a:spLocks noChangeArrowheads="1"/>
          </p:cNvSpPr>
          <p:nvPr/>
        </p:nvSpPr>
        <p:spPr bwMode="auto">
          <a:xfrm>
            <a:off x="1766091" y="1975443"/>
            <a:ext cx="6982124" cy="3859518"/>
          </a:xfrm>
          <a:prstGeom prst="rect">
            <a:avLst/>
          </a:prstGeom>
          <a:noFill/>
          <a:ln w="9525">
            <a:noFill/>
            <a:miter lim="800000"/>
            <a:headEnd/>
            <a:tailEnd/>
          </a:ln>
        </p:spPr>
        <p:txBody>
          <a:bodyPr wrap="square">
            <a:spAutoFit/>
          </a:bodyPr>
          <a:lstStyle/>
          <a:p>
            <a:pPr>
              <a:lnSpc>
                <a:spcPct val="120000"/>
              </a:lnSpc>
            </a:pPr>
            <a:r>
              <a:rPr lang="sv-SE" sz="3600" b="1" dirty="0" smtClean="0">
                <a:latin typeface="+mj-lt"/>
                <a:cs typeface="Arial"/>
              </a:rPr>
              <a:t>HEMUPPGIFT</a:t>
            </a:r>
          </a:p>
          <a:p>
            <a:pPr>
              <a:lnSpc>
                <a:spcPct val="120000"/>
              </a:lnSpc>
            </a:pPr>
            <a:r>
              <a:rPr lang="sv-SE" sz="3600" b="1" dirty="0" smtClean="0">
                <a:latin typeface="+mj-lt"/>
                <a:cs typeface="Arial"/>
              </a:rPr>
              <a:t>Testa Matchningsindikatorerna </a:t>
            </a:r>
            <a:br>
              <a:rPr lang="sv-SE" sz="3600" b="1" dirty="0" smtClean="0">
                <a:latin typeface="+mj-lt"/>
                <a:cs typeface="Arial"/>
              </a:rPr>
            </a:br>
            <a:r>
              <a:rPr lang="sv-SE" sz="3600" b="1" dirty="0" smtClean="0">
                <a:latin typeface="+mj-lt"/>
                <a:cs typeface="Arial"/>
              </a:rPr>
              <a:t>som verktyg!</a:t>
            </a:r>
          </a:p>
          <a:p>
            <a:pPr>
              <a:lnSpc>
                <a:spcPct val="120000"/>
              </a:lnSpc>
            </a:pPr>
            <a:r>
              <a:rPr lang="sv-SE" sz="2400" dirty="0">
                <a:latin typeface="+mj-lt"/>
                <a:cs typeface="Arial"/>
              </a:rPr>
              <a:t>Inför workshop 4 </a:t>
            </a:r>
            <a:r>
              <a:rPr lang="sv-SE" sz="2400" dirty="0" smtClean="0">
                <a:latin typeface="+mj-lt"/>
                <a:cs typeface="Arial"/>
              </a:rPr>
              <a:t>i projektet Matchningsindikatorer  finns en frivillig övning som förberedelse. Syftet är att testa indikatorerna tillsammans med kollegor på hemmaplan.</a:t>
            </a:r>
          </a:p>
        </p:txBody>
      </p:sp>
    </p:spTree>
    <p:extLst>
      <p:ext uri="{BB962C8B-B14F-4D97-AF65-F5344CB8AC3E}">
        <p14:creationId xmlns:p14="http://schemas.microsoft.com/office/powerpoint/2010/main" val="3807633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t>Om övningen</a:t>
            </a:r>
            <a:endParaRPr lang="sv-SE" sz="3600" dirty="0"/>
          </a:p>
        </p:txBody>
      </p:sp>
      <p:sp>
        <p:nvSpPr>
          <p:cNvPr id="3" name="Platshållare för innehåll 2"/>
          <p:cNvSpPr>
            <a:spLocks noGrp="1"/>
          </p:cNvSpPr>
          <p:nvPr>
            <p:ph idx="1"/>
          </p:nvPr>
        </p:nvSpPr>
        <p:spPr/>
        <p:txBody>
          <a:bodyPr>
            <a:normAutofit fontScale="92500" lnSpcReduction="20000"/>
          </a:bodyPr>
          <a:lstStyle/>
          <a:p>
            <a:r>
              <a:rPr lang="sv-SE" dirty="0" smtClean="0"/>
              <a:t>VAD </a:t>
            </a:r>
          </a:p>
          <a:p>
            <a:r>
              <a:rPr lang="sv-SE" dirty="0" smtClean="0"/>
              <a:t>Matchningsindikatorerna är en uppsättning indikatorer som visar utbud och efterfrågan på utbildad arbetskraft i Sveriges regioner. Statistiken finns i SCB:s </a:t>
            </a:r>
            <a:r>
              <a:rPr lang="sv-SE" dirty="0" smtClean="0">
                <a:hlinkClick r:id="rId2"/>
              </a:rPr>
              <a:t>Statistikdatabasen</a:t>
            </a:r>
            <a:r>
              <a:rPr lang="sv-SE" dirty="0" smtClean="0"/>
              <a:t>.</a:t>
            </a:r>
          </a:p>
          <a:p>
            <a:endParaRPr lang="sv-SE" dirty="0"/>
          </a:p>
          <a:p>
            <a:r>
              <a:rPr lang="sv-SE" dirty="0" smtClean="0"/>
              <a:t>SYFTE</a:t>
            </a:r>
          </a:p>
          <a:p>
            <a:r>
              <a:rPr lang="sv-SE" dirty="0" smtClean="0"/>
              <a:t>Övningen syftar till att använda statistikverktyget i praktiken för att skapa erfarenhet och samtal på hemmaplan.</a:t>
            </a:r>
            <a:endParaRPr lang="sv-SE" dirty="0"/>
          </a:p>
          <a:p>
            <a:endParaRPr lang="sv-SE" dirty="0"/>
          </a:p>
          <a:p>
            <a:r>
              <a:rPr lang="sv-SE" dirty="0" smtClean="0"/>
              <a:t>UPPLÄGG</a:t>
            </a:r>
          </a:p>
          <a:p>
            <a:r>
              <a:rPr lang="sv-SE" dirty="0" smtClean="0"/>
              <a:t>Välj en eller flera övningar på följande sidor: </a:t>
            </a:r>
            <a:br>
              <a:rPr lang="sv-SE" dirty="0" smtClean="0"/>
            </a:br>
            <a:r>
              <a:rPr lang="sv-SE" dirty="0" smtClean="0"/>
              <a:t>Övning 1a-c 	Enklare datauttag</a:t>
            </a:r>
            <a:br>
              <a:rPr lang="sv-SE" dirty="0" smtClean="0"/>
            </a:br>
            <a:r>
              <a:rPr lang="sv-SE" dirty="0" smtClean="0"/>
              <a:t>Övning 2 		Friare upplägg och kanske lite svårare</a:t>
            </a:r>
            <a:br>
              <a:rPr lang="sv-SE" dirty="0" smtClean="0"/>
            </a:br>
            <a:r>
              <a:rPr lang="sv-SE" dirty="0" smtClean="0"/>
              <a:t>Övning 3 		Diskussionsuppgift utan datauttag</a:t>
            </a:r>
          </a:p>
          <a:p>
            <a:endParaRPr lang="sv-SE" dirty="0" smtClean="0"/>
          </a:p>
          <a:p>
            <a:r>
              <a:rPr lang="sv-SE" dirty="0" smtClean="0"/>
              <a:t>DELA ERFARENHETER</a:t>
            </a:r>
          </a:p>
          <a:p>
            <a:r>
              <a:rPr lang="sv-SE" dirty="0" smtClean="0"/>
              <a:t>Dela med er av erfarenheter tillsammans på kommande workshop.</a:t>
            </a:r>
          </a:p>
        </p:txBody>
      </p:sp>
    </p:spTree>
    <p:extLst>
      <p:ext uri="{BB962C8B-B14F-4D97-AF65-F5344CB8AC3E}">
        <p14:creationId xmlns:p14="http://schemas.microsoft.com/office/powerpoint/2010/main" val="34794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Övning 1a-c</a:t>
            </a:r>
            <a:endParaRPr lang="sv-SE" dirty="0"/>
          </a:p>
        </p:txBody>
      </p:sp>
      <p:sp>
        <p:nvSpPr>
          <p:cNvPr id="3" name="Platshållare för innehåll 2"/>
          <p:cNvSpPr>
            <a:spLocks noGrp="1"/>
          </p:cNvSpPr>
          <p:nvPr>
            <p:ph idx="1"/>
          </p:nvPr>
        </p:nvSpPr>
        <p:spPr>
          <a:xfrm>
            <a:off x="1628502" y="2063931"/>
            <a:ext cx="5556069" cy="3941548"/>
          </a:xfrm>
        </p:spPr>
        <p:txBody>
          <a:bodyPr>
            <a:normAutofit/>
          </a:bodyPr>
          <a:lstStyle/>
          <a:p>
            <a:r>
              <a:rPr lang="sv-SE" dirty="0" smtClean="0"/>
              <a:t>Övning 1a-c består av tre halvautentiska mejl som antas ha skickats till er i er roll som samordnare/utvecklare eller analytiker. Frågorna kan besvaras, eller i alla fall belysas, med hjälp av matchningsindikatorerna.</a:t>
            </a:r>
          </a:p>
          <a:p>
            <a:endParaRPr lang="sv-SE" dirty="0" smtClean="0"/>
          </a:p>
          <a:p>
            <a:pPr marL="285750" indent="-285750">
              <a:buFontTx/>
              <a:buChar char="-"/>
            </a:pPr>
            <a:r>
              <a:rPr lang="sv-SE" dirty="0" smtClean="0"/>
              <a:t>Gå till </a:t>
            </a:r>
            <a:r>
              <a:rPr lang="sv-SE" dirty="0" smtClean="0">
                <a:hlinkClick r:id="rId2"/>
              </a:rPr>
              <a:t>www.statistikdatabasen.scb.se</a:t>
            </a:r>
            <a:endParaRPr lang="sv-SE" dirty="0" smtClean="0"/>
          </a:p>
          <a:p>
            <a:pPr marL="285750" indent="-285750">
              <a:buFontTx/>
              <a:buChar char="-"/>
            </a:pPr>
            <a:r>
              <a:rPr lang="sv-SE" dirty="0" smtClean="0"/>
              <a:t>Välj ämnesområde Arbetsmarknad </a:t>
            </a:r>
            <a:br>
              <a:rPr lang="sv-SE" dirty="0" smtClean="0"/>
            </a:br>
            <a:r>
              <a:rPr lang="sv-SE" dirty="0" smtClean="0"/>
              <a:t>och sedan Regionala matchningsindikatorer</a:t>
            </a:r>
          </a:p>
          <a:p>
            <a:pPr marL="285750" indent="-285750">
              <a:buFontTx/>
              <a:buChar char="-"/>
            </a:pPr>
            <a:r>
              <a:rPr lang="sv-SE" dirty="0" smtClean="0"/>
              <a:t>Svara med statistik för dels det egna länet </a:t>
            </a:r>
            <a:br>
              <a:rPr lang="sv-SE" dirty="0" smtClean="0"/>
            </a:br>
            <a:r>
              <a:rPr lang="sv-SE" dirty="0" smtClean="0"/>
              <a:t>(eller valfritt län för den som arbetar nationellt), </a:t>
            </a:r>
            <a:br>
              <a:rPr lang="sv-SE" dirty="0" smtClean="0"/>
            </a:br>
            <a:r>
              <a:rPr lang="sv-SE" dirty="0" smtClean="0"/>
              <a:t>dels riket, och för senast möjliga år. </a:t>
            </a:r>
          </a:p>
          <a:p>
            <a:pPr marL="285750" indent="-285750">
              <a:buFontTx/>
              <a:buChar char="-"/>
            </a:pPr>
            <a:r>
              <a:rPr lang="sv-SE" dirty="0" smtClean="0"/>
              <a:t>Spara era svar – i form av endast siffror eller fiktiva mejlsvar – till workshoppen den 20 februari.</a:t>
            </a:r>
            <a:endParaRPr lang="sv-SE" dirty="0"/>
          </a:p>
          <a:p>
            <a:pPr marL="285750" indent="-285750">
              <a:buFontTx/>
              <a:buChar char="-"/>
            </a:pPr>
            <a:endParaRPr lang="sv-SE" dirty="0" smtClean="0"/>
          </a:p>
          <a:p>
            <a:endParaRPr lang="sv-SE" dirty="0"/>
          </a:p>
          <a:p>
            <a:endParaRPr lang="sv-SE" dirty="0"/>
          </a:p>
          <a:p>
            <a:endParaRPr lang="sv-SE" dirty="0" smtClean="0"/>
          </a:p>
          <a:p>
            <a:endParaRPr lang="sv-SE" dirty="0"/>
          </a:p>
        </p:txBody>
      </p:sp>
    </p:spTree>
    <p:extLst>
      <p:ext uri="{BB962C8B-B14F-4D97-AF65-F5344CB8AC3E}">
        <p14:creationId xmlns:p14="http://schemas.microsoft.com/office/powerpoint/2010/main" val="706441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 </a:t>
            </a:r>
            <a:r>
              <a:rPr lang="sv-SE" dirty="0" smtClean="0"/>
              <a:t>1a (lättare)</a:t>
            </a:r>
            <a:endParaRPr lang="sv-SE" dirty="0"/>
          </a:p>
        </p:txBody>
      </p:sp>
      <p:sp>
        <p:nvSpPr>
          <p:cNvPr id="3" name="Platshållare för innehåll 2"/>
          <p:cNvSpPr>
            <a:spLocks noGrp="1"/>
          </p:cNvSpPr>
          <p:nvPr>
            <p:ph idx="1"/>
          </p:nvPr>
        </p:nvSpPr>
        <p:spPr>
          <a:xfrm>
            <a:off x="1628502" y="2063931"/>
            <a:ext cx="5556069" cy="4436106"/>
          </a:xfrm>
        </p:spPr>
        <p:txBody>
          <a:bodyPr>
            <a:normAutofit fontScale="92500" lnSpcReduction="20000"/>
          </a:bodyPr>
          <a:lstStyle/>
          <a:p>
            <a:r>
              <a:rPr lang="sv-SE" dirty="0"/>
              <a:t>Från: </a:t>
            </a:r>
            <a:r>
              <a:rPr lang="sv-SE" dirty="0" smtClean="0"/>
              <a:t>Markus Markström</a:t>
            </a:r>
            <a:endParaRPr lang="sv-SE" dirty="0"/>
          </a:p>
          <a:p>
            <a:r>
              <a:rPr lang="sv-SE" dirty="0"/>
              <a:t>Skickat: den </a:t>
            </a:r>
            <a:r>
              <a:rPr lang="sv-SE" dirty="0" smtClean="0"/>
              <a:t>3 mars </a:t>
            </a:r>
            <a:r>
              <a:rPr lang="sv-SE" dirty="0"/>
              <a:t>2017 </a:t>
            </a:r>
            <a:r>
              <a:rPr lang="sv-SE" dirty="0" smtClean="0"/>
              <a:t>13:33</a:t>
            </a:r>
            <a:endParaRPr lang="sv-SE" dirty="0"/>
          </a:p>
          <a:p>
            <a:r>
              <a:rPr lang="sv-SE" dirty="0"/>
              <a:t>Till: Samordnare Kompetensförsörjning</a:t>
            </a:r>
          </a:p>
          <a:p>
            <a:r>
              <a:rPr lang="sv-SE" dirty="0"/>
              <a:t>Ämne: </a:t>
            </a:r>
            <a:r>
              <a:rPr lang="sv-SE" dirty="0" smtClean="0"/>
              <a:t>Arbetslösas utbildningsbakgrund</a:t>
            </a:r>
            <a:endParaRPr lang="sv-SE" dirty="0"/>
          </a:p>
          <a:p>
            <a:endParaRPr lang="sv-SE" dirty="0" smtClean="0"/>
          </a:p>
          <a:p>
            <a:r>
              <a:rPr lang="sv-SE" dirty="0" smtClean="0"/>
              <a:t>Hej!</a:t>
            </a:r>
          </a:p>
          <a:p>
            <a:endParaRPr lang="sv-SE" dirty="0"/>
          </a:p>
          <a:p>
            <a:r>
              <a:rPr lang="sv-SE" dirty="0" smtClean="0"/>
              <a:t>Kul att ses sist! Under lunchen nämnde du något om matchningsstatistik på länsnivå om jag inte minns fel. Vi har precis satt igång ett analysprojekt kring kopplingen yrke-utbildning hos de som är inskrivna hos oss. Yrkessidan har vi koll på, men vi skulle behöva stämma av det vi redan vet om de arbetssökandes utbildningar. Fanns det något sådant i statistiken som du talade om, alltså utbildningsbakgrunden hos de arbetssökande i länet? Vänligt om du skulle ha tid att guida mig!</a:t>
            </a:r>
          </a:p>
          <a:p>
            <a:endParaRPr lang="sv-SE" dirty="0"/>
          </a:p>
          <a:p>
            <a:r>
              <a:rPr lang="sv-SE" dirty="0" smtClean="0"/>
              <a:t>Hälsningar</a:t>
            </a:r>
          </a:p>
          <a:p>
            <a:r>
              <a:rPr lang="sv-SE" dirty="0" smtClean="0"/>
              <a:t>Markus</a:t>
            </a:r>
          </a:p>
          <a:p>
            <a:endParaRPr lang="sv-SE" dirty="0"/>
          </a:p>
          <a:p>
            <a:r>
              <a:rPr lang="sv-SE" dirty="0" smtClean="0"/>
              <a:t>Analytiker/utredare Arbetsförmedlingen</a:t>
            </a:r>
            <a:endParaRPr lang="sv-SE" dirty="0"/>
          </a:p>
        </p:txBody>
      </p:sp>
    </p:spTree>
    <p:extLst>
      <p:ext uri="{BB962C8B-B14F-4D97-AF65-F5344CB8AC3E}">
        <p14:creationId xmlns:p14="http://schemas.microsoft.com/office/powerpoint/2010/main" val="57275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 </a:t>
            </a:r>
            <a:r>
              <a:rPr lang="sv-SE" dirty="0" smtClean="0"/>
              <a:t>1b (lättare)</a:t>
            </a:r>
            <a:endParaRPr lang="sv-SE" dirty="0"/>
          </a:p>
        </p:txBody>
      </p:sp>
      <p:sp>
        <p:nvSpPr>
          <p:cNvPr id="3" name="Platshållare för innehåll 2"/>
          <p:cNvSpPr>
            <a:spLocks noGrp="1"/>
          </p:cNvSpPr>
          <p:nvPr>
            <p:ph idx="1"/>
          </p:nvPr>
        </p:nvSpPr>
        <p:spPr/>
        <p:txBody>
          <a:bodyPr>
            <a:normAutofit fontScale="92500" lnSpcReduction="10000"/>
          </a:bodyPr>
          <a:lstStyle/>
          <a:p>
            <a:pPr>
              <a:lnSpc>
                <a:spcPct val="90000"/>
              </a:lnSpc>
            </a:pPr>
            <a:r>
              <a:rPr lang="sv-SE" dirty="0"/>
              <a:t>Från: Alice Almgren</a:t>
            </a:r>
          </a:p>
          <a:p>
            <a:pPr>
              <a:lnSpc>
                <a:spcPct val="90000"/>
              </a:lnSpc>
            </a:pPr>
            <a:r>
              <a:rPr lang="sv-SE" dirty="0"/>
              <a:t>Skickat: den </a:t>
            </a:r>
            <a:r>
              <a:rPr lang="sv-SE" dirty="0" smtClean="0"/>
              <a:t>4 april </a:t>
            </a:r>
            <a:r>
              <a:rPr lang="sv-SE" dirty="0"/>
              <a:t>2017 </a:t>
            </a:r>
            <a:r>
              <a:rPr lang="sv-SE" dirty="0" smtClean="0"/>
              <a:t>14:44</a:t>
            </a:r>
            <a:endParaRPr lang="sv-SE" dirty="0"/>
          </a:p>
          <a:p>
            <a:pPr>
              <a:lnSpc>
                <a:spcPct val="90000"/>
              </a:lnSpc>
            </a:pPr>
            <a:r>
              <a:rPr lang="sv-SE" dirty="0"/>
              <a:t>Till: Samordnare Kompetensförsörjning</a:t>
            </a:r>
          </a:p>
          <a:p>
            <a:pPr>
              <a:lnSpc>
                <a:spcPct val="90000"/>
              </a:lnSpc>
            </a:pPr>
            <a:r>
              <a:rPr lang="sv-SE" dirty="0"/>
              <a:t>Ämne: Lärarflyttar</a:t>
            </a:r>
          </a:p>
          <a:p>
            <a:r>
              <a:rPr lang="sv-SE" dirty="0"/>
              <a:t> </a:t>
            </a:r>
          </a:p>
          <a:p>
            <a:r>
              <a:rPr lang="sv-SE" dirty="0"/>
              <a:t>Hej!</a:t>
            </a:r>
          </a:p>
          <a:p>
            <a:endParaRPr lang="sv-SE" dirty="0" smtClean="0"/>
          </a:p>
          <a:p>
            <a:r>
              <a:rPr lang="sv-SE" dirty="0"/>
              <a:t>Jag arbetar med dimensionering av lärarutbildningen och har stor nytta av era underlag för att anpassa antagningen till arbetsmarknadens behov. Jag har en fråga kring flyttströmmarna till och från länet som ni kanske kan svara på: Det skulle vara intressant att se in- och utflyttningen av lärare i länet. Är det något som ni har sett statistik över?</a:t>
            </a:r>
          </a:p>
          <a:p>
            <a:endParaRPr lang="sv-SE" dirty="0"/>
          </a:p>
          <a:p>
            <a:r>
              <a:rPr lang="sv-SE" dirty="0"/>
              <a:t>Hälsningar </a:t>
            </a:r>
            <a:r>
              <a:rPr lang="sv-SE" dirty="0" smtClean="0"/>
              <a:t>Alice</a:t>
            </a:r>
            <a:endParaRPr lang="sv-SE" dirty="0"/>
          </a:p>
          <a:p>
            <a:r>
              <a:rPr lang="sv-SE" dirty="0" smtClean="0"/>
              <a:t>Utbildningsplanerare/Avdelningsdirektör Universitetet</a:t>
            </a:r>
            <a:endParaRPr lang="sv-SE" dirty="0"/>
          </a:p>
          <a:p>
            <a:endParaRPr lang="sv-SE" dirty="0" smtClean="0"/>
          </a:p>
          <a:p>
            <a:endParaRPr lang="sv-SE" dirty="0"/>
          </a:p>
        </p:txBody>
      </p:sp>
    </p:spTree>
    <p:extLst>
      <p:ext uri="{BB962C8B-B14F-4D97-AF65-F5344CB8AC3E}">
        <p14:creationId xmlns:p14="http://schemas.microsoft.com/office/powerpoint/2010/main" val="2491868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 </a:t>
            </a:r>
            <a:r>
              <a:rPr lang="sv-SE" dirty="0" smtClean="0"/>
              <a:t>1c (lättare)</a:t>
            </a:r>
            <a:endParaRPr lang="sv-SE" dirty="0"/>
          </a:p>
        </p:txBody>
      </p:sp>
      <p:sp>
        <p:nvSpPr>
          <p:cNvPr id="3" name="Platshållare för innehåll 2"/>
          <p:cNvSpPr>
            <a:spLocks noGrp="1"/>
          </p:cNvSpPr>
          <p:nvPr>
            <p:ph idx="1"/>
          </p:nvPr>
        </p:nvSpPr>
        <p:spPr>
          <a:xfrm>
            <a:off x="1628502" y="2063931"/>
            <a:ext cx="5556069" cy="4404246"/>
          </a:xfrm>
        </p:spPr>
        <p:txBody>
          <a:bodyPr>
            <a:noAutofit/>
          </a:bodyPr>
          <a:lstStyle/>
          <a:p>
            <a:pPr>
              <a:lnSpc>
                <a:spcPct val="80000"/>
              </a:lnSpc>
            </a:pPr>
            <a:r>
              <a:rPr lang="sv-SE" sz="1500" dirty="0"/>
              <a:t>Från: Fatima </a:t>
            </a:r>
            <a:r>
              <a:rPr lang="sv-SE" sz="1500" dirty="0" err="1"/>
              <a:t>Fastberg</a:t>
            </a:r>
            <a:endParaRPr lang="sv-SE" sz="1500" dirty="0"/>
          </a:p>
          <a:p>
            <a:pPr>
              <a:lnSpc>
                <a:spcPct val="80000"/>
              </a:lnSpc>
            </a:pPr>
            <a:r>
              <a:rPr lang="sv-SE" sz="1500" dirty="0"/>
              <a:t>Skickat: den 2 februari 2017 12:22</a:t>
            </a:r>
          </a:p>
          <a:p>
            <a:pPr>
              <a:lnSpc>
                <a:spcPct val="80000"/>
              </a:lnSpc>
            </a:pPr>
            <a:r>
              <a:rPr lang="sv-SE" sz="1500" dirty="0"/>
              <a:t>Till: Samordnare Kompetensförsörjning</a:t>
            </a:r>
          </a:p>
          <a:p>
            <a:pPr>
              <a:lnSpc>
                <a:spcPct val="80000"/>
              </a:lnSpc>
            </a:pPr>
            <a:r>
              <a:rPr lang="sv-SE" sz="1500" dirty="0"/>
              <a:t>Ämne: Industriutbildade</a:t>
            </a:r>
          </a:p>
          <a:p>
            <a:pPr>
              <a:lnSpc>
                <a:spcPct val="80000"/>
              </a:lnSpc>
            </a:pPr>
            <a:endParaRPr lang="sv-SE" sz="1500" dirty="0"/>
          </a:p>
          <a:p>
            <a:pPr>
              <a:lnSpc>
                <a:spcPct val="80000"/>
              </a:lnSpc>
            </a:pPr>
            <a:r>
              <a:rPr lang="sv-SE" sz="1500" dirty="0"/>
              <a:t>Hej!</a:t>
            </a:r>
          </a:p>
          <a:p>
            <a:pPr>
              <a:lnSpc>
                <a:spcPct val="80000"/>
              </a:lnSpc>
            </a:pPr>
            <a:endParaRPr lang="sv-SE" sz="1500" dirty="0"/>
          </a:p>
          <a:p>
            <a:pPr>
              <a:lnSpc>
                <a:spcPct val="80000"/>
              </a:lnSpc>
            </a:pPr>
            <a:r>
              <a:rPr lang="sv-SE" sz="1500" dirty="0"/>
              <a:t>Inför branschrådet den 22 februari har en fundering väckts hos oss, nämligen om det finns siffror på hur många av de som gått industriteknisk utbildning som arbetar kvar inom teknik och tillverkning i länet idag. Det känns angeläget att veta med tanke på den diskussion som förs om att lägga ner industritekniska programmet i Staden till 2020. Är det något ni har koll på? Främst är vi intresserade av den yngre arbetskraften.</a:t>
            </a:r>
          </a:p>
          <a:p>
            <a:pPr>
              <a:lnSpc>
                <a:spcPct val="80000"/>
              </a:lnSpc>
            </a:pPr>
            <a:endParaRPr lang="sv-SE" sz="1500" dirty="0"/>
          </a:p>
          <a:p>
            <a:pPr>
              <a:lnSpc>
                <a:spcPct val="80000"/>
              </a:lnSpc>
            </a:pPr>
            <a:r>
              <a:rPr lang="sv-SE" sz="1500" dirty="0"/>
              <a:t>Vänliga hälsningar</a:t>
            </a:r>
          </a:p>
          <a:p>
            <a:pPr>
              <a:lnSpc>
                <a:spcPct val="80000"/>
              </a:lnSpc>
            </a:pPr>
            <a:r>
              <a:rPr lang="sv-SE" sz="1500" dirty="0"/>
              <a:t>Fatima </a:t>
            </a:r>
            <a:r>
              <a:rPr lang="sv-SE" sz="1500" dirty="0" err="1"/>
              <a:t>Fastberg</a:t>
            </a:r>
            <a:endParaRPr lang="sv-SE" sz="1500" dirty="0"/>
          </a:p>
          <a:p>
            <a:pPr>
              <a:lnSpc>
                <a:spcPct val="80000"/>
              </a:lnSpc>
            </a:pPr>
            <a:endParaRPr lang="sv-SE" sz="1500" dirty="0"/>
          </a:p>
          <a:p>
            <a:pPr>
              <a:lnSpc>
                <a:spcPct val="80000"/>
              </a:lnSpc>
            </a:pPr>
            <a:r>
              <a:rPr lang="sv-SE" sz="1500" dirty="0"/>
              <a:t>Regionala Teknikskolan</a:t>
            </a:r>
          </a:p>
          <a:p>
            <a:endParaRPr lang="sv-SE" sz="900" dirty="0"/>
          </a:p>
        </p:txBody>
      </p:sp>
    </p:spTree>
    <p:extLst>
      <p:ext uri="{BB962C8B-B14F-4D97-AF65-F5344CB8AC3E}">
        <p14:creationId xmlns:p14="http://schemas.microsoft.com/office/powerpoint/2010/main" val="3407642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 </a:t>
            </a:r>
            <a:r>
              <a:rPr lang="sv-SE" dirty="0" smtClean="0"/>
              <a:t>2 (svårare)</a:t>
            </a:r>
            <a:endParaRPr lang="sv-SE" dirty="0"/>
          </a:p>
        </p:txBody>
      </p:sp>
      <p:sp>
        <p:nvSpPr>
          <p:cNvPr id="3" name="Platshållare för innehåll 2"/>
          <p:cNvSpPr>
            <a:spLocks noGrp="1"/>
          </p:cNvSpPr>
          <p:nvPr>
            <p:ph idx="1"/>
          </p:nvPr>
        </p:nvSpPr>
        <p:spPr/>
        <p:txBody>
          <a:bodyPr>
            <a:normAutofit lnSpcReduction="10000"/>
          </a:bodyPr>
          <a:lstStyle/>
          <a:p>
            <a:r>
              <a:rPr lang="sv-SE" sz="2400" dirty="0" smtClean="0">
                <a:latin typeface="+mj-lt"/>
                <a:cs typeface="Arial"/>
              </a:rPr>
              <a:t>Tänk på en konkret fråga som ofta återkommer i diskussionerna kring kompetensförsörjning i regionen, och som går att besvara kvantitativt. Belys frågan med hjälp av de regionala matchnings-indikatorerna och uttag från Statistikdatabasen.</a:t>
            </a:r>
          </a:p>
          <a:p>
            <a:endParaRPr lang="sv-SE" sz="2400" dirty="0">
              <a:latin typeface="+mj-lt"/>
              <a:cs typeface="Arial"/>
            </a:endParaRPr>
          </a:p>
          <a:p>
            <a:r>
              <a:rPr lang="sv-SE" sz="2400" dirty="0" smtClean="0">
                <a:latin typeface="+mj-lt"/>
                <a:cs typeface="Arial"/>
              </a:rPr>
              <a:t>Tips! Den regionala utvecklingsstrategin eller liknande dokument kan kanske ge inspiration.</a:t>
            </a:r>
          </a:p>
        </p:txBody>
      </p:sp>
    </p:spTree>
    <p:extLst>
      <p:ext uri="{BB962C8B-B14F-4D97-AF65-F5344CB8AC3E}">
        <p14:creationId xmlns:p14="http://schemas.microsoft.com/office/powerpoint/2010/main" val="2359769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 3</a:t>
            </a:r>
            <a:r>
              <a:rPr lang="sv-SE" dirty="0" smtClean="0"/>
              <a:t> (inga datauttag)</a:t>
            </a:r>
            <a:endParaRPr lang="sv-SE" dirty="0"/>
          </a:p>
        </p:txBody>
      </p:sp>
      <p:sp>
        <p:nvSpPr>
          <p:cNvPr id="3" name="Platshållare för innehåll 2"/>
          <p:cNvSpPr>
            <a:spLocks noGrp="1"/>
          </p:cNvSpPr>
          <p:nvPr>
            <p:ph idx="1"/>
          </p:nvPr>
        </p:nvSpPr>
        <p:spPr/>
        <p:txBody>
          <a:bodyPr>
            <a:normAutofit/>
          </a:bodyPr>
          <a:lstStyle/>
          <a:p>
            <a:r>
              <a:rPr lang="sv-SE" sz="2400" dirty="0" smtClean="0">
                <a:latin typeface="+mj-lt"/>
                <a:cs typeface="Arial"/>
              </a:rPr>
              <a:t>Tänk på det nya året! I vilka projekt och </a:t>
            </a:r>
            <a:br>
              <a:rPr lang="sv-SE" sz="2400" dirty="0" smtClean="0">
                <a:latin typeface="+mj-lt"/>
                <a:cs typeface="Arial"/>
              </a:rPr>
            </a:br>
            <a:r>
              <a:rPr lang="sv-SE" sz="2400" dirty="0" smtClean="0">
                <a:latin typeface="+mj-lt"/>
                <a:cs typeface="Arial"/>
              </a:rPr>
              <a:t>till vilka arbetsuppgifter skulle det vara möjligt att använda de regionala matchningsindikatorerna?</a:t>
            </a:r>
            <a:r>
              <a:rPr lang="sv-SE" sz="2400" dirty="0">
                <a:latin typeface="+mj-lt"/>
                <a:cs typeface="Arial"/>
              </a:rPr>
              <a:t> </a:t>
            </a:r>
            <a:r>
              <a:rPr lang="sv-SE" sz="2400" dirty="0" smtClean="0">
                <a:latin typeface="+mj-lt"/>
                <a:cs typeface="Arial"/>
              </a:rPr>
              <a:t>Om svaret är ”inga” eller ”vet inte”, vad skulle krävas för att ni ska kunna använda dem?</a:t>
            </a:r>
          </a:p>
        </p:txBody>
      </p:sp>
    </p:spTree>
    <p:extLst>
      <p:ext uri="{BB962C8B-B14F-4D97-AF65-F5344CB8AC3E}">
        <p14:creationId xmlns:p14="http://schemas.microsoft.com/office/powerpoint/2010/main" val="2299205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Hur gick det?  </a:t>
            </a:r>
            <a:endParaRPr lang="sv-SE" dirty="0"/>
          </a:p>
        </p:txBody>
      </p:sp>
      <p:sp>
        <p:nvSpPr>
          <p:cNvPr id="3" name="Platshållare för innehåll 2"/>
          <p:cNvSpPr>
            <a:spLocks noGrp="1"/>
          </p:cNvSpPr>
          <p:nvPr>
            <p:ph idx="1"/>
          </p:nvPr>
        </p:nvSpPr>
        <p:spPr>
          <a:xfrm>
            <a:off x="1628502" y="2063931"/>
            <a:ext cx="6591473" cy="3941548"/>
          </a:xfrm>
        </p:spPr>
        <p:txBody>
          <a:bodyPr>
            <a:noAutofit/>
          </a:bodyPr>
          <a:lstStyle/>
          <a:p>
            <a:r>
              <a:rPr lang="sv-SE" sz="2400" dirty="0" smtClean="0"/>
              <a:t>Erfarenheter från och reflektioner kring hemuppgiften kommer </a:t>
            </a:r>
            <a:r>
              <a:rPr lang="sv-SE" sz="2400" dirty="0"/>
              <a:t>att delas under workshop </a:t>
            </a:r>
            <a:r>
              <a:rPr lang="sv-SE" sz="2400" dirty="0" smtClean="0"/>
              <a:t>4. </a:t>
            </a:r>
          </a:p>
          <a:p>
            <a:endParaRPr lang="sv-SE" sz="2400" dirty="0" smtClean="0"/>
          </a:p>
          <a:p>
            <a:r>
              <a:rPr lang="sv-SE" sz="2400" dirty="0" smtClean="0"/>
              <a:t>För att kunna planera workshoppen ber vi er därför att i samband med anmälan meddela vilka övningar ni har gjort. Om ni valt övning 2 vill vi även veta vilken fråga ni försökt att besvara.</a:t>
            </a:r>
          </a:p>
          <a:p>
            <a:endParaRPr lang="sv-SE" sz="2400" dirty="0"/>
          </a:p>
          <a:p>
            <a:r>
              <a:rPr lang="sv-SE" sz="2400" dirty="0" smtClean="0"/>
              <a:t>Har ni frågor? Kontakta gärna </a:t>
            </a:r>
            <a:r>
              <a:rPr lang="sv-SE" sz="2400" dirty="0" smtClean="0">
                <a:hlinkClick r:id="rId2"/>
              </a:rPr>
              <a:t>Karin.Botas@skl.se</a:t>
            </a:r>
            <a:r>
              <a:rPr lang="sv-SE" sz="2400" dirty="0" smtClean="0"/>
              <a:t> </a:t>
            </a:r>
            <a:endParaRPr lang="sv-SE" sz="2400" dirty="0"/>
          </a:p>
          <a:p>
            <a:endParaRPr lang="sv-SE" sz="2400" dirty="0"/>
          </a:p>
          <a:p>
            <a:endParaRPr lang="sv-SE" sz="2400" dirty="0" smtClean="0">
              <a:hlinkClick r:id="rId2"/>
            </a:endParaRPr>
          </a:p>
        </p:txBody>
      </p:sp>
    </p:spTree>
    <p:extLst>
      <p:ext uri="{BB962C8B-B14F-4D97-AF65-F5344CB8AC3E}">
        <p14:creationId xmlns:p14="http://schemas.microsoft.com/office/powerpoint/2010/main" val="2099953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2579</TotalTime>
  <Words>549</Words>
  <Application>Microsoft Office PowerPoint</Application>
  <PresentationFormat>Bildspel på skärmen (4:3)</PresentationFormat>
  <Paragraphs>77</Paragraphs>
  <Slides>9</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9</vt:i4>
      </vt:variant>
    </vt:vector>
  </HeadingPairs>
  <TitlesOfParts>
    <vt:vector size="12" baseType="lpstr">
      <vt:lpstr>Arial</vt:lpstr>
      <vt:lpstr>Calibri</vt:lpstr>
      <vt:lpstr>Office-tema</vt:lpstr>
      <vt:lpstr>PowerPoint-presentation</vt:lpstr>
      <vt:lpstr>Om övningen</vt:lpstr>
      <vt:lpstr>Övning 1a-c</vt:lpstr>
      <vt:lpstr>Övning 1a (lättare)</vt:lpstr>
      <vt:lpstr>Övning 1b (lättare)</vt:lpstr>
      <vt:lpstr>Övning 1c (lättare)</vt:lpstr>
      <vt:lpstr>Övning 2 (svårare)</vt:lpstr>
      <vt:lpstr>Övning 3 (inga datauttag)</vt:lpstr>
      <vt:lpstr>Hur gick det?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c:creator>
  <cp:lastModifiedBy>Ternström Anton</cp:lastModifiedBy>
  <cp:revision>140</cp:revision>
  <dcterms:created xsi:type="dcterms:W3CDTF">2014-12-15T22:05:22Z</dcterms:created>
  <dcterms:modified xsi:type="dcterms:W3CDTF">2017-12-22T11:50:22Z</dcterms:modified>
</cp:coreProperties>
</file>