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4" r:id="rId2"/>
    <p:sldMasterId id="2147483698" r:id="rId3"/>
    <p:sldMasterId id="2147483670" r:id="rId4"/>
    <p:sldMasterId id="2147483729" r:id="rId5"/>
  </p:sldMasterIdLst>
  <p:notesMasterIdLst>
    <p:notesMasterId r:id="rId17"/>
  </p:notesMasterIdLst>
  <p:sldIdLst>
    <p:sldId id="280" r:id="rId6"/>
    <p:sldId id="281" r:id="rId7"/>
    <p:sldId id="282" r:id="rId8"/>
    <p:sldId id="278" r:id="rId9"/>
    <p:sldId id="271" r:id="rId10"/>
    <p:sldId id="261" r:id="rId11"/>
    <p:sldId id="293" r:id="rId12"/>
    <p:sldId id="288" r:id="rId13"/>
    <p:sldId id="266" r:id="rId14"/>
    <p:sldId id="287" r:id="rId15"/>
    <p:sldId id="295" r:id="rId16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984" autoAdjust="0"/>
  </p:normalViewPr>
  <p:slideViewPr>
    <p:cSldViewPr snapToGrid="0" showGuides="1">
      <p:cViewPr varScale="1">
        <p:scale>
          <a:sx n="141" d="100"/>
          <a:sy n="141" d="100"/>
        </p:scale>
        <p:origin x="102" y="114"/>
      </p:cViewPr>
      <p:guideLst>
        <p:guide orient="horz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D5BAB-E0D0-437A-9058-430252D9D61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B2F27-15E0-4742-B0BA-181C870B2A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805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B2F27-15E0-4742-B0BA-181C870B2AA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4310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B2F27-15E0-4742-B0BA-181C870B2AA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400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859917"/>
          </a:xfrm>
        </p:spPr>
        <p:txBody>
          <a:bodyPr/>
          <a:lstStyle/>
          <a:p>
            <a:pPr algn="just"/>
            <a:r>
              <a:rPr lang="sv-SE" dirty="0" smtClean="0"/>
              <a:t>Till arbetslösa räknas RAKS-aktiviteterna ”Arbetslöshet”, ”</a:t>
            </a:r>
            <a:r>
              <a:rPr lang="sv-SE" dirty="0" err="1" smtClean="0"/>
              <a:t>Arbetsmarkn.politisk</a:t>
            </a:r>
            <a:r>
              <a:rPr lang="sv-SE" dirty="0" smtClean="0"/>
              <a:t> åtgärd” och ”Ekonomiskt bistånd (socialbidrag)”.</a:t>
            </a:r>
          </a:p>
          <a:p>
            <a:pPr algn="just"/>
            <a:endParaRPr lang="sv-SE" dirty="0" smtClean="0"/>
          </a:p>
          <a:p>
            <a:pPr algn="just"/>
            <a:r>
              <a:rPr lang="sv-SE" dirty="0" smtClean="0"/>
              <a:t>Personer med okänd utbildning</a:t>
            </a:r>
            <a:r>
              <a:rPr lang="sv-SE" baseline="0" dirty="0" smtClean="0"/>
              <a:t> ingår inte, totalt 2121 personer (1,3 procent) av 163138 personer i Örebro län 20-64 år.</a:t>
            </a:r>
          </a:p>
          <a:p>
            <a:pPr algn="just"/>
            <a:endParaRPr lang="sv-SE" baseline="0" dirty="0" smtClean="0"/>
          </a:p>
          <a:p>
            <a:pPr algn="just"/>
            <a:r>
              <a:rPr lang="sv-SE" baseline="0" dirty="0" smtClean="0"/>
              <a:t>En stor del av de med högsta utbildningsnivå ”folkskola” är utrikes födda. Totalt i Örebro län 20-64 år är 4419 (84 procent) av 5246 utrikes födda. I åldersgruppen 20-39 är 2025 (93 procent) av 2174 utrikes födda.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685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859917"/>
          </a:xfrm>
        </p:spPr>
        <p:txBody>
          <a:bodyPr/>
          <a:lstStyle/>
          <a:p>
            <a:pPr algn="just"/>
            <a:r>
              <a:rPr lang="sv-SE" dirty="0" smtClean="0"/>
              <a:t>Etiketterna anger antal personer avrundat till 10-tal.</a:t>
            </a:r>
          </a:p>
          <a:p>
            <a:pPr algn="just"/>
            <a:endParaRPr lang="sv-SE" dirty="0" smtClean="0"/>
          </a:p>
          <a:p>
            <a:pPr algn="just"/>
            <a:r>
              <a:rPr lang="sv-SE" dirty="0" smtClean="0"/>
              <a:t>Till arbetslösa räknas RAKS-aktiviteterna ”Arbetslöshet”, ”</a:t>
            </a:r>
            <a:r>
              <a:rPr lang="sv-SE" dirty="0" err="1" smtClean="0"/>
              <a:t>Arbetsmarkn.politisk</a:t>
            </a:r>
            <a:r>
              <a:rPr lang="sv-SE" dirty="0" smtClean="0"/>
              <a:t> åtgärd” och ”Ekonomiskt bistånd (socialbidrag)”.</a:t>
            </a:r>
          </a:p>
          <a:p>
            <a:pPr algn="just"/>
            <a:endParaRPr lang="sv-SE" dirty="0" smtClean="0"/>
          </a:p>
          <a:p>
            <a:pPr algn="just"/>
            <a:r>
              <a:rPr lang="sv-SE" dirty="0" smtClean="0"/>
              <a:t>Personer med okänd utbildning</a:t>
            </a:r>
            <a:r>
              <a:rPr lang="sv-SE" baseline="0" dirty="0" smtClean="0"/>
              <a:t> ingår inte, totalt 2121 personer (1,3 procent) av 163138 personer i Örebro län 20-64 år.</a:t>
            </a:r>
            <a:endParaRPr lang="sv-SE" dirty="0" smtClean="0"/>
          </a:p>
          <a:p>
            <a:pPr algn="just"/>
            <a:endParaRPr lang="sv-SE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En stor del av de med högsta utbildningsnivå ”folkskola” är utrikes födda. Totalt i Örebro län 20-64 år är 4419 (84 procent) av 5246 utrikes födda. I åldersgruppen 20-39 är 2025 (93 procent) av 2174 utrikes födda.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0259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859917"/>
          </a:xfrm>
        </p:spPr>
        <p:txBody>
          <a:bodyPr/>
          <a:lstStyle/>
          <a:p>
            <a:pPr algn="just"/>
            <a:r>
              <a:rPr lang="sv-SE" dirty="0" smtClean="0"/>
              <a:t>Att göra: Kontrollera hur stor andel i respektive utbildningsgrupp som är egenföretagare och om</a:t>
            </a:r>
            <a:r>
              <a:rPr lang="sv-SE" baseline="0" dirty="0" smtClean="0"/>
              <a:t> det skulle kunna göra statistiken missvisande.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905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859917"/>
          </a:xfrm>
        </p:spPr>
        <p:txBody>
          <a:bodyPr/>
          <a:lstStyle/>
          <a:p>
            <a:pPr algn="just"/>
            <a:r>
              <a:rPr lang="sv-SE" dirty="0" smtClean="0"/>
              <a:t>Föregående diagram i tabellform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642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859917"/>
          </a:xfrm>
        </p:spPr>
        <p:txBody>
          <a:bodyPr/>
          <a:lstStyle/>
          <a:p>
            <a:pPr algn="just"/>
            <a:r>
              <a:rPr lang="sv-SE" dirty="0" smtClean="0"/>
              <a:t>Nästa bild visar diagrammet</a:t>
            </a:r>
            <a:r>
              <a:rPr lang="sv-SE" baseline="0" dirty="0" smtClean="0"/>
              <a:t> i tabellform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7797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859917"/>
          </a:xfrm>
        </p:spPr>
        <p:txBody>
          <a:bodyPr/>
          <a:lstStyle/>
          <a:p>
            <a:pPr algn="just"/>
            <a:r>
              <a:rPr lang="sv-SE" dirty="0" smtClean="0"/>
              <a:t>Uppdelning</a:t>
            </a:r>
            <a:r>
              <a:rPr lang="sv-SE" baseline="0" dirty="0" smtClean="0"/>
              <a:t> i kvinnor/män saknas hos SCB.</a:t>
            </a:r>
          </a:p>
          <a:p>
            <a:pPr algn="just"/>
            <a:endParaRPr lang="sv-SE" baseline="0" dirty="0" smtClean="0"/>
          </a:p>
          <a:p>
            <a:pPr algn="just"/>
            <a:r>
              <a:rPr lang="sv-SE" baseline="0" dirty="0" smtClean="0"/>
              <a:t>Vad är 13Z och 43Z för utbildningar? Är det framförallt utländska utbildningar?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368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859917"/>
          </a:xfrm>
        </p:spPr>
        <p:txBody>
          <a:bodyPr/>
          <a:lstStyle/>
          <a:p>
            <a:pPr algn="just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081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2000">
                <a:srgbClr val="EDEDED"/>
              </a:gs>
              <a:gs pos="98750">
                <a:srgbClr val="EDEDED"/>
              </a:gs>
              <a:gs pos="56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5313" y="1537437"/>
            <a:ext cx="7953375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5312" y="2690374"/>
            <a:ext cx="7953375" cy="131445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7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0" y="588963"/>
            <a:ext cx="9144000" cy="4378325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GB"/>
          </a:p>
        </p:txBody>
      </p:sp>
      <p:sp>
        <p:nvSpPr>
          <p:cNvPr id="10" name="Rektangel 9"/>
          <p:cNvSpPr/>
          <p:nvPr userDrawn="1"/>
        </p:nvSpPr>
        <p:spPr>
          <a:xfrm>
            <a:off x="0" y="4967591"/>
            <a:ext cx="9144000" cy="1802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3321078" cy="225775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37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- Blå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4967591"/>
            <a:ext cx="9144000" cy="180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5314" y="588962"/>
            <a:ext cx="3321078" cy="1017587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3321078" cy="225775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4572000" y="588963"/>
            <a:ext cx="4572000" cy="4378325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39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er - Blå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4967591"/>
            <a:ext cx="9144000" cy="180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5314" y="588962"/>
            <a:ext cx="3321078" cy="101758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3321078" cy="225775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4572000" y="588963"/>
            <a:ext cx="4572000" cy="21888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bild 10"/>
          <p:cNvSpPr>
            <a:spLocks noGrp="1"/>
          </p:cNvSpPr>
          <p:nvPr>
            <p:ph type="pic" sz="quarter" idx="17"/>
          </p:nvPr>
        </p:nvSpPr>
        <p:spPr>
          <a:xfrm>
            <a:off x="4572000" y="2778791"/>
            <a:ext cx="4572000" cy="21888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7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- Blå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 userDrawn="1"/>
        </p:nvSpPr>
        <p:spPr>
          <a:xfrm>
            <a:off x="0" y="4967591"/>
            <a:ext cx="9144000" cy="180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0" y="588963"/>
            <a:ext cx="9144000" cy="4378325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3321078" cy="225775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8533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-1587" y="0"/>
            <a:ext cx="9144000" cy="5143500"/>
          </a:xfrm>
          <a:prstGeom prst="rect">
            <a:avLst/>
          </a:prstGeom>
          <a:gradFill flip="none" rotWithShape="1">
            <a:gsLst>
              <a:gs pos="2000">
                <a:srgbClr val="EDEDED"/>
              </a:gs>
              <a:gs pos="98750">
                <a:srgbClr val="EDEDED"/>
              </a:gs>
              <a:gs pos="56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5313" y="1537437"/>
            <a:ext cx="7953375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5312" y="2690374"/>
            <a:ext cx="7953375" cy="131445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392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98750">
                <a:schemeClr val="bg1"/>
              </a:gs>
              <a:gs pos="71000">
                <a:srgbClr val="DADAD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5314" y="1537437"/>
            <a:ext cx="5538068" cy="1102519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5313" y="2690374"/>
            <a:ext cx="5538068" cy="131445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62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Varia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98750">
                <a:schemeClr val="bg1"/>
              </a:gs>
              <a:gs pos="71000">
                <a:srgbClr val="DADAD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09625" y="873235"/>
            <a:ext cx="6124752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09624" y="2026172"/>
            <a:ext cx="6124752" cy="699775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726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2000">
                <a:srgbClr val="EDEDED"/>
              </a:gs>
              <a:gs pos="98750">
                <a:srgbClr val="EDEDED"/>
              </a:gs>
              <a:gs pos="56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5313" y="1537437"/>
            <a:ext cx="7953375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5312" y="2690374"/>
            <a:ext cx="7953375" cy="131445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937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2905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3321078" cy="2647950"/>
          </a:xfrm>
        </p:spPr>
        <p:txBody>
          <a:bodyPr/>
          <a:lstStyle/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9" name="Platshållare för innehåll 2"/>
          <p:cNvSpPr>
            <a:spLocks noGrp="1"/>
          </p:cNvSpPr>
          <p:nvPr>
            <p:ph idx="13"/>
          </p:nvPr>
        </p:nvSpPr>
        <p:spPr>
          <a:xfrm>
            <a:off x="4149697" y="1960563"/>
            <a:ext cx="3321078" cy="2647950"/>
          </a:xfrm>
        </p:spPr>
        <p:txBody>
          <a:bodyPr/>
          <a:lstStyle/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dirty="0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365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395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Datum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657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Datum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52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3321078" cy="264795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innehåll 2"/>
          <p:cNvSpPr>
            <a:spLocks noGrp="1"/>
          </p:cNvSpPr>
          <p:nvPr>
            <p:ph idx="13"/>
          </p:nvPr>
        </p:nvSpPr>
        <p:spPr>
          <a:xfrm>
            <a:off x="4149697" y="1960563"/>
            <a:ext cx="3321078" cy="264795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94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405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696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6875462" cy="226853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520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3321078" cy="225775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/>
          <p:cNvSpPr>
            <a:spLocks noGrp="1"/>
          </p:cNvSpPr>
          <p:nvPr>
            <p:ph idx="13"/>
          </p:nvPr>
        </p:nvSpPr>
        <p:spPr>
          <a:xfrm>
            <a:off x="4149697" y="1960563"/>
            <a:ext cx="3321078" cy="225775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973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4967591"/>
            <a:ext cx="9144000" cy="1802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5314" y="588962"/>
            <a:ext cx="3321078" cy="1017587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3321078" cy="225775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4572000" y="588963"/>
            <a:ext cx="4572000" cy="4378325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56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er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0" y="4967591"/>
            <a:ext cx="9144000" cy="1802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5314" y="588962"/>
            <a:ext cx="3321078" cy="101758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1960563"/>
            <a:ext cx="3321078" cy="225775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4572000" y="588963"/>
            <a:ext cx="4572000" cy="21888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bild 10"/>
          <p:cNvSpPr>
            <a:spLocks noGrp="1"/>
          </p:cNvSpPr>
          <p:nvPr>
            <p:ph type="pic" sz="quarter" idx="17"/>
          </p:nvPr>
        </p:nvSpPr>
        <p:spPr>
          <a:xfrm>
            <a:off x="4572000" y="2778791"/>
            <a:ext cx="4572000" cy="21888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31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5314" y="588962"/>
            <a:ext cx="6875462" cy="1017587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5314" y="1960563"/>
            <a:ext cx="6875462" cy="26340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67475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71544" y="4995643"/>
            <a:ext cx="3800912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37313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45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0" r:id="rId3"/>
    <p:sldLayoutId id="2147483654" r:id="rId4"/>
    <p:sldLayoutId id="2147483655" r:id="rId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5314" y="588962"/>
            <a:ext cx="6875462" cy="1017587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5314" y="1960563"/>
            <a:ext cx="6875462" cy="26340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67475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Datum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71544" y="4995643"/>
            <a:ext cx="3800912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37313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8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64" r:id="rId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5314" y="588962"/>
            <a:ext cx="6875462" cy="1017587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5314" y="1960563"/>
            <a:ext cx="6875462" cy="26340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67475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Datum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71544" y="4995643"/>
            <a:ext cx="3800912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37313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/>
          <p:cNvPicPr>
            <a:picLocks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8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28" r:id="rId2"/>
    <p:sldLayoutId id="2147483708" r:id="rId3"/>
    <p:sldLayoutId id="2147483707" r:id="rId4"/>
    <p:sldLayoutId id="2147483727" r:id="rId5"/>
    <p:sldLayoutId id="2147483709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5314" y="588962"/>
            <a:ext cx="6875462" cy="1017587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5314" y="1960563"/>
            <a:ext cx="6875462" cy="26340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67475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Datum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71544" y="4995643"/>
            <a:ext cx="3800912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37313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/>
          <p:cNvPicPr>
            <a:picLocks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8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5314" y="588962"/>
            <a:ext cx="6875462" cy="1017587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5314" y="1960563"/>
            <a:ext cx="6875462" cy="26340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67475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71544" y="4995643"/>
            <a:ext cx="3800912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37313" y="4995643"/>
            <a:ext cx="540000" cy="118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65600"/>
            <a:ext cx="1928241" cy="421386"/>
          </a:xfrm>
          <a:prstGeom prst="rect">
            <a:avLst/>
          </a:prstGeom>
        </p:spPr>
      </p:pic>
      <p:sp>
        <p:nvSpPr>
          <p:cNvPr id="11" name="xxLanguageTextBox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000" dirty="0" err="1" smtClean="0"/>
          </a:p>
        </p:txBody>
      </p:sp>
    </p:spTree>
    <p:extLst>
      <p:ext uri="{BB962C8B-B14F-4D97-AF65-F5344CB8AC3E}">
        <p14:creationId xmlns:p14="http://schemas.microsoft.com/office/powerpoint/2010/main" val="408811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Hemläxa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Johan, Maria och Mats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210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6"/>
          <p:cNvSpPr txBox="1">
            <a:spLocks/>
          </p:cNvSpPr>
          <p:nvPr/>
        </p:nvSpPr>
        <p:spPr>
          <a:xfrm>
            <a:off x="5383924" y="4902300"/>
            <a:ext cx="3760076" cy="241200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sv-SE" sz="1200" dirty="0" smtClean="0">
                <a:latin typeface="Calibri" panose="020F0502020204030204" pitchFamily="34" charset="0"/>
              </a:rPr>
              <a:t>Källa: </a:t>
            </a:r>
            <a:r>
              <a:rPr lang="sv-SE" sz="1200" dirty="0">
                <a:latin typeface="Calibri" panose="020F0502020204030204" pitchFamily="34" charset="0"/>
              </a:rPr>
              <a:t>E2a </a:t>
            </a:r>
            <a:r>
              <a:rPr lang="sv-SE" sz="1200" dirty="0" smtClean="0">
                <a:latin typeface="Calibri" panose="020F0502020204030204" pitchFamily="34" charset="0"/>
              </a:rPr>
              <a:t>,Regionala </a:t>
            </a:r>
            <a:r>
              <a:rPr lang="sv-SE" sz="1200" dirty="0">
                <a:latin typeface="Calibri" panose="020F0502020204030204" pitchFamily="34" charset="0"/>
              </a:rPr>
              <a:t>matchningsindikatorer, </a:t>
            </a:r>
            <a:r>
              <a:rPr lang="sv-SE" sz="1200" dirty="0" smtClean="0">
                <a:latin typeface="Calibri" panose="020F0502020204030204" pitchFamily="34" charset="0"/>
              </a:rPr>
              <a:t>SCB (2017)</a:t>
            </a:r>
            <a:endParaRPr lang="sv-SE" sz="1200" dirty="0">
              <a:latin typeface="Calibri" panose="020F0502020204030204" pitchFamily="34" charset="0"/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04849"/>
            <a:ext cx="9146580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1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75733" y="1458097"/>
            <a:ext cx="150899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2400" dirty="0" smtClean="0"/>
              <a:t>Reflektion och frågor:</a:t>
            </a:r>
          </a:p>
          <a:p>
            <a:pPr lvl="0"/>
            <a:endParaRPr lang="sv-SE" sz="2000" dirty="0" smtClean="0"/>
          </a:p>
          <a:p>
            <a:pPr lvl="0"/>
            <a:r>
              <a:rPr lang="sv-SE" sz="2000" dirty="0" smtClean="0"/>
              <a:t>Kan underlaget bidra till att vi lyckas med Efterfrågeforum?</a:t>
            </a:r>
          </a:p>
          <a:p>
            <a:pPr lvl="0"/>
            <a:endParaRPr lang="sv-SE" sz="2000" dirty="0"/>
          </a:p>
          <a:p>
            <a:pPr lvl="0"/>
            <a:r>
              <a:rPr lang="sv-SE" sz="2000" dirty="0" smtClean="0"/>
              <a:t>Vad är era erfarenheter? Har ni tagit fram underlag för målgruppen? </a:t>
            </a:r>
          </a:p>
          <a:p>
            <a:pPr lvl="0"/>
            <a:endParaRPr lang="sv-SE" sz="2000" dirty="0" smtClean="0"/>
          </a:p>
          <a:p>
            <a:pPr lvl="0"/>
            <a:r>
              <a:rPr lang="sv-SE" sz="2000" dirty="0" smtClean="0"/>
              <a:t>Övrigt?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85172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Efterfrågeforum </a:t>
            </a:r>
            <a:br>
              <a:rPr lang="sv-SE" dirty="0" smtClean="0"/>
            </a:br>
            <a:r>
              <a:rPr lang="sv-SE" sz="2000" dirty="0" smtClean="0"/>
              <a:t>- dialog och mötesplats</a:t>
            </a: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Öka </a:t>
            </a:r>
            <a:r>
              <a:rPr lang="sv-SE" dirty="0"/>
              <a:t>den gemensamma kunskapen om efterfrågan från arbetsgivare och branscher genom presentationer och dialog</a:t>
            </a:r>
          </a:p>
          <a:p>
            <a:pPr lvl="0"/>
            <a:r>
              <a:rPr lang="sv-SE" dirty="0"/>
              <a:t>Öka dialogen och kontakten mellan branscher/arbetsgivare och ansvariga i länets kommuner</a:t>
            </a:r>
          </a:p>
          <a:p>
            <a:pPr lvl="0"/>
            <a:r>
              <a:rPr lang="sv-SE" dirty="0"/>
              <a:t>Bidra till att arbetsgivarnas rekryterings- och kompetensbehov som kan tillgodoses genom gymnasial vuxenutbildning identifieras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30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5314" y="975815"/>
            <a:ext cx="6875462" cy="3618808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Effekter på längre sikt </a:t>
            </a:r>
            <a:endParaRPr lang="sv-SE" b="1" dirty="0" smtClean="0"/>
          </a:p>
          <a:p>
            <a:endParaRPr lang="sv-SE" b="1" dirty="0"/>
          </a:p>
          <a:p>
            <a:r>
              <a:rPr lang="sv-SE" dirty="0" smtClean="0"/>
              <a:t>Fler </a:t>
            </a:r>
            <a:r>
              <a:rPr lang="sv-SE" dirty="0"/>
              <a:t>ska påbörja och avsluta en yrkesutbildning inom bristyrken och regionala styrkeområden, på </a:t>
            </a:r>
            <a:r>
              <a:rPr lang="sv-SE" dirty="0" smtClean="0"/>
              <a:t>gymnasial nivå</a:t>
            </a:r>
            <a:r>
              <a:rPr lang="sv-SE" dirty="0"/>
              <a:t>.</a:t>
            </a:r>
          </a:p>
          <a:p>
            <a:pPr lvl="0"/>
            <a:r>
              <a:rPr lang="sv-SE" dirty="0"/>
              <a:t>Öka anställningsbarheten genom ökad samverkan mellan utbildning och arbetsliv i planering och genomförande av utbildning</a:t>
            </a:r>
          </a:p>
          <a:p>
            <a:pPr lvl="0"/>
            <a:r>
              <a:rPr lang="sv-SE" dirty="0"/>
              <a:t>Livskraftiga verksamheter och företag som kan rekrytera rätt kompetens</a:t>
            </a:r>
          </a:p>
          <a:p>
            <a:pPr lvl="0"/>
            <a:r>
              <a:rPr lang="sv-SE" dirty="0"/>
              <a:t>Ett jämställt arbetsliv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371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9120"/>
            <a:ext cx="9115161" cy="4564380"/>
          </a:xfrm>
          <a:prstGeom prst="rect">
            <a:avLst/>
          </a:prstGeom>
        </p:spPr>
      </p:pic>
      <p:sp>
        <p:nvSpPr>
          <p:cNvPr id="6" name="Platshållare för text 6"/>
          <p:cNvSpPr txBox="1">
            <a:spLocks/>
          </p:cNvSpPr>
          <p:nvPr/>
        </p:nvSpPr>
        <p:spPr>
          <a:xfrm>
            <a:off x="7124700" y="4902300"/>
            <a:ext cx="2019300" cy="241200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200" dirty="0" smtClean="0">
                <a:latin typeface="Calibri" panose="020F0502020204030204" pitchFamily="34" charset="0"/>
              </a:rPr>
              <a:t>Källa: </a:t>
            </a:r>
            <a:r>
              <a:rPr lang="sv-SE" sz="1200" dirty="0" err="1" smtClean="0">
                <a:latin typeface="Calibri" panose="020F0502020204030204" pitchFamily="34" charset="0"/>
              </a:rPr>
              <a:t>SuperCross</a:t>
            </a:r>
            <a:r>
              <a:rPr lang="sv-SE" sz="1200" dirty="0" smtClean="0">
                <a:latin typeface="Calibri" panose="020F0502020204030204" pitchFamily="34" charset="0"/>
              </a:rPr>
              <a:t>, SCB (2017)</a:t>
            </a:r>
            <a:endParaRPr lang="sv-SE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24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8651"/>
            <a:ext cx="8635024" cy="4514848"/>
          </a:xfrm>
          <a:prstGeom prst="rect">
            <a:avLst/>
          </a:prstGeom>
        </p:spPr>
      </p:pic>
      <p:sp>
        <p:nvSpPr>
          <p:cNvPr id="6" name="Platshållare för text 6"/>
          <p:cNvSpPr txBox="1">
            <a:spLocks/>
          </p:cNvSpPr>
          <p:nvPr/>
        </p:nvSpPr>
        <p:spPr>
          <a:xfrm>
            <a:off x="7124700" y="4902300"/>
            <a:ext cx="2019300" cy="241200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200" dirty="0" smtClean="0">
                <a:latin typeface="Calibri" panose="020F0502020204030204" pitchFamily="34" charset="0"/>
              </a:rPr>
              <a:t>Källa: </a:t>
            </a:r>
            <a:r>
              <a:rPr lang="sv-SE" sz="1200" dirty="0" err="1" smtClean="0">
                <a:latin typeface="Calibri" panose="020F0502020204030204" pitchFamily="34" charset="0"/>
              </a:rPr>
              <a:t>SuperCross</a:t>
            </a:r>
            <a:r>
              <a:rPr lang="sv-SE" sz="1200" dirty="0" smtClean="0">
                <a:latin typeface="Calibri" panose="020F0502020204030204" pitchFamily="34" charset="0"/>
              </a:rPr>
              <a:t>, SCB (2017)</a:t>
            </a:r>
            <a:endParaRPr lang="sv-SE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61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7312"/>
            <a:ext cx="9144000" cy="4121853"/>
          </a:xfrm>
          <a:prstGeom prst="rect">
            <a:avLst/>
          </a:prstGeom>
        </p:spPr>
      </p:pic>
      <p:sp>
        <p:nvSpPr>
          <p:cNvPr id="6" name="Platshållare för text 6"/>
          <p:cNvSpPr txBox="1">
            <a:spLocks/>
          </p:cNvSpPr>
          <p:nvPr/>
        </p:nvSpPr>
        <p:spPr>
          <a:xfrm>
            <a:off x="5585460" y="4902300"/>
            <a:ext cx="3558540" cy="241200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sv-SE" sz="1200" dirty="0" smtClean="0">
                <a:latin typeface="Calibri" panose="020F0502020204030204" pitchFamily="34" charset="0"/>
              </a:rPr>
              <a:t>Källa: E3, Regionala matchningsindikatorer, SCB (2017)</a:t>
            </a:r>
            <a:endParaRPr lang="sv-SE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79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6"/>
          <p:cNvSpPr txBox="1">
            <a:spLocks/>
          </p:cNvSpPr>
          <p:nvPr/>
        </p:nvSpPr>
        <p:spPr>
          <a:xfrm>
            <a:off x="5585460" y="4902300"/>
            <a:ext cx="3558540" cy="241200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sv-SE" sz="1200" dirty="0" smtClean="0">
                <a:latin typeface="Calibri" panose="020F0502020204030204" pitchFamily="34" charset="0"/>
              </a:rPr>
              <a:t>Källa: E3, Regionala matchningsindikatorer, SCB (2017)</a:t>
            </a:r>
            <a:endParaRPr lang="sv-SE" sz="1200" dirty="0">
              <a:latin typeface="Calibri" panose="020F0502020204030204" pitchFamily="34" charset="0"/>
            </a:endParaRP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528683" y="561640"/>
            <a:ext cx="6875462" cy="1081585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400" b="1" dirty="0"/>
              <a:t>Samband mellan skillnaden i matchad förvärvsgrad mellan kvinnor och män och andelen </a:t>
            </a:r>
            <a:r>
              <a:rPr lang="sv-SE" sz="1400" b="1" dirty="0" smtClean="0"/>
              <a:t>kvinnor/män, </a:t>
            </a:r>
            <a:r>
              <a:rPr lang="sv-SE" sz="1400" b="1" dirty="0"/>
              <a:t>efter </a:t>
            </a:r>
            <a:r>
              <a:rPr lang="sv-SE" sz="1400" b="1" dirty="0" smtClean="0"/>
              <a:t>utbildningsgrupp</a:t>
            </a:r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029108"/>
              </p:ext>
            </p:extLst>
          </p:nvPr>
        </p:nvGraphicFramePr>
        <p:xfrm>
          <a:off x="464371" y="1298242"/>
          <a:ext cx="8417199" cy="3428640"/>
        </p:xfrm>
        <a:graphic>
          <a:graphicData uri="http://schemas.openxmlformats.org/drawingml/2006/table">
            <a:tbl>
              <a:tblPr/>
              <a:tblGrid>
                <a:gridCol w="4386219">
                  <a:extLst>
                    <a:ext uri="{9D8B030D-6E8A-4147-A177-3AD203B41FA5}">
                      <a16:colId xmlns:a16="http://schemas.microsoft.com/office/drawing/2014/main" val="2560308531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824446369"/>
                    </a:ext>
                  </a:extLst>
                </a:gridCol>
                <a:gridCol w="967740">
                  <a:extLst>
                    <a:ext uri="{9D8B030D-6E8A-4147-A177-3AD203B41FA5}">
                      <a16:colId xmlns:a16="http://schemas.microsoft.com/office/drawing/2014/main" val="3150271101"/>
                    </a:ext>
                  </a:extLst>
                </a:gridCol>
                <a:gridCol w="1074420">
                  <a:extLst>
                    <a:ext uri="{9D8B030D-6E8A-4147-A177-3AD203B41FA5}">
                      <a16:colId xmlns:a16="http://schemas.microsoft.com/office/drawing/2014/main" val="300777580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96357334"/>
                    </a:ext>
                  </a:extLst>
                </a:gridCol>
              </a:tblGrid>
              <a:tr h="60802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Utbildningsgrupp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Matchad förvärvsgrad, procent, kvinnor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Matchad förvärvsgrad, procent, män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Skillnad kvinnor - män, procentenheter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Andel kvinnor, procent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85058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73OX vård- och </a:t>
                      </a:r>
                      <a:r>
                        <a:rPr lang="sv-S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omsorgsutb</a:t>
                      </a: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.; övrig gymn. utb. i hälso- och sjukvård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18320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73B barn- och fritidsutbildning,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70251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33H handel- och administrationsutbildning,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17598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83R restaurang- och livsmedelsutbildning,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05771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63Z naturbruksutbildning,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-17,2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85654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53I industriutbildning,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-28,8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95202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53A+55Q gymnasieingenjörsutbildning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-11,4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0022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83T transportutbildning,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-25,3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97613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53B byggutbildning,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83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53E data-, el- och energiteknisk 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6103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53F fordonsutbildning,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-33,9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64624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53R </a:t>
                      </a:r>
                      <a:r>
                        <a:rPr lang="sv-S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vvs</a:t>
                      </a: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och fastighetsutbildning, gymnasial nivå 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36000" marR="36000" marT="360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803565"/>
                  </a:ext>
                </a:extLst>
              </a:tr>
            </a:tbl>
          </a:graphicData>
        </a:graphic>
      </p:graphicFrame>
      <p:sp>
        <p:nvSpPr>
          <p:cNvPr id="8" name="Rektangel 7"/>
          <p:cNvSpPr/>
          <p:nvPr/>
        </p:nvSpPr>
        <p:spPr>
          <a:xfrm>
            <a:off x="528683" y="1052021"/>
            <a:ext cx="175841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000" dirty="0"/>
              <a:t>Örebro län, </a:t>
            </a:r>
            <a:r>
              <a:rPr lang="sv-SE" sz="1000" dirty="0" smtClean="0"/>
              <a:t>2015, 20-64 år</a:t>
            </a:r>
            <a:endParaRPr lang="sv-SE" sz="1000" dirty="0"/>
          </a:p>
        </p:txBody>
      </p:sp>
    </p:spTree>
    <p:extLst>
      <p:ext uri="{BB962C8B-B14F-4D97-AF65-F5344CB8AC3E}">
        <p14:creationId xmlns:p14="http://schemas.microsoft.com/office/powerpoint/2010/main" val="52025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92" y="1102432"/>
            <a:ext cx="5261956" cy="3946467"/>
          </a:xfrm>
          <a:prstGeom prst="rect">
            <a:avLst/>
          </a:prstGeom>
        </p:spPr>
      </p:pic>
      <p:sp>
        <p:nvSpPr>
          <p:cNvPr id="6" name="Platshållare för text 6"/>
          <p:cNvSpPr txBox="1">
            <a:spLocks/>
          </p:cNvSpPr>
          <p:nvPr/>
        </p:nvSpPr>
        <p:spPr>
          <a:xfrm>
            <a:off x="5585460" y="4902300"/>
            <a:ext cx="3558540" cy="241200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sv-SE" sz="1200" dirty="0" smtClean="0">
                <a:latin typeface="Calibri" panose="020F0502020204030204" pitchFamily="34" charset="0"/>
              </a:rPr>
              <a:t>Källa: E3, Regionala matchningsindikatorer, SCB (2017)</a:t>
            </a:r>
            <a:endParaRPr lang="sv-SE" sz="1200" dirty="0">
              <a:latin typeface="Calibri" panose="020F0502020204030204" pitchFamily="34" charset="0"/>
            </a:endParaRP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528683" y="561640"/>
            <a:ext cx="6875462" cy="1081585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400" b="1" dirty="0"/>
              <a:t>Samband mellan skillnaden i matchad förvärvsgrad mellan kvinnor och män och andelen </a:t>
            </a:r>
            <a:r>
              <a:rPr lang="sv-SE" sz="1400" b="1" dirty="0" smtClean="0"/>
              <a:t>kvinnor/män, </a:t>
            </a:r>
            <a:r>
              <a:rPr lang="sv-SE" sz="1400" b="1" dirty="0"/>
              <a:t>efter utbildningsgrupp</a:t>
            </a:r>
            <a:endParaRPr lang="sv-SE" sz="1400" b="1" dirty="0" smtClean="0"/>
          </a:p>
        </p:txBody>
      </p:sp>
      <p:sp>
        <p:nvSpPr>
          <p:cNvPr id="4" name="Rektangel 3"/>
          <p:cNvSpPr/>
          <p:nvPr/>
        </p:nvSpPr>
        <p:spPr>
          <a:xfrm>
            <a:off x="528683" y="1052021"/>
            <a:ext cx="1758414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sv-SE" sz="1000" dirty="0"/>
              <a:t>Örebro län, </a:t>
            </a:r>
            <a:r>
              <a:rPr lang="sv-SE" sz="1000" dirty="0" smtClean="0"/>
              <a:t>2015, 20-64 år</a:t>
            </a:r>
            <a:endParaRPr lang="sv-SE" sz="1000" dirty="0"/>
          </a:p>
        </p:txBody>
      </p:sp>
      <p:sp>
        <p:nvSpPr>
          <p:cNvPr id="3" name="textruta 2"/>
          <p:cNvSpPr txBox="1"/>
          <p:nvPr/>
        </p:nvSpPr>
        <p:spPr>
          <a:xfrm>
            <a:off x="5816870" y="3515693"/>
            <a:ext cx="30139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600" dirty="0"/>
              <a:t>H</a:t>
            </a:r>
            <a:r>
              <a:rPr lang="sv-SE" sz="1600" dirty="0" smtClean="0"/>
              <a:t>ögre matchningsgrad för män</a:t>
            </a:r>
          </a:p>
          <a:p>
            <a:pPr algn="ctr"/>
            <a:r>
              <a:rPr lang="sv-SE" sz="1600" dirty="0"/>
              <a:t>ä</a:t>
            </a:r>
            <a:r>
              <a:rPr lang="sv-SE" sz="1600" dirty="0" smtClean="0"/>
              <a:t>n kvinnor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5800038" y="1791048"/>
            <a:ext cx="3275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600" dirty="0"/>
              <a:t>H</a:t>
            </a:r>
            <a:r>
              <a:rPr lang="sv-SE" sz="1600" dirty="0" smtClean="0"/>
              <a:t>ögre matchningsgrad </a:t>
            </a:r>
            <a:r>
              <a:rPr lang="sv-SE" sz="1600" dirty="0"/>
              <a:t>för </a:t>
            </a:r>
            <a:r>
              <a:rPr lang="sv-SE" sz="1600" dirty="0" smtClean="0"/>
              <a:t>kvinnor</a:t>
            </a:r>
          </a:p>
          <a:p>
            <a:pPr algn="ctr"/>
            <a:r>
              <a:rPr lang="sv-SE" sz="1600" dirty="0" smtClean="0"/>
              <a:t>än män</a:t>
            </a:r>
          </a:p>
        </p:txBody>
      </p:sp>
      <p:sp>
        <p:nvSpPr>
          <p:cNvPr id="8" name="Höger klammerparentes 7"/>
          <p:cNvSpPr/>
          <p:nvPr/>
        </p:nvSpPr>
        <p:spPr>
          <a:xfrm>
            <a:off x="5442138" y="2722056"/>
            <a:ext cx="311122" cy="199306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Höger klammerparentes 8"/>
          <p:cNvSpPr/>
          <p:nvPr/>
        </p:nvSpPr>
        <p:spPr>
          <a:xfrm>
            <a:off x="5442138" y="1330577"/>
            <a:ext cx="311122" cy="128540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470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3067"/>
            <a:ext cx="8961653" cy="3863489"/>
          </a:xfrm>
          <a:prstGeom prst="rect">
            <a:avLst/>
          </a:prstGeom>
        </p:spPr>
      </p:pic>
      <p:sp>
        <p:nvSpPr>
          <p:cNvPr id="5" name="Platshållare för text 6"/>
          <p:cNvSpPr txBox="1">
            <a:spLocks/>
          </p:cNvSpPr>
          <p:nvPr/>
        </p:nvSpPr>
        <p:spPr>
          <a:xfrm>
            <a:off x="5509260" y="4902300"/>
            <a:ext cx="3634740" cy="241200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sv-SE" sz="1200" dirty="0" smtClean="0">
                <a:latin typeface="Calibri" panose="020F0502020204030204" pitchFamily="34" charset="0"/>
              </a:rPr>
              <a:t>Källa: U1a, </a:t>
            </a:r>
            <a:r>
              <a:rPr lang="sv-SE" sz="1200" dirty="0">
                <a:latin typeface="Calibri" panose="020F0502020204030204" pitchFamily="34" charset="0"/>
              </a:rPr>
              <a:t>Regionala matchningsindikatorer, </a:t>
            </a:r>
            <a:r>
              <a:rPr lang="sv-SE" sz="1200" dirty="0" smtClean="0">
                <a:latin typeface="Calibri" panose="020F0502020204030204" pitchFamily="34" charset="0"/>
              </a:rPr>
              <a:t>SCB (2017)</a:t>
            </a:r>
            <a:endParaRPr lang="sv-SE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53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rebro län - Standardlayouter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121BA3D0-1451-4FCD-A8CE-77B01B839BDD}"/>
    </a:ext>
  </a:extLst>
</a:theme>
</file>

<file path=ppt/theme/theme2.xml><?xml version="1.0" encoding="utf-8"?>
<a:theme xmlns:a="http://schemas.openxmlformats.org/drawingml/2006/main" name="Region Örebro län - Varianter av våg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C139EF22-0BB1-4E86-B7F7-18E06BE5AC7D}"/>
    </a:ext>
  </a:extLst>
</a:theme>
</file>

<file path=ppt/theme/theme3.xml><?xml version="1.0" encoding="utf-8"?>
<a:theme xmlns:a="http://schemas.openxmlformats.org/drawingml/2006/main" name="Region Örebro län - Bildlayouter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90AA7051-07A0-4038-AC21-2D2CECA6F2CC}"/>
    </a:ext>
  </a:extLst>
</a:theme>
</file>

<file path=ppt/theme/theme4.xml><?xml version="1.0" encoding="utf-8"?>
<a:theme xmlns:a="http://schemas.openxmlformats.org/drawingml/2006/main" name="Region Örebro län - Rubriksidor/kapitelsidor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2B502B92-812E-4B4B-B5BC-1986D3C4054B}"/>
    </a:ext>
  </a:extLst>
</a:theme>
</file>

<file path=ppt/theme/theme5.xml><?xml version="1.0" encoding="utf-8"?>
<a:theme xmlns:a="http://schemas.openxmlformats.org/drawingml/2006/main" name="1_Region Örebro län - Standardlayouter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121BA3D0-1451-4FCD-A8CE-77B01B839BDD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Örebro</Template>
  <TotalTime>1303</TotalTime>
  <Words>652</Words>
  <Application>Microsoft Office PowerPoint</Application>
  <PresentationFormat>Bildspel på skärmen (16:9)</PresentationFormat>
  <Paragraphs>126</Paragraphs>
  <Slides>11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11</vt:i4>
      </vt:variant>
    </vt:vector>
  </HeadingPairs>
  <TitlesOfParts>
    <vt:vector size="18" baseType="lpstr">
      <vt:lpstr>Arial</vt:lpstr>
      <vt:lpstr>Calibri</vt:lpstr>
      <vt:lpstr>Region Örebro län - Standardlayouter</vt:lpstr>
      <vt:lpstr>Region Örebro län - Varianter av våg</vt:lpstr>
      <vt:lpstr>Region Örebro län - Bildlayouter</vt:lpstr>
      <vt:lpstr>Region Örebro län - Rubriksidor/kapitelsidor</vt:lpstr>
      <vt:lpstr>1_Region Örebro län - Standardlayouter</vt:lpstr>
      <vt:lpstr>Hemläxa</vt:lpstr>
      <vt:lpstr>Efterfrågeforum  - dialog och mötesplats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Region Örebro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Jonsson Johan, Reg utv Utbildning och arbetsmarknad</dc:creator>
  <cp:lastModifiedBy>Larsson Mats, Reg utv Förvaltningskansli</cp:lastModifiedBy>
  <cp:revision>68</cp:revision>
  <dcterms:created xsi:type="dcterms:W3CDTF">2018-02-06T08:26:05Z</dcterms:created>
  <dcterms:modified xsi:type="dcterms:W3CDTF">2018-02-22T11:52:36Z</dcterms:modified>
</cp:coreProperties>
</file>