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28" r:id="rId1"/>
  </p:sldMasterIdLst>
  <p:notesMasterIdLst>
    <p:notesMasterId r:id="rId25"/>
  </p:notesMasterIdLst>
  <p:sldIdLst>
    <p:sldId id="460" r:id="rId2"/>
    <p:sldId id="258" r:id="rId3"/>
    <p:sldId id="461" r:id="rId4"/>
    <p:sldId id="264" r:id="rId5"/>
    <p:sldId id="266" r:id="rId6"/>
    <p:sldId id="267" r:id="rId7"/>
    <p:sldId id="269" r:id="rId8"/>
    <p:sldId id="270" r:id="rId9"/>
    <p:sldId id="271" r:id="rId10"/>
    <p:sldId id="272" r:id="rId11"/>
    <p:sldId id="273" r:id="rId12"/>
    <p:sldId id="274" r:id="rId13"/>
    <p:sldId id="528" r:id="rId14"/>
    <p:sldId id="530" r:id="rId15"/>
    <p:sldId id="287" r:id="rId16"/>
    <p:sldId id="288" r:id="rId17"/>
    <p:sldId id="289" r:id="rId18"/>
    <p:sldId id="290" r:id="rId19"/>
    <p:sldId id="462" r:id="rId20"/>
    <p:sldId id="475" r:id="rId21"/>
    <p:sldId id="477" r:id="rId22"/>
    <p:sldId id="478" r:id="rId23"/>
    <p:sldId id="479"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Montserrat" panose="020B0604020202020204" charset="0"/>
      <p:regular r:id="rId30"/>
      <p:bold r:id="rId31"/>
    </p:embeddedFont>
    <p:embeddedFont>
      <p:font typeface="Thin Press" panose="020B060402020202020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93">
          <p15:clr>
            <a:srgbClr val="A4A3A4"/>
          </p15:clr>
        </p15:guide>
        <p15:guide id="2" orient="horz" pos="1030" userDrawn="1">
          <p15:clr>
            <a:srgbClr val="A4A3A4"/>
          </p15:clr>
        </p15:guide>
        <p15:guide id="3" orient="horz" pos="1576">
          <p15:clr>
            <a:srgbClr val="A4A3A4"/>
          </p15:clr>
        </p15:guide>
        <p15:guide id="4" pos="862" userDrawn="1">
          <p15:clr>
            <a:srgbClr val="A4A3A4"/>
          </p15:clr>
        </p15:guide>
        <p15:guide id="5" pos="2880" userDrawn="1">
          <p15:clr>
            <a:srgbClr val="A4A3A4"/>
          </p15:clr>
        </p15:guide>
        <p15:guide id="6" orient="horz" pos="872" userDrawn="1">
          <p15:clr>
            <a:srgbClr val="A4A3A4"/>
          </p15:clr>
        </p15:guide>
        <p15:guide id="7" orient="horz" pos="2232" userDrawn="1">
          <p15:clr>
            <a:srgbClr val="A4A3A4"/>
          </p15:clr>
        </p15:guide>
        <p15:guide id="8" pos="3084" userDrawn="1">
          <p15:clr>
            <a:srgbClr val="A4A3A4"/>
          </p15:clr>
        </p15:guide>
        <p15:guide id="9" orient="horz" pos="2550" userDrawn="1">
          <p15:clr>
            <a:srgbClr val="A4A3A4"/>
          </p15:clr>
        </p15:guide>
        <p15:guide id="10" orient="horz" pos="2731" userDrawn="1">
          <p15:clr>
            <a:srgbClr val="A4A3A4"/>
          </p15:clr>
        </p15:guide>
        <p15:guide id="11" pos="295" userDrawn="1">
          <p15:clr>
            <a:srgbClr val="A4A3A4"/>
          </p15:clr>
        </p15:guide>
        <p15:guide id="12" orient="horz" pos="781" userDrawn="1">
          <p15:clr>
            <a:srgbClr val="A4A3A4"/>
          </p15:clr>
        </p15:guide>
        <p15:guide id="13" orient="horz" pos="3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uti Kuittinen" initials="" lastIdx="9" clrIdx="0"/>
  <p:cmAuthor id="1" name="Botås Karin" initials="BK" lastIdx="3" clrIdx="1">
    <p:extLst>
      <p:ext uri="{19B8F6BF-5375-455C-9EA6-DF929625EA0E}">
        <p15:presenceInfo xmlns:p15="http://schemas.microsoft.com/office/powerpoint/2012/main" userId="S-1-5-21-1499430162-1245868380-186260367-56710" providerId="AD"/>
      </p:ext>
    </p:extLst>
  </p:cmAuthor>
  <p:cmAuthor id="2" name="Eva Moe"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A000"/>
    <a:srgbClr val="FFFFFF"/>
    <a:srgbClr val="E46C0A"/>
    <a:srgbClr val="F15B0C"/>
    <a:srgbClr val="FFA1E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903808-8B25-4DAE-A35B-F2D0D3C7A797}">
  <a:tblStyle styleId="{08903808-8B25-4DAE-A35B-F2D0D3C7A797}" styleName="Table_0">
    <a:wholeTbl>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solidFill>
        </a:fill>
      </a:tcStyle>
    </a:wholeTbl>
    <a:band1H>
      <a:tcTxStyle/>
      <a:tcStyle>
        <a:tcBdr/>
      </a:tcStyle>
    </a:band1H>
    <a:band2H>
      <a:tcTxStyle b="off" i="off"/>
      <a:tcStyle>
        <a:tcBdr/>
        <a:fill>
          <a:solidFill>
            <a:srgbClr val="E3E5E8"/>
          </a:solidFill>
        </a:fill>
      </a:tcStyle>
    </a:band2H>
    <a:band1V>
      <a:tcTxStyle/>
      <a:tcStyle>
        <a:tcBdr/>
      </a:tcStyle>
    </a:band1V>
    <a:band2V>
      <a:tcTxStyle/>
      <a:tcStyle>
        <a:tcBdr/>
      </a:tcStyle>
    </a:band2V>
    <a:lastCol>
      <a:tcTxStyle/>
      <a:tcStyle>
        <a:tcBdr/>
      </a:tcStyle>
    </a:lastCol>
    <a:firstCol>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398CCE"/>
          </a:solidFill>
        </a:fill>
      </a:tcStyle>
    </a:firstCol>
    <a:lastRow>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rgbClr val="3797C6"/>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solidFill>
        </a:fill>
      </a:tcStyle>
    </a:lastRow>
    <a:seCell>
      <a:tcTxStyle/>
      <a:tcStyle>
        <a:tcBdr/>
      </a:tcStyle>
    </a:seCell>
    <a:swCell>
      <a:tcTxStyle/>
      <a:tcStyle>
        <a:tcBdr/>
      </a:tcStyle>
    </a:swCell>
    <a:firstRow>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91"/>
    <p:restoredTop sz="91913" autoAdjust="0"/>
  </p:normalViewPr>
  <p:slideViewPr>
    <p:cSldViewPr snapToGrid="0" snapToObjects="1" showGuides="1">
      <p:cViewPr varScale="1">
        <p:scale>
          <a:sx n="118" d="100"/>
          <a:sy n="118" d="100"/>
        </p:scale>
        <p:origin x="91" y="158"/>
      </p:cViewPr>
      <p:guideLst>
        <p:guide orient="horz" pos="1493"/>
        <p:guide orient="horz" pos="1030"/>
        <p:guide orient="horz" pos="1576"/>
        <p:guide pos="862"/>
        <p:guide pos="2880"/>
        <p:guide orient="horz" pos="872"/>
        <p:guide orient="horz" pos="2232"/>
        <p:guide pos="3084"/>
        <p:guide orient="horz" pos="2550"/>
        <p:guide orient="horz" pos="2731"/>
        <p:guide pos="295"/>
        <p:guide orient="horz" pos="781"/>
        <p:guide orient="horz" pos="35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10-10T12:31:21.261" idx="7">
    <p:pos x="6000" y="0"/>
    <p:text>As an example the Art &amp; health care experiment &gt; policy recommendations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10-11T08:19:58.212" idx="9">
    <p:pos x="6000" y="100"/>
    <p:text>UPPSALA</p:text>
  </p:cm>
  <p:cm authorId="0" dt="2018-10-11T08:34:18.901" idx="8">
    <p:pos x="6000" y="0"/>
    <p:text>OK, THE REGION SENDS OUT A CALL.</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8-10-11T08:35:25.329" idx="2">
    <p:pos x="6000" y="0"/>
    <p:text>The region could fund the experiments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214757647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43c97877a8_2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43c97877a8_2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169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420f4739ee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420f4739ee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CITY LEVEL EXAMPLE</a:t>
            </a:r>
            <a:endParaRPr/>
          </a:p>
          <a:p>
            <a:pPr marL="0" lvl="0" indent="0" algn="l" rtl="0">
              <a:spcBef>
                <a:spcPts val="0"/>
              </a:spcBef>
              <a:spcAft>
                <a:spcPts val="0"/>
              </a:spcAft>
              <a:buNone/>
            </a:pPr>
            <a:r>
              <a:rPr lang="en"/>
              <a:t>Of course, in the end, the experiments are not done in ministries or not even its agencies.</a:t>
            </a:r>
            <a:endParaRPr/>
          </a:p>
          <a:p>
            <a:pPr marL="0" lvl="0" indent="0" algn="l" rtl="0">
              <a:spcBef>
                <a:spcPts val="0"/>
              </a:spcBef>
              <a:spcAft>
                <a:spcPts val="0"/>
              </a:spcAft>
              <a:buNone/>
            </a:pPr>
            <a:r>
              <a:rPr lang="en"/>
              <a:t>They are doing around us. In cities, it’s buildings, its houses. </a:t>
            </a:r>
            <a:endParaRPr/>
          </a:p>
          <a:p>
            <a:pPr marL="0" lvl="0" indent="0" algn="l" rtl="0">
              <a:spcBef>
                <a:spcPts val="0"/>
              </a:spcBef>
              <a:spcAft>
                <a:spcPts val="0"/>
              </a:spcAft>
              <a:buNone/>
            </a:pPr>
            <a:r>
              <a:rPr lang="en"/>
              <a:t>This is why one very important aspect to experimentation is collaboration between different stakeholders right where the action happens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To make it concrete, I show one process that I was running a few years back.</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also illustrates that public sector experimentation does not require anything being written in government program. It needs will to do things differently and will to collaborate.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b="1"/>
              <a:t>IN THIS PROJECT, THREE NORDIC MUNICIPALITIES WANTED TO TRY HOW EXPERIMENTATION CAN MAKE THEIR URBAN AREAS MORE SUSTAINABLE AND ATTRACTIVE. WE FACILITATED THIS IN LAHTI, OSLO AND STOCKHOLM.</a:t>
            </a:r>
            <a:endParaRPr b="1"/>
          </a:p>
        </p:txBody>
      </p:sp>
    </p:spTree>
    <p:extLst>
      <p:ext uri="{BB962C8B-B14F-4D97-AF65-F5344CB8AC3E}">
        <p14:creationId xmlns:p14="http://schemas.microsoft.com/office/powerpoint/2010/main" val="2850355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420f4739e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420f4739e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THIS HAPPENED?</a:t>
            </a:r>
            <a:endParaRPr/>
          </a:p>
        </p:txBody>
      </p:sp>
    </p:spTree>
    <p:extLst>
      <p:ext uri="{BB962C8B-B14F-4D97-AF65-F5344CB8AC3E}">
        <p14:creationId xmlns:p14="http://schemas.microsoft.com/office/powerpoint/2010/main" val="2035997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43c97877a8_2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7" name="Google Shape;1827;g43c97877a8_2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68220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43c97877a8_2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3" name="Google Shape;1833;g43c97877a8_2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03395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g43c97877a8_2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4" name="Google Shape;1854;g43c97877a8_2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4958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43c97877a8_2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4" name="Google Shape;1874;g43c97877a8_2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52759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3750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48613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13111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5930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410543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4612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3ede3a506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3ede3a506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Font typeface="Montserrat"/>
              <a:buAutoNum type="arabicPeriod"/>
            </a:pPr>
            <a:r>
              <a:rPr lang="en" sz="1300" dirty="0">
                <a:solidFill>
                  <a:schemeClr val="dk1"/>
                </a:solidFill>
                <a:latin typeface="Montserrat"/>
                <a:ea typeface="Montserrat"/>
                <a:cs typeface="Montserrat"/>
                <a:sym typeface="Montserrat"/>
              </a:rPr>
              <a:t>Complex and new matters are very difficult or even impossible to plan in advance</a:t>
            </a:r>
            <a:endParaRPr sz="1300" dirty="0">
              <a:solidFill>
                <a:schemeClr val="dk1"/>
              </a:solidFill>
              <a:latin typeface="Montserrat"/>
              <a:ea typeface="Montserrat"/>
              <a:cs typeface="Montserrat"/>
              <a:sym typeface="Montserrat"/>
            </a:endParaRPr>
          </a:p>
          <a:p>
            <a:pPr marL="457200" lvl="0" indent="-311150" algn="l" rtl="0">
              <a:spcBef>
                <a:spcPts val="1000"/>
              </a:spcBef>
              <a:spcAft>
                <a:spcPts val="0"/>
              </a:spcAft>
              <a:buClr>
                <a:schemeClr val="dk1"/>
              </a:buClr>
              <a:buSzPts val="1300"/>
              <a:buFont typeface="Montserrat"/>
              <a:buAutoNum type="arabicPeriod"/>
            </a:pPr>
            <a:r>
              <a:rPr lang="en" sz="1300" dirty="0">
                <a:solidFill>
                  <a:schemeClr val="dk1"/>
                </a:solidFill>
                <a:latin typeface="Montserrat"/>
                <a:ea typeface="Montserrat"/>
                <a:cs typeface="Montserrat"/>
                <a:sym typeface="Montserrat"/>
              </a:rPr>
              <a:t>It is the end-users - citizen - who decide whether a service or policy is good or not</a:t>
            </a:r>
            <a:endParaRPr sz="1300" dirty="0">
              <a:solidFill>
                <a:schemeClr val="dk1"/>
              </a:solidFill>
              <a:latin typeface="Montserrat"/>
              <a:ea typeface="Montserrat"/>
              <a:cs typeface="Montserrat"/>
              <a:sym typeface="Montserrat"/>
            </a:endParaRPr>
          </a:p>
          <a:p>
            <a:pPr marL="457200" lvl="0" indent="-311150" algn="l" rtl="0">
              <a:spcBef>
                <a:spcPts val="1000"/>
              </a:spcBef>
              <a:spcAft>
                <a:spcPts val="0"/>
              </a:spcAft>
              <a:buClr>
                <a:schemeClr val="dk1"/>
              </a:buClr>
              <a:buSzPts val="1300"/>
              <a:buFont typeface="Montserrat"/>
              <a:buAutoNum type="arabicPeriod"/>
            </a:pPr>
            <a:r>
              <a:rPr lang="en" sz="1300" dirty="0">
                <a:solidFill>
                  <a:schemeClr val="dk1"/>
                </a:solidFill>
                <a:latin typeface="Montserrat"/>
                <a:ea typeface="Montserrat"/>
                <a:cs typeface="Montserrat"/>
                <a:sym typeface="Montserrat"/>
              </a:rPr>
              <a:t>Experimentation helps to show others - partners, people and related stakeholders - how intended policy or service would work</a:t>
            </a:r>
            <a:endParaRPr sz="1300" dirty="0">
              <a:solidFill>
                <a:schemeClr val="dk1"/>
              </a:solidFill>
              <a:latin typeface="Montserrat"/>
              <a:ea typeface="Montserrat"/>
              <a:cs typeface="Montserrat"/>
              <a:sym typeface="Montserrat"/>
            </a:endParaRPr>
          </a:p>
          <a:p>
            <a:pPr marL="457200" lvl="0" indent="-311150" algn="l" rtl="0">
              <a:spcBef>
                <a:spcPts val="1000"/>
              </a:spcBef>
              <a:spcAft>
                <a:spcPts val="0"/>
              </a:spcAft>
              <a:buClr>
                <a:schemeClr val="dk1"/>
              </a:buClr>
              <a:buSzPts val="1300"/>
              <a:buFont typeface="Montserrat"/>
              <a:buAutoNum type="arabicPeriod"/>
            </a:pPr>
            <a:r>
              <a:rPr lang="en" sz="1300" dirty="0">
                <a:solidFill>
                  <a:schemeClr val="dk1"/>
                </a:solidFill>
                <a:latin typeface="Montserrat"/>
                <a:ea typeface="Montserrat"/>
                <a:cs typeface="Montserrat"/>
                <a:sym typeface="Montserrat"/>
              </a:rPr>
              <a:t>Failing before scaling: experimentation enables one to see if an initiative works before it is adopted in a large scale</a:t>
            </a:r>
            <a:endParaRPr sz="1300" dirty="0">
              <a:solidFill>
                <a:schemeClr val="dk1"/>
              </a:solidFill>
              <a:latin typeface="Montserrat"/>
              <a:ea typeface="Montserrat"/>
              <a:cs typeface="Montserrat"/>
              <a:sym typeface="Montserrat"/>
            </a:endParaRPr>
          </a:p>
          <a:p>
            <a:pPr marL="457200" lvl="0" indent="-311150" algn="l" rtl="0">
              <a:spcBef>
                <a:spcPts val="1000"/>
              </a:spcBef>
              <a:spcAft>
                <a:spcPts val="0"/>
              </a:spcAft>
              <a:buClr>
                <a:schemeClr val="dk1"/>
              </a:buClr>
              <a:buSzPts val="1300"/>
              <a:buFont typeface="Montserrat"/>
              <a:buAutoNum type="arabicPeriod"/>
            </a:pPr>
            <a:r>
              <a:rPr lang="en" sz="1300" dirty="0">
                <a:solidFill>
                  <a:schemeClr val="dk1"/>
                </a:solidFill>
                <a:latin typeface="Montserrat"/>
                <a:ea typeface="Montserrat"/>
                <a:cs typeface="Montserrat"/>
                <a:sym typeface="Montserrat"/>
              </a:rPr>
              <a:t>If goals of an experiment are defined together, the policy is more likely to be accepted by the public (if it works)</a:t>
            </a:r>
            <a:endParaRPr sz="1300" dirty="0">
              <a:solidFill>
                <a:schemeClr val="dk1"/>
              </a:solidFill>
              <a:latin typeface="Montserrat"/>
              <a:ea typeface="Montserrat"/>
              <a:cs typeface="Montserrat"/>
              <a:sym typeface="Montserrat"/>
            </a:endParaRPr>
          </a:p>
          <a:p>
            <a:pPr marL="0" lvl="0" indent="0" algn="l" rtl="0">
              <a:spcBef>
                <a:spcPts val="1000"/>
              </a:spcBef>
              <a:spcAft>
                <a:spcPts val="0"/>
              </a:spcAft>
              <a:buNone/>
            </a:pPr>
            <a:endParaRPr sz="1200" dirty="0"/>
          </a:p>
        </p:txBody>
      </p:sp>
    </p:spTree>
    <p:extLst>
      <p:ext uri="{BB962C8B-B14F-4D97-AF65-F5344CB8AC3E}">
        <p14:creationId xmlns:p14="http://schemas.microsoft.com/office/powerpoint/2010/main" val="188998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43c5dc2864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43c5dc2864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we ended up proposing an operational model that would help ministries to run their experiments. Idea of the model is that it brings stakeholders around the problem and engages citizen and end-users in the experimentation process.</a:t>
            </a:r>
            <a:endParaRPr/>
          </a:p>
          <a:p>
            <a:pPr marL="0" lvl="0" indent="0" algn="l" rtl="0">
              <a:spcBef>
                <a:spcPts val="0"/>
              </a:spcBef>
              <a:spcAft>
                <a:spcPts val="0"/>
              </a:spcAft>
              <a:buNone/>
            </a:pPr>
            <a:endParaRPr/>
          </a:p>
          <a:p>
            <a:pPr marL="0" lvl="0" indent="0" algn="l" rtl="0">
              <a:spcBef>
                <a:spcPts val="0"/>
              </a:spcBef>
              <a:spcAft>
                <a:spcPts val="0"/>
              </a:spcAft>
              <a:buNone/>
            </a:pPr>
            <a:r>
              <a:rPr lang="en"/>
              <a:t>For example in case of smart mobility and robot buses, which by the way we are also involved with, experimentation is about engaging not only mobility related actors but also for example municipalities, retail companies, insurance companies and end-users to elaborate how future mobility should be, and what should be experimented…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 There you see, for example robot buses, they are already in traffic, being experimented among the other traffic. Our team is also part of that experimentation.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8364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3ede3a5061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3ede3a5061_0_5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i="1">
                <a:solidFill>
                  <a:schemeClr val="dk1"/>
                </a:solidFill>
              </a:rPr>
              <a:t>(((In Finland, when the current government program was written, the government managed to build a link between experiments and strategic steering. Experiments went to the core of government. In a word, there is an experimental program in the government program. There is a set of experiments and an end evaluation of the program and experiments. This again feeds back to next government program. Idea is that 1) experiments transform into results and then into policy; but 2) government learns to know how and when experimentation works as part of steering, and becomes a learning state))</a:t>
            </a:r>
            <a:endParaRPr i="1">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87214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420f4739ee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420f4739ee_0_35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622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420f4739ee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3" name="Google Shape;1673;g420f4739ee_0_35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Starting point: </a:t>
            </a:r>
            <a:endParaRPr sz="1200" b="1">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Science shows that some arts forms improve health</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Ministry of Education and Culture is funding arts which is ad hoc utilized in social and health environments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 broaden the use of so called “1 % principle” (1 % of the budget of e.g. public building projects is to be used in public art)</a:t>
            </a:r>
            <a:endParaRPr>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endParaRPr sz="12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Co-Design phase determined experiments: </a:t>
            </a:r>
            <a:r>
              <a:rPr lang="en" sz="1200">
                <a:solidFill>
                  <a:schemeClr val="dk1"/>
                </a:solidFill>
                <a:latin typeface="Montserrat"/>
                <a:ea typeface="Montserrat"/>
                <a:cs typeface="Montserrat"/>
                <a:sym typeface="Montserrat"/>
              </a:rPr>
              <a:t>1) Must show health benefits; 2) Must show process benefits; 3) Must find out how integration can be done in terms of regulation</a:t>
            </a:r>
            <a:endParaRPr sz="12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Qualitative experiment phase: </a:t>
            </a:r>
            <a:r>
              <a:rPr lang="en" sz="1200">
                <a:solidFill>
                  <a:schemeClr val="dk1"/>
                </a:solidFill>
                <a:latin typeface="Montserrat"/>
                <a:ea typeface="Montserrat"/>
                <a:cs typeface="Montserrat"/>
                <a:sym typeface="Montserrat"/>
              </a:rPr>
              <a:t>7 fast experiments are conducted. Target groups: children; elderly people; those in danger of burnout; youngsters with mental problems; clients with alcohol and substance problems; parents of young childern.</a:t>
            </a:r>
            <a:endParaRPr sz="12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Quantitative experiment phase (will start in January): </a:t>
            </a:r>
            <a:endParaRPr sz="1200" b="1">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AutoNum type="arabicParenR"/>
            </a:pPr>
            <a:r>
              <a:rPr lang="en" sz="1200" b="1">
                <a:solidFill>
                  <a:schemeClr val="dk1"/>
                </a:solidFill>
                <a:latin typeface="Montserrat"/>
                <a:ea typeface="Montserrat"/>
                <a:cs typeface="Montserrat"/>
                <a:sym typeface="Montserrat"/>
              </a:rPr>
              <a:t>Hospital clowns </a:t>
            </a:r>
            <a:r>
              <a:rPr lang="en" sz="1200">
                <a:solidFill>
                  <a:schemeClr val="dk1"/>
                </a:solidFill>
                <a:latin typeface="Montserrat"/>
                <a:ea typeface="Montserrat"/>
                <a:cs typeface="Montserrat"/>
                <a:sym typeface="Montserrat"/>
              </a:rPr>
              <a:t>aim for improving children’s well-being and process-efficiency of hospitals.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AutoNum type="arabicParenR"/>
            </a:pPr>
            <a:r>
              <a:rPr lang="en" sz="1200" b="1">
                <a:solidFill>
                  <a:schemeClr val="dk1"/>
                </a:solidFill>
                <a:latin typeface="Montserrat"/>
                <a:ea typeface="Montserrat"/>
                <a:cs typeface="Montserrat"/>
                <a:sym typeface="Montserrat"/>
              </a:rPr>
              <a:t>Order-to-your-home-artists </a:t>
            </a:r>
            <a:r>
              <a:rPr lang="en" sz="1200">
                <a:solidFill>
                  <a:schemeClr val="dk1"/>
                </a:solidFill>
                <a:latin typeface="Montserrat"/>
                <a:ea typeface="Montserrat"/>
                <a:cs typeface="Montserrat"/>
                <a:sym typeface="Montserrat"/>
              </a:rPr>
              <a:t>visit families that are at risk of being become marginalized. They aim for improving families’ well-being and also attracting them to join group activites, and eventually getting to interact with other citizen.</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35057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43c5dc2864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0" name="Google Shape;1680;g43c5dc2864_0_28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Starting point: </a:t>
            </a:r>
            <a:endParaRPr sz="1200" b="1">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Science shows that some arts forms improve health</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Ministry of Education and Culture is funding arts which is ad hoc utilized in social and health environments</a:t>
            </a:r>
            <a:endParaRPr sz="12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Co-Design phase determined experiments: </a:t>
            </a:r>
            <a:r>
              <a:rPr lang="en" sz="1200">
                <a:solidFill>
                  <a:schemeClr val="dk1"/>
                </a:solidFill>
                <a:latin typeface="Montserrat"/>
                <a:ea typeface="Montserrat"/>
                <a:cs typeface="Montserrat"/>
                <a:sym typeface="Montserrat"/>
              </a:rPr>
              <a:t>1) Must show health benefits; 2) Must show process benefits; 3) Must find out how integration can be done in terms of regulation</a:t>
            </a:r>
            <a:endParaRPr sz="12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Qualitative experiment phase: </a:t>
            </a:r>
            <a:r>
              <a:rPr lang="en" sz="1200">
                <a:solidFill>
                  <a:schemeClr val="dk1"/>
                </a:solidFill>
                <a:latin typeface="Montserrat"/>
                <a:ea typeface="Montserrat"/>
                <a:cs typeface="Montserrat"/>
                <a:sym typeface="Montserrat"/>
              </a:rPr>
              <a:t>7 fast experiments are conducted. Target groups: children; elderly people; those in danger of burnout; youngsters with mental problems; clients with alcohol and substance problems; parents of young childern.</a:t>
            </a:r>
            <a:endParaRPr sz="12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Quantitative experiment phase (will start in January): </a:t>
            </a:r>
            <a:endParaRPr sz="1200" b="1">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AutoNum type="arabicParenR"/>
            </a:pPr>
            <a:r>
              <a:rPr lang="en" sz="1200" b="1">
                <a:solidFill>
                  <a:schemeClr val="dk1"/>
                </a:solidFill>
                <a:latin typeface="Montserrat"/>
                <a:ea typeface="Montserrat"/>
                <a:cs typeface="Montserrat"/>
                <a:sym typeface="Montserrat"/>
              </a:rPr>
              <a:t>Hospital clowns </a:t>
            </a:r>
            <a:r>
              <a:rPr lang="en" sz="1200">
                <a:solidFill>
                  <a:schemeClr val="dk1"/>
                </a:solidFill>
                <a:latin typeface="Montserrat"/>
                <a:ea typeface="Montserrat"/>
                <a:cs typeface="Montserrat"/>
                <a:sym typeface="Montserrat"/>
              </a:rPr>
              <a:t>aim for improving children’s well-being and process-efficiency of hospitals.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AutoNum type="arabicParenR"/>
            </a:pPr>
            <a:r>
              <a:rPr lang="en" sz="1200" b="1">
                <a:solidFill>
                  <a:schemeClr val="dk1"/>
                </a:solidFill>
                <a:latin typeface="Montserrat"/>
                <a:ea typeface="Montserrat"/>
                <a:cs typeface="Montserrat"/>
                <a:sym typeface="Montserrat"/>
              </a:rPr>
              <a:t>Order-to-your-home-artists </a:t>
            </a:r>
            <a:r>
              <a:rPr lang="en" sz="1200">
                <a:solidFill>
                  <a:schemeClr val="dk1"/>
                </a:solidFill>
                <a:latin typeface="Montserrat"/>
                <a:ea typeface="Montserrat"/>
                <a:cs typeface="Montserrat"/>
                <a:sym typeface="Montserrat"/>
              </a:rPr>
              <a:t>visit families that are at risk of being become marginalized. They aim for improving families’ well-being and also attracting them to join group activites, and eventually getting to interact with other citizen.</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07107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4548809b9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4548809b9c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latin typeface="Calibri"/>
                <a:ea typeface="Calibri"/>
                <a:cs typeface="Calibri"/>
                <a:sym typeface="Calibri"/>
              </a:rPr>
              <a:t>Göteborgin kaupunki halusi lisätä keskustan viihtyisyyttä sekä vähentää roskaamisesta koituvia siivoushaittoja. Selvitysten mukaan useimmat ihmiset haluaisivat pitää kaupunkiympäristön siistinä, mutta siitä huolimatta monet myöntävät ainakin silloin tällöin tai säännöllisesti roskaavansa. Nudging Gothenburg -kokeilu- ja arviointihankkeessa (2016) hyödynnettiin käyttäytymistieteellistä lähestymistapaa ja satunnastettuihin kenttäkokeiluihin pohjautuvaa vaikuttavuusanalyysia tavoitteiden saavuttamiseen. Juha Leppänen johti hankkeen kokeiluasetelman suunnittelua sekä vaikuttavuusanalyysien toteutusta. Teoreettisen viitekehyksen ja aiemman näytön mukaan saavutettavuus (accessibility) oli vahvasti roskaamiskäyttäytymistä selittävä tekijä. Hankkeessa päätettiin tarkentaa siihen, millä toimenpiteillä savukkeiden jätteet vähenesivät katukuvasta. Tilastollisesti merkitsevät tulokset osoittivat, että kaupungin laajalti käyttämät mustat tuhkakupit lisäsivät tupakointia sekä roskaamista. Vaikuttavuusanalyysit myös osoittivat, että huomiota herättävien värillisten tuhkakuppien sekä hauskojen ohjeistusten lisääminen katukuvaan saivat ihmiset pitämään kaupunkiympäristön huomattavasti siistimpänä. </a:t>
            </a:r>
            <a:endParaRPr sz="1100">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130761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711200" y="744575"/>
            <a:ext cx="7761258" cy="2052600"/>
          </a:xfrm>
          <a:prstGeom prst="rect">
            <a:avLst/>
          </a:prstGeom>
        </p:spPr>
        <p:txBody>
          <a:bodyPr wrap="square" lIns="91425" tIns="91425" rIns="91425" bIns="91425" anchor="b" anchorCtr="0"/>
          <a:lstStyle>
            <a:lvl1pPr lvl="0" algn="ctr">
              <a:spcBef>
                <a:spcPts val="0"/>
              </a:spcBef>
              <a:buSzPct val="100000"/>
              <a:defRPr sz="9000" spc="300">
                <a:solidFill>
                  <a:srgbClr val="E46C0A"/>
                </a:solidFill>
                <a:latin typeface="Thin Press"/>
                <a:cs typeface="Thin Press"/>
              </a:defRPr>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dirty="0"/>
          </a:p>
        </p:txBody>
      </p:sp>
      <p:sp>
        <p:nvSpPr>
          <p:cNvPr id="11" name="Shape 11"/>
          <p:cNvSpPr txBox="1">
            <a:spLocks noGrp="1"/>
          </p:cNvSpPr>
          <p:nvPr>
            <p:ph type="subTitle" idx="1"/>
          </p:nvPr>
        </p:nvSpPr>
        <p:spPr>
          <a:xfrm>
            <a:off x="711200" y="2834125"/>
            <a:ext cx="7761258"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atin typeface="Gotham-Medium"/>
                <a:cs typeface="Gotham-Medium"/>
              </a:defRPr>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dirty="0"/>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1">
  <p:cSld name="Blank 1">
    <p:spTree>
      <p:nvGrpSpPr>
        <p:cNvPr id="1" name="Shape 1300"/>
        <p:cNvGrpSpPr/>
        <p:nvPr/>
      </p:nvGrpSpPr>
      <p:grpSpPr>
        <a:xfrm>
          <a:off x="0" y="0"/>
          <a:ext cx="0" cy="0"/>
          <a:chOff x="0" y="0"/>
          <a:chExt cx="0" cy="0"/>
        </a:xfrm>
      </p:grpSpPr>
      <p:sp>
        <p:nvSpPr>
          <p:cNvPr id="1301" name="Google Shape;1301;p251"/>
          <p:cNvSpPr txBox="1">
            <a:spLocks noGrp="1"/>
          </p:cNvSpPr>
          <p:nvPr>
            <p:ph type="sldNum" idx="12"/>
          </p:nvPr>
        </p:nvSpPr>
        <p:spPr>
          <a:xfrm>
            <a:off x="209708" y="4635154"/>
            <a:ext cx="273600" cy="2643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000000"/>
              </a:buClr>
              <a:buFont typeface="Arial"/>
              <a:buNone/>
              <a:defRPr sz="1200" b="1"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1"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1"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1"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1"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1"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1"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1"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1"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02" name="Google Shape;1302;p251"/>
          <p:cNvSpPr/>
          <p:nvPr/>
        </p:nvSpPr>
        <p:spPr>
          <a:xfrm>
            <a:off x="102450" y="111750"/>
            <a:ext cx="8939100" cy="4920000"/>
          </a:xfrm>
          <a:prstGeom prst="rect">
            <a:avLst/>
          </a:prstGeom>
          <a:solidFill>
            <a:srgbClr val="D53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3" name="Google Shape;1303;p251" descr="demos-logo-valko.png"/>
          <p:cNvPicPr preferRelativeResize="0"/>
          <p:nvPr/>
        </p:nvPicPr>
        <p:blipFill rotWithShape="1">
          <a:blip r:embed="rId2">
            <a:alphaModFix/>
          </a:blip>
          <a:srcRect/>
          <a:stretch/>
        </p:blipFill>
        <p:spPr>
          <a:xfrm>
            <a:off x="7934025" y="4582700"/>
            <a:ext cx="974586" cy="316750"/>
          </a:xfrm>
          <a:prstGeom prst="rect">
            <a:avLst/>
          </a:prstGeom>
          <a:noFill/>
          <a:ln>
            <a:noFill/>
          </a:ln>
        </p:spPr>
      </p:pic>
    </p:spTree>
    <p:extLst>
      <p:ext uri="{BB962C8B-B14F-4D97-AF65-F5344CB8AC3E}">
        <p14:creationId xmlns:p14="http://schemas.microsoft.com/office/powerpoint/2010/main" val="1492349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tsikko + alaotsikko turkoosi">
  <p:cSld name="Otsikko + alaotsikko turkoosi">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40650" y="251719"/>
            <a:ext cx="8462700" cy="16806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b="1">
                <a:latin typeface="Montserrat"/>
                <a:ea typeface="Montserrat"/>
                <a:cs typeface="Montserrat"/>
                <a:sym typeface="Montserrat"/>
              </a:defRPr>
            </a:lvl1pPr>
            <a:lvl2pPr lvl="1" rtl="0">
              <a:spcBef>
                <a:spcPts val="0"/>
              </a:spcBef>
              <a:spcAft>
                <a:spcPts val="0"/>
              </a:spcAft>
              <a:buNone/>
              <a:defRPr sz="4800" b="1">
                <a:latin typeface="Montserrat"/>
                <a:ea typeface="Montserrat"/>
                <a:cs typeface="Montserrat"/>
                <a:sym typeface="Montserrat"/>
              </a:defRPr>
            </a:lvl2pPr>
            <a:lvl3pPr lvl="2" rtl="0">
              <a:spcBef>
                <a:spcPts val="0"/>
              </a:spcBef>
              <a:spcAft>
                <a:spcPts val="0"/>
              </a:spcAft>
              <a:buNone/>
              <a:defRPr sz="4800" b="1">
                <a:latin typeface="Montserrat"/>
                <a:ea typeface="Montserrat"/>
                <a:cs typeface="Montserrat"/>
                <a:sym typeface="Montserrat"/>
              </a:defRPr>
            </a:lvl3pPr>
            <a:lvl4pPr lvl="3" rtl="0">
              <a:spcBef>
                <a:spcPts val="0"/>
              </a:spcBef>
              <a:spcAft>
                <a:spcPts val="0"/>
              </a:spcAft>
              <a:buNone/>
              <a:defRPr sz="4800" b="1">
                <a:latin typeface="Montserrat"/>
                <a:ea typeface="Montserrat"/>
                <a:cs typeface="Montserrat"/>
                <a:sym typeface="Montserrat"/>
              </a:defRPr>
            </a:lvl4pPr>
            <a:lvl5pPr lvl="4" rtl="0">
              <a:spcBef>
                <a:spcPts val="0"/>
              </a:spcBef>
              <a:spcAft>
                <a:spcPts val="0"/>
              </a:spcAft>
              <a:buNone/>
              <a:defRPr sz="4800" b="1">
                <a:latin typeface="Montserrat"/>
                <a:ea typeface="Montserrat"/>
                <a:cs typeface="Montserrat"/>
                <a:sym typeface="Montserrat"/>
              </a:defRPr>
            </a:lvl5pPr>
            <a:lvl6pPr lvl="5" rtl="0">
              <a:spcBef>
                <a:spcPts val="0"/>
              </a:spcBef>
              <a:spcAft>
                <a:spcPts val="0"/>
              </a:spcAft>
              <a:buNone/>
              <a:defRPr sz="4800" b="1">
                <a:latin typeface="Montserrat"/>
                <a:ea typeface="Montserrat"/>
                <a:cs typeface="Montserrat"/>
                <a:sym typeface="Montserrat"/>
              </a:defRPr>
            </a:lvl6pPr>
            <a:lvl7pPr lvl="6" rtl="0">
              <a:spcBef>
                <a:spcPts val="0"/>
              </a:spcBef>
              <a:spcAft>
                <a:spcPts val="0"/>
              </a:spcAft>
              <a:buNone/>
              <a:defRPr sz="4800" b="1">
                <a:latin typeface="Montserrat"/>
                <a:ea typeface="Montserrat"/>
                <a:cs typeface="Montserrat"/>
                <a:sym typeface="Montserrat"/>
              </a:defRPr>
            </a:lvl7pPr>
            <a:lvl8pPr lvl="7" rtl="0">
              <a:spcBef>
                <a:spcPts val="0"/>
              </a:spcBef>
              <a:spcAft>
                <a:spcPts val="0"/>
              </a:spcAft>
              <a:buNone/>
              <a:defRPr sz="4800" b="1">
                <a:latin typeface="Montserrat"/>
                <a:ea typeface="Montserrat"/>
                <a:cs typeface="Montserrat"/>
                <a:sym typeface="Montserrat"/>
              </a:defRPr>
            </a:lvl8pPr>
            <a:lvl9pPr lvl="8" rtl="0">
              <a:spcBef>
                <a:spcPts val="0"/>
              </a:spcBef>
              <a:spcAft>
                <a:spcPts val="0"/>
              </a:spcAft>
              <a:buNone/>
              <a:defRPr sz="4800" b="1">
                <a:latin typeface="Montserrat"/>
                <a:ea typeface="Montserrat"/>
                <a:cs typeface="Montserrat"/>
                <a:sym typeface="Montserrat"/>
              </a:defRPr>
            </a:lvl9pPr>
          </a:lstStyle>
          <a:p>
            <a:endParaRPr/>
          </a:p>
        </p:txBody>
      </p:sp>
      <p:sp>
        <p:nvSpPr>
          <p:cNvPr id="144" name="Google Shape;144;p24"/>
          <p:cNvSpPr txBox="1">
            <a:spLocks noGrp="1"/>
          </p:cNvSpPr>
          <p:nvPr>
            <p:ph type="subTitle" idx="1"/>
          </p:nvPr>
        </p:nvSpPr>
        <p:spPr>
          <a:xfrm>
            <a:off x="340650" y="1932525"/>
            <a:ext cx="8462700" cy="26361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00B1D0"/>
                </a:solidFill>
                <a:latin typeface="Montserrat"/>
                <a:ea typeface="Montserrat"/>
                <a:cs typeface="Montserrat"/>
                <a:sym typeface="Montserrat"/>
              </a:defRPr>
            </a:lvl1pPr>
            <a:lvl2pPr lvl="1" rtl="0">
              <a:spcBef>
                <a:spcPts val="0"/>
              </a:spcBef>
              <a:spcAft>
                <a:spcPts val="0"/>
              </a:spcAft>
              <a:buNone/>
              <a:defRPr sz="2400" b="1">
                <a:solidFill>
                  <a:srgbClr val="00A2B3"/>
                </a:solidFill>
                <a:latin typeface="Montserrat"/>
                <a:ea typeface="Montserrat"/>
                <a:cs typeface="Montserrat"/>
                <a:sym typeface="Montserrat"/>
              </a:defRPr>
            </a:lvl2pPr>
            <a:lvl3pPr lvl="2" rtl="0">
              <a:spcBef>
                <a:spcPts val="0"/>
              </a:spcBef>
              <a:spcAft>
                <a:spcPts val="0"/>
              </a:spcAft>
              <a:buNone/>
              <a:defRPr sz="2400" b="1">
                <a:solidFill>
                  <a:srgbClr val="00A2B3"/>
                </a:solidFill>
                <a:latin typeface="Montserrat"/>
                <a:ea typeface="Montserrat"/>
                <a:cs typeface="Montserrat"/>
                <a:sym typeface="Montserrat"/>
              </a:defRPr>
            </a:lvl3pPr>
            <a:lvl4pPr lvl="3" rtl="0">
              <a:spcBef>
                <a:spcPts val="0"/>
              </a:spcBef>
              <a:spcAft>
                <a:spcPts val="0"/>
              </a:spcAft>
              <a:buNone/>
              <a:defRPr sz="2400" b="1">
                <a:solidFill>
                  <a:srgbClr val="00A2B3"/>
                </a:solidFill>
                <a:latin typeface="Montserrat"/>
                <a:ea typeface="Montserrat"/>
                <a:cs typeface="Montserrat"/>
                <a:sym typeface="Montserrat"/>
              </a:defRPr>
            </a:lvl4pPr>
            <a:lvl5pPr lvl="4" rtl="0">
              <a:spcBef>
                <a:spcPts val="0"/>
              </a:spcBef>
              <a:spcAft>
                <a:spcPts val="0"/>
              </a:spcAft>
              <a:buNone/>
              <a:defRPr sz="2400" b="1">
                <a:solidFill>
                  <a:srgbClr val="00A2B3"/>
                </a:solidFill>
                <a:latin typeface="Montserrat"/>
                <a:ea typeface="Montserrat"/>
                <a:cs typeface="Montserrat"/>
                <a:sym typeface="Montserrat"/>
              </a:defRPr>
            </a:lvl5pPr>
            <a:lvl6pPr lvl="5" rtl="0">
              <a:spcBef>
                <a:spcPts val="0"/>
              </a:spcBef>
              <a:spcAft>
                <a:spcPts val="0"/>
              </a:spcAft>
              <a:buNone/>
              <a:defRPr sz="2400" b="1">
                <a:solidFill>
                  <a:srgbClr val="00A2B3"/>
                </a:solidFill>
                <a:latin typeface="Montserrat"/>
                <a:ea typeface="Montserrat"/>
                <a:cs typeface="Montserrat"/>
                <a:sym typeface="Montserrat"/>
              </a:defRPr>
            </a:lvl6pPr>
            <a:lvl7pPr lvl="6" rtl="0">
              <a:spcBef>
                <a:spcPts val="0"/>
              </a:spcBef>
              <a:spcAft>
                <a:spcPts val="0"/>
              </a:spcAft>
              <a:buNone/>
              <a:defRPr sz="2400" b="1">
                <a:solidFill>
                  <a:srgbClr val="00A2B3"/>
                </a:solidFill>
                <a:latin typeface="Montserrat"/>
                <a:ea typeface="Montserrat"/>
                <a:cs typeface="Montserrat"/>
                <a:sym typeface="Montserrat"/>
              </a:defRPr>
            </a:lvl7pPr>
            <a:lvl8pPr lvl="7" rtl="0">
              <a:spcBef>
                <a:spcPts val="0"/>
              </a:spcBef>
              <a:spcAft>
                <a:spcPts val="0"/>
              </a:spcAft>
              <a:buNone/>
              <a:defRPr sz="2400" b="1">
                <a:solidFill>
                  <a:srgbClr val="00A2B3"/>
                </a:solidFill>
                <a:latin typeface="Montserrat"/>
                <a:ea typeface="Montserrat"/>
                <a:cs typeface="Montserrat"/>
                <a:sym typeface="Montserrat"/>
              </a:defRPr>
            </a:lvl8pPr>
            <a:lvl9pPr lvl="8" rtl="0">
              <a:spcBef>
                <a:spcPts val="0"/>
              </a:spcBef>
              <a:spcAft>
                <a:spcPts val="0"/>
              </a:spcAft>
              <a:buNone/>
              <a:defRPr sz="2400" b="1">
                <a:solidFill>
                  <a:srgbClr val="00A2B3"/>
                </a:solidFill>
                <a:latin typeface="Montserrat"/>
                <a:ea typeface="Montserrat"/>
                <a:cs typeface="Montserrat"/>
                <a:sym typeface="Montserrat"/>
              </a:defRPr>
            </a:lvl9pPr>
          </a:lstStyle>
          <a:p>
            <a:endParaRPr/>
          </a:p>
        </p:txBody>
      </p:sp>
      <p:pic>
        <p:nvPicPr>
          <p:cNvPr id="145" name="Google Shape;145;p24" descr="DemosHelsinki_musta_S.png"/>
          <p:cNvPicPr preferRelativeResize="0"/>
          <p:nvPr/>
        </p:nvPicPr>
        <p:blipFill>
          <a:blip r:embed="rId2">
            <a:alphaModFix/>
          </a:blip>
          <a:stretch>
            <a:fillRect/>
          </a:stretch>
        </p:blipFill>
        <p:spPr>
          <a:xfrm>
            <a:off x="304800" y="4572056"/>
            <a:ext cx="1142880" cy="535725"/>
          </a:xfrm>
          <a:prstGeom prst="rect">
            <a:avLst/>
          </a:prstGeom>
          <a:noFill/>
          <a:ln>
            <a:noFill/>
          </a:ln>
        </p:spPr>
      </p:pic>
      <p:sp>
        <p:nvSpPr>
          <p:cNvPr id="146" name="Google Shape;146;p24"/>
          <p:cNvSpPr txBox="1">
            <a:spLocks noGrp="1"/>
          </p:cNvSpPr>
          <p:nvPr>
            <p:ph type="title" idx="2"/>
          </p:nvPr>
        </p:nvSpPr>
        <p:spPr>
          <a:xfrm>
            <a:off x="1829850" y="4572056"/>
            <a:ext cx="5484300" cy="535800"/>
          </a:xfrm>
          <a:prstGeom prst="rect">
            <a:avLst/>
          </a:prstGeom>
        </p:spPr>
        <p:txBody>
          <a:bodyPr spcFirstLastPara="1" wrap="square" lIns="91425" tIns="91425" rIns="91425" bIns="91425" anchor="ctr" anchorCtr="0"/>
          <a:lstStyle>
            <a:lvl1pPr lvl="0" algn="ctr" rtl="0">
              <a:spcBef>
                <a:spcPts val="0"/>
              </a:spcBef>
              <a:spcAft>
                <a:spcPts val="0"/>
              </a:spcAft>
              <a:buNone/>
              <a:defRPr sz="1000">
                <a:latin typeface="Montserrat"/>
                <a:ea typeface="Montserrat"/>
                <a:cs typeface="Montserrat"/>
                <a:sym typeface="Montserrat"/>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extLst>
      <p:ext uri="{BB962C8B-B14F-4D97-AF65-F5344CB8AC3E}">
        <p14:creationId xmlns:p14="http://schemas.microsoft.com/office/powerpoint/2010/main" val="2996452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tsikko + alaotsikko">
  <p:cSld name="Otsikko + alaotsikko">
    <p:spTree>
      <p:nvGrpSpPr>
        <p:cNvPr id="1" name="Shape 655"/>
        <p:cNvGrpSpPr/>
        <p:nvPr/>
      </p:nvGrpSpPr>
      <p:grpSpPr>
        <a:xfrm>
          <a:off x="0" y="0"/>
          <a:ext cx="0" cy="0"/>
          <a:chOff x="0" y="0"/>
          <a:chExt cx="0" cy="0"/>
        </a:xfrm>
      </p:grpSpPr>
      <p:sp>
        <p:nvSpPr>
          <p:cNvPr id="656" name="Google Shape;656;p125"/>
          <p:cNvSpPr txBox="1">
            <a:spLocks noGrp="1"/>
          </p:cNvSpPr>
          <p:nvPr>
            <p:ph type="title"/>
          </p:nvPr>
        </p:nvSpPr>
        <p:spPr>
          <a:xfrm>
            <a:off x="340650" y="251719"/>
            <a:ext cx="8462700" cy="1680600"/>
          </a:xfrm>
          <a:prstGeom prst="rect">
            <a:avLst/>
          </a:prstGeom>
        </p:spPr>
        <p:txBody>
          <a:bodyPr spcFirstLastPara="1" wrap="square" lIns="91425" tIns="91425" rIns="91425" bIns="91425" anchor="t" anchorCtr="0"/>
          <a:lstStyle>
            <a:lvl1pPr lvl="0" rtl="0">
              <a:spcBef>
                <a:spcPts val="0"/>
              </a:spcBef>
              <a:spcAft>
                <a:spcPts val="0"/>
              </a:spcAft>
              <a:buNone/>
              <a:defRPr sz="4800" b="1">
                <a:latin typeface="Montserrat"/>
                <a:ea typeface="Montserrat"/>
                <a:cs typeface="Montserrat"/>
                <a:sym typeface="Montserrat"/>
              </a:defRPr>
            </a:lvl1pPr>
            <a:lvl2pPr lvl="1" rtl="0">
              <a:spcBef>
                <a:spcPts val="0"/>
              </a:spcBef>
              <a:spcAft>
                <a:spcPts val="0"/>
              </a:spcAft>
              <a:buNone/>
              <a:defRPr sz="4800" b="1">
                <a:latin typeface="Montserrat"/>
                <a:ea typeface="Montserrat"/>
                <a:cs typeface="Montserrat"/>
                <a:sym typeface="Montserrat"/>
              </a:defRPr>
            </a:lvl2pPr>
            <a:lvl3pPr lvl="2" rtl="0">
              <a:spcBef>
                <a:spcPts val="0"/>
              </a:spcBef>
              <a:spcAft>
                <a:spcPts val="0"/>
              </a:spcAft>
              <a:buNone/>
              <a:defRPr sz="4800" b="1">
                <a:latin typeface="Montserrat"/>
                <a:ea typeface="Montserrat"/>
                <a:cs typeface="Montserrat"/>
                <a:sym typeface="Montserrat"/>
              </a:defRPr>
            </a:lvl3pPr>
            <a:lvl4pPr lvl="3" rtl="0">
              <a:spcBef>
                <a:spcPts val="0"/>
              </a:spcBef>
              <a:spcAft>
                <a:spcPts val="0"/>
              </a:spcAft>
              <a:buNone/>
              <a:defRPr sz="4800" b="1">
                <a:latin typeface="Montserrat"/>
                <a:ea typeface="Montserrat"/>
                <a:cs typeface="Montserrat"/>
                <a:sym typeface="Montserrat"/>
              </a:defRPr>
            </a:lvl4pPr>
            <a:lvl5pPr lvl="4" rtl="0">
              <a:spcBef>
                <a:spcPts val="0"/>
              </a:spcBef>
              <a:spcAft>
                <a:spcPts val="0"/>
              </a:spcAft>
              <a:buNone/>
              <a:defRPr sz="4800" b="1">
                <a:latin typeface="Montserrat"/>
                <a:ea typeface="Montserrat"/>
                <a:cs typeface="Montserrat"/>
                <a:sym typeface="Montserrat"/>
              </a:defRPr>
            </a:lvl5pPr>
            <a:lvl6pPr lvl="5" rtl="0">
              <a:spcBef>
                <a:spcPts val="0"/>
              </a:spcBef>
              <a:spcAft>
                <a:spcPts val="0"/>
              </a:spcAft>
              <a:buNone/>
              <a:defRPr sz="4800" b="1">
                <a:latin typeface="Montserrat"/>
                <a:ea typeface="Montserrat"/>
                <a:cs typeface="Montserrat"/>
                <a:sym typeface="Montserrat"/>
              </a:defRPr>
            </a:lvl6pPr>
            <a:lvl7pPr lvl="6" rtl="0">
              <a:spcBef>
                <a:spcPts val="0"/>
              </a:spcBef>
              <a:spcAft>
                <a:spcPts val="0"/>
              </a:spcAft>
              <a:buNone/>
              <a:defRPr sz="4800" b="1">
                <a:latin typeface="Montserrat"/>
                <a:ea typeface="Montserrat"/>
                <a:cs typeface="Montserrat"/>
                <a:sym typeface="Montserrat"/>
              </a:defRPr>
            </a:lvl7pPr>
            <a:lvl8pPr lvl="7" rtl="0">
              <a:spcBef>
                <a:spcPts val="0"/>
              </a:spcBef>
              <a:spcAft>
                <a:spcPts val="0"/>
              </a:spcAft>
              <a:buNone/>
              <a:defRPr sz="4800" b="1">
                <a:latin typeface="Montserrat"/>
                <a:ea typeface="Montserrat"/>
                <a:cs typeface="Montserrat"/>
                <a:sym typeface="Montserrat"/>
              </a:defRPr>
            </a:lvl8pPr>
            <a:lvl9pPr lvl="8" rtl="0">
              <a:spcBef>
                <a:spcPts val="0"/>
              </a:spcBef>
              <a:spcAft>
                <a:spcPts val="0"/>
              </a:spcAft>
              <a:buNone/>
              <a:defRPr sz="4800" b="1">
                <a:latin typeface="Montserrat"/>
                <a:ea typeface="Montserrat"/>
                <a:cs typeface="Montserrat"/>
                <a:sym typeface="Montserrat"/>
              </a:defRPr>
            </a:lvl9pPr>
          </a:lstStyle>
          <a:p>
            <a:endParaRPr/>
          </a:p>
        </p:txBody>
      </p:sp>
      <p:sp>
        <p:nvSpPr>
          <p:cNvPr id="657" name="Google Shape;657;p125"/>
          <p:cNvSpPr txBox="1">
            <a:spLocks noGrp="1"/>
          </p:cNvSpPr>
          <p:nvPr>
            <p:ph type="subTitle" idx="1"/>
          </p:nvPr>
        </p:nvSpPr>
        <p:spPr>
          <a:xfrm>
            <a:off x="340650" y="1932525"/>
            <a:ext cx="8462700" cy="2639400"/>
          </a:xfrm>
          <a:prstGeom prst="rect">
            <a:avLst/>
          </a:prstGeom>
        </p:spPr>
        <p:txBody>
          <a:bodyPr spcFirstLastPara="1" wrap="square" lIns="91425" tIns="91425" rIns="91425" bIns="91425" anchor="t" anchorCtr="0"/>
          <a:lstStyle>
            <a:lvl1pPr lvl="0" rtl="0">
              <a:spcBef>
                <a:spcPts val="0"/>
              </a:spcBef>
              <a:spcAft>
                <a:spcPts val="0"/>
              </a:spcAft>
              <a:buNone/>
              <a:defRPr sz="2400" b="1">
                <a:latin typeface="Montserrat"/>
                <a:ea typeface="Montserrat"/>
                <a:cs typeface="Montserrat"/>
                <a:sym typeface="Montserrat"/>
              </a:defRPr>
            </a:lvl1pPr>
            <a:lvl2pPr lvl="1" rtl="0">
              <a:spcBef>
                <a:spcPts val="0"/>
              </a:spcBef>
              <a:spcAft>
                <a:spcPts val="0"/>
              </a:spcAft>
              <a:buNone/>
              <a:defRPr sz="2400" b="1">
                <a:latin typeface="Montserrat"/>
                <a:ea typeface="Montserrat"/>
                <a:cs typeface="Montserrat"/>
                <a:sym typeface="Montserrat"/>
              </a:defRPr>
            </a:lvl2pPr>
            <a:lvl3pPr lvl="2" rtl="0">
              <a:spcBef>
                <a:spcPts val="0"/>
              </a:spcBef>
              <a:spcAft>
                <a:spcPts val="0"/>
              </a:spcAft>
              <a:buNone/>
              <a:defRPr sz="2400" b="1">
                <a:latin typeface="Montserrat"/>
                <a:ea typeface="Montserrat"/>
                <a:cs typeface="Montserrat"/>
                <a:sym typeface="Montserrat"/>
              </a:defRPr>
            </a:lvl3pPr>
            <a:lvl4pPr lvl="3" rtl="0">
              <a:spcBef>
                <a:spcPts val="0"/>
              </a:spcBef>
              <a:spcAft>
                <a:spcPts val="0"/>
              </a:spcAft>
              <a:buNone/>
              <a:defRPr sz="2400" b="1">
                <a:latin typeface="Montserrat"/>
                <a:ea typeface="Montserrat"/>
                <a:cs typeface="Montserrat"/>
                <a:sym typeface="Montserrat"/>
              </a:defRPr>
            </a:lvl4pPr>
            <a:lvl5pPr lvl="4" rtl="0">
              <a:spcBef>
                <a:spcPts val="0"/>
              </a:spcBef>
              <a:spcAft>
                <a:spcPts val="0"/>
              </a:spcAft>
              <a:buNone/>
              <a:defRPr sz="2400" b="1">
                <a:latin typeface="Montserrat"/>
                <a:ea typeface="Montserrat"/>
                <a:cs typeface="Montserrat"/>
                <a:sym typeface="Montserrat"/>
              </a:defRPr>
            </a:lvl5pPr>
            <a:lvl6pPr lvl="5" rtl="0">
              <a:spcBef>
                <a:spcPts val="0"/>
              </a:spcBef>
              <a:spcAft>
                <a:spcPts val="0"/>
              </a:spcAft>
              <a:buNone/>
              <a:defRPr sz="2400" b="1">
                <a:latin typeface="Montserrat"/>
                <a:ea typeface="Montserrat"/>
                <a:cs typeface="Montserrat"/>
                <a:sym typeface="Montserrat"/>
              </a:defRPr>
            </a:lvl6pPr>
            <a:lvl7pPr lvl="6" rtl="0">
              <a:spcBef>
                <a:spcPts val="0"/>
              </a:spcBef>
              <a:spcAft>
                <a:spcPts val="0"/>
              </a:spcAft>
              <a:buNone/>
              <a:defRPr sz="2400" b="1">
                <a:latin typeface="Montserrat"/>
                <a:ea typeface="Montserrat"/>
                <a:cs typeface="Montserrat"/>
                <a:sym typeface="Montserrat"/>
              </a:defRPr>
            </a:lvl7pPr>
            <a:lvl8pPr lvl="7" rtl="0">
              <a:spcBef>
                <a:spcPts val="0"/>
              </a:spcBef>
              <a:spcAft>
                <a:spcPts val="0"/>
              </a:spcAft>
              <a:buNone/>
              <a:defRPr sz="2400" b="1">
                <a:latin typeface="Montserrat"/>
                <a:ea typeface="Montserrat"/>
                <a:cs typeface="Montserrat"/>
                <a:sym typeface="Montserrat"/>
              </a:defRPr>
            </a:lvl8pPr>
            <a:lvl9pPr lvl="8" rtl="0">
              <a:spcBef>
                <a:spcPts val="0"/>
              </a:spcBef>
              <a:spcAft>
                <a:spcPts val="0"/>
              </a:spcAft>
              <a:buNone/>
              <a:defRPr sz="2400" b="1">
                <a:latin typeface="Montserrat"/>
                <a:ea typeface="Montserrat"/>
                <a:cs typeface="Montserrat"/>
                <a:sym typeface="Montserrat"/>
              </a:defRPr>
            </a:lvl9pPr>
          </a:lstStyle>
          <a:p>
            <a:endParaRPr/>
          </a:p>
        </p:txBody>
      </p:sp>
      <p:pic>
        <p:nvPicPr>
          <p:cNvPr id="658" name="Google Shape;658;p125" descr="DemosHelsinki_musta_S.png"/>
          <p:cNvPicPr preferRelativeResize="0"/>
          <p:nvPr/>
        </p:nvPicPr>
        <p:blipFill>
          <a:blip r:embed="rId2">
            <a:alphaModFix/>
          </a:blip>
          <a:stretch>
            <a:fillRect/>
          </a:stretch>
        </p:blipFill>
        <p:spPr>
          <a:xfrm>
            <a:off x="304800" y="4572056"/>
            <a:ext cx="1142880" cy="535725"/>
          </a:xfrm>
          <a:prstGeom prst="rect">
            <a:avLst/>
          </a:prstGeom>
          <a:noFill/>
          <a:ln>
            <a:noFill/>
          </a:ln>
        </p:spPr>
      </p:pic>
      <p:sp>
        <p:nvSpPr>
          <p:cNvPr id="659" name="Google Shape;659;p125"/>
          <p:cNvSpPr txBox="1">
            <a:spLocks noGrp="1"/>
          </p:cNvSpPr>
          <p:nvPr>
            <p:ph type="title" idx="2"/>
          </p:nvPr>
        </p:nvSpPr>
        <p:spPr>
          <a:xfrm>
            <a:off x="1829850" y="4572056"/>
            <a:ext cx="5484300" cy="535800"/>
          </a:xfrm>
          <a:prstGeom prst="rect">
            <a:avLst/>
          </a:prstGeom>
        </p:spPr>
        <p:txBody>
          <a:bodyPr spcFirstLastPara="1" wrap="square" lIns="91425" tIns="91425" rIns="91425" bIns="91425" anchor="ctr" anchorCtr="0"/>
          <a:lstStyle>
            <a:lvl1pPr lvl="0" algn="ctr" rtl="0">
              <a:spcBef>
                <a:spcPts val="0"/>
              </a:spcBef>
              <a:spcAft>
                <a:spcPts val="0"/>
              </a:spcAft>
              <a:buNone/>
              <a:defRPr sz="1000">
                <a:latin typeface="Montserrat"/>
                <a:ea typeface="Montserrat"/>
                <a:cs typeface="Montserrat"/>
                <a:sym typeface="Montserrat"/>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extLst>
      <p:ext uri="{BB962C8B-B14F-4D97-AF65-F5344CB8AC3E}">
        <p14:creationId xmlns:p14="http://schemas.microsoft.com/office/powerpoint/2010/main" val="129575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hasCustomPrompt="1"/>
          </p:nvPr>
        </p:nvSpPr>
        <p:spPr>
          <a:xfrm>
            <a:off x="711200" y="2150850"/>
            <a:ext cx="7636933" cy="841800"/>
          </a:xfrm>
          <a:prstGeom prst="rect">
            <a:avLst/>
          </a:prstGeom>
        </p:spPr>
        <p:txBody>
          <a:bodyPr wrap="square" lIns="91425" tIns="91425" rIns="91425" bIns="91425" anchor="ctr" anchorCtr="0"/>
          <a:lstStyle>
            <a:lvl1pPr lvl="0" algn="ctr">
              <a:spcBef>
                <a:spcPts val="0"/>
              </a:spcBef>
              <a:buSzPct val="100000"/>
              <a:defRPr sz="9000" spc="300">
                <a:solidFill>
                  <a:srgbClr val="E46C0A"/>
                </a:solidFill>
                <a:latin typeface="Thin Press"/>
                <a:cs typeface="Thin Press"/>
              </a:defRPr>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r>
              <a:rPr lang="sv-SE" dirty="0" err="1"/>
              <a:t>ee</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795867" y="254000"/>
            <a:ext cx="7620000" cy="1017725"/>
          </a:xfrm>
          <a:prstGeom prst="rect">
            <a:avLst/>
          </a:prstGeom>
        </p:spPr>
        <p:txBody>
          <a:bodyPr wrap="square" lIns="91425" tIns="91425" rIns="91425" bIns="91425" anchor="t" anchorCtr="0"/>
          <a:lstStyle>
            <a:lvl1pPr lvl="0">
              <a:spcBef>
                <a:spcPts val="0"/>
              </a:spcBef>
              <a:defRPr sz="9000" cap="all" spc="300">
                <a:solidFill>
                  <a:srgbClr val="E46C0A"/>
                </a:solidFill>
                <a:latin typeface="Thin Press"/>
                <a:cs typeface="Thin Pres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lang="sv-SE" dirty="0"/>
          </a:p>
        </p:txBody>
      </p:sp>
      <p:sp>
        <p:nvSpPr>
          <p:cNvPr id="18" name="Shape 18"/>
          <p:cNvSpPr txBox="1">
            <a:spLocks noGrp="1"/>
          </p:cNvSpPr>
          <p:nvPr>
            <p:ph type="body" idx="1"/>
          </p:nvPr>
        </p:nvSpPr>
        <p:spPr>
          <a:xfrm>
            <a:off x="795867" y="1925721"/>
            <a:ext cx="7620000" cy="2849479"/>
          </a:xfrm>
          <a:prstGeom prst="rect">
            <a:avLst/>
          </a:prstGeom>
        </p:spPr>
        <p:txBody>
          <a:bodyPr wrap="square" lIns="91425" tIns="91425" rIns="91425" bIns="91425" anchor="t" anchorCtr="0"/>
          <a:lstStyle>
            <a:lvl1pPr marL="0" lvl="0" indent="0">
              <a:spcBef>
                <a:spcPts val="0"/>
              </a:spcBef>
              <a:buNone/>
              <a:defRPr sz="2400">
                <a:latin typeface="Gotham-Medium"/>
                <a:cs typeface="Gotham-Medium"/>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pic>
        <p:nvPicPr>
          <p:cNvPr id="5" name="Bildobjekt 4"/>
          <p:cNvPicPr>
            <a:picLocks noChangeAspect="1"/>
          </p:cNvPicPr>
          <p:nvPr userDrawn="1"/>
        </p:nvPicPr>
        <p:blipFill rotWithShape="1">
          <a:blip r:embed="rId16" cstate="print">
            <a:extLst>
              <a:ext uri="{28A0092B-C50C-407E-A947-70E740481C1C}">
                <a14:useLocalDpi xmlns:a14="http://schemas.microsoft.com/office/drawing/2010/main"/>
              </a:ext>
            </a:extLst>
          </a:blip>
          <a:srcRect/>
          <a:stretch/>
        </p:blipFill>
        <p:spPr>
          <a:xfrm>
            <a:off x="0" y="1"/>
            <a:ext cx="9144000" cy="5143499"/>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729" r:id="rId12"/>
    <p:sldLayoutId id="2147483730" r:id="rId13"/>
    <p:sldLayoutId id="214748373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Outi.kuittinen@demoshelsinki.fi"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a:spLocks noGrp="1"/>
          </p:cNvSpPr>
          <p:nvPr>
            <p:ph type="ctrTitle"/>
          </p:nvPr>
        </p:nvSpPr>
        <p:spPr>
          <a:xfrm>
            <a:off x="1269134" y="1271307"/>
            <a:ext cx="6254495" cy="1258878"/>
          </a:xfrm>
        </p:spPr>
        <p:txBody>
          <a:bodyPr>
            <a:noAutofit/>
          </a:bodyPr>
          <a:lstStyle/>
          <a:p>
            <a:pPr algn="l">
              <a:lnSpc>
                <a:spcPts val="6200"/>
              </a:lnSpc>
            </a:pPr>
            <a:r>
              <a:rPr lang="sv-SE" spc="225" dirty="0"/>
              <a:t>EXPERIMENTATION LAB</a:t>
            </a:r>
            <a:endParaRPr lang="sv-SE" dirty="0">
              <a:latin typeface="Gotham-Medium"/>
              <a:cs typeface="Gotham-Medium"/>
            </a:endParaRPr>
          </a:p>
        </p:txBody>
      </p:sp>
      <p:sp>
        <p:nvSpPr>
          <p:cNvPr id="5" name="textruta 4"/>
          <p:cNvSpPr txBox="1"/>
          <p:nvPr/>
        </p:nvSpPr>
        <p:spPr>
          <a:xfrm>
            <a:off x="3966882" y="2968594"/>
            <a:ext cx="3684763" cy="738664"/>
          </a:xfrm>
          <a:prstGeom prst="rect">
            <a:avLst/>
          </a:prstGeom>
          <a:noFill/>
        </p:spPr>
        <p:txBody>
          <a:bodyPr wrap="square" rtlCol="0">
            <a:spAutoFit/>
          </a:bodyPr>
          <a:lstStyle/>
          <a:p>
            <a:pPr algn="r"/>
            <a:r>
              <a:rPr lang="sv-SE" sz="2400" b="1" dirty="0">
                <a:latin typeface="Arial" panose="020B0604020202020204" pitchFamily="34" charset="0"/>
                <a:cs typeface="Arial" panose="020B0604020202020204" pitchFamily="34" charset="0"/>
              </a:rPr>
              <a:t>Outi Kuittinen</a:t>
            </a:r>
          </a:p>
          <a:p>
            <a:pPr algn="r"/>
            <a:r>
              <a:rPr lang="sv-SE" sz="1800" dirty="0">
                <a:latin typeface="Arial" panose="020B0604020202020204" pitchFamily="34" charset="0"/>
                <a:cs typeface="Arial" panose="020B0604020202020204" pitchFamily="34" charset="0"/>
              </a:rPr>
              <a:t>Demos</a:t>
            </a:r>
            <a:endParaRPr lang="sv-SE"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3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689"/>
        <p:cNvGrpSpPr/>
        <p:nvPr/>
      </p:nvGrpSpPr>
      <p:grpSpPr>
        <a:xfrm>
          <a:off x="0" y="0"/>
          <a:ext cx="0" cy="0"/>
          <a:chOff x="0" y="0"/>
          <a:chExt cx="0" cy="0"/>
        </a:xfrm>
      </p:grpSpPr>
      <p:sp>
        <p:nvSpPr>
          <p:cNvPr id="1690" name="Google Shape;1690;p319"/>
          <p:cNvSpPr txBox="1">
            <a:spLocks noGrp="1"/>
          </p:cNvSpPr>
          <p:nvPr>
            <p:ph type="title"/>
          </p:nvPr>
        </p:nvSpPr>
        <p:spPr>
          <a:xfrm>
            <a:off x="371130" y="73922"/>
            <a:ext cx="8462700" cy="98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2300" b="1" spc="0" dirty="0">
                <a:solidFill>
                  <a:schemeClr val="dk1"/>
                </a:solidFill>
                <a:latin typeface="Montserrat"/>
                <a:ea typeface="Montserrat"/>
                <a:cs typeface="Montserrat"/>
                <a:sym typeface="Montserrat"/>
              </a:rPr>
              <a:t>Case: Using </a:t>
            </a:r>
            <a:r>
              <a:rPr lang="en" sz="2300" b="1" spc="0" dirty="0" err="1">
                <a:solidFill>
                  <a:schemeClr val="dk1"/>
                </a:solidFill>
                <a:latin typeface="Montserrat"/>
                <a:ea typeface="Montserrat"/>
                <a:cs typeface="Montserrat"/>
                <a:sym typeface="Montserrat"/>
              </a:rPr>
              <a:t>behavioural</a:t>
            </a:r>
            <a:r>
              <a:rPr lang="en" sz="2300" b="1" spc="0" dirty="0">
                <a:solidFill>
                  <a:schemeClr val="dk1"/>
                </a:solidFill>
                <a:latin typeface="Montserrat"/>
                <a:ea typeface="Montserrat"/>
                <a:cs typeface="Montserrat"/>
                <a:sym typeface="Montserrat"/>
              </a:rPr>
              <a:t> science to decrease littering in Gothenburg</a:t>
            </a:r>
            <a:endParaRPr sz="2300" spc="0" dirty="0"/>
          </a:p>
        </p:txBody>
      </p:sp>
      <p:pic>
        <p:nvPicPr>
          <p:cNvPr id="1691" name="Google Shape;1691;p319"/>
          <p:cNvPicPr preferRelativeResize="0"/>
          <p:nvPr/>
        </p:nvPicPr>
        <p:blipFill rotWithShape="1">
          <a:blip r:embed="rId3">
            <a:alphaModFix/>
          </a:blip>
          <a:srcRect l="29711"/>
          <a:stretch/>
        </p:blipFill>
        <p:spPr>
          <a:xfrm>
            <a:off x="5297675" y="1389313"/>
            <a:ext cx="2625825" cy="2207125"/>
          </a:xfrm>
          <a:prstGeom prst="rect">
            <a:avLst/>
          </a:prstGeom>
          <a:noFill/>
          <a:ln w="28575" cap="flat" cmpd="sng">
            <a:solidFill>
              <a:srgbClr val="434343"/>
            </a:solidFill>
            <a:prstDash val="solid"/>
            <a:round/>
            <a:headEnd type="none" w="sm" len="sm"/>
            <a:tailEnd type="none" w="sm" len="sm"/>
          </a:ln>
        </p:spPr>
      </p:pic>
      <p:pic>
        <p:nvPicPr>
          <p:cNvPr id="1692" name="Google Shape;1692;p319"/>
          <p:cNvPicPr preferRelativeResize="0"/>
          <p:nvPr/>
        </p:nvPicPr>
        <p:blipFill rotWithShape="1">
          <a:blip r:embed="rId4">
            <a:alphaModFix/>
          </a:blip>
          <a:srcRect t="21599"/>
          <a:stretch/>
        </p:blipFill>
        <p:spPr>
          <a:xfrm>
            <a:off x="6911425" y="2573000"/>
            <a:ext cx="1597100" cy="1887475"/>
          </a:xfrm>
          <a:prstGeom prst="rect">
            <a:avLst/>
          </a:prstGeom>
          <a:noFill/>
          <a:ln w="28575" cap="flat" cmpd="sng">
            <a:solidFill>
              <a:srgbClr val="434343"/>
            </a:solidFill>
            <a:prstDash val="solid"/>
            <a:round/>
            <a:headEnd type="none" w="sm" len="sm"/>
            <a:tailEnd type="none" w="sm" len="sm"/>
          </a:ln>
        </p:spPr>
      </p:pic>
      <p:sp>
        <p:nvSpPr>
          <p:cNvPr id="1693" name="Google Shape;1693;p319"/>
          <p:cNvSpPr txBox="1">
            <a:spLocks noGrp="1"/>
          </p:cNvSpPr>
          <p:nvPr>
            <p:ph type="title"/>
          </p:nvPr>
        </p:nvSpPr>
        <p:spPr>
          <a:xfrm>
            <a:off x="377875" y="849475"/>
            <a:ext cx="4568700" cy="201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200" b="1" spc="0" dirty="0">
                <a:solidFill>
                  <a:schemeClr val="tx1"/>
                </a:solidFill>
                <a:latin typeface="Montserrat"/>
                <a:ea typeface="Montserrat"/>
                <a:cs typeface="Montserrat"/>
                <a:sym typeface="Montserrat"/>
              </a:rPr>
              <a:t>Objective of City of Gothenburg:</a:t>
            </a:r>
            <a:r>
              <a:rPr lang="en" sz="1200" spc="0" dirty="0">
                <a:solidFill>
                  <a:schemeClr val="tx1"/>
                </a:solidFill>
                <a:latin typeface="Montserrat"/>
                <a:ea typeface="Montserrat"/>
                <a:cs typeface="Montserrat"/>
                <a:sym typeface="Montserrat"/>
              </a:rPr>
              <a:t> Littering is a problem in terms of pollution, attractiveness as well as expenditure of cities. &gt; Objective to increase attractiveness and decrease littering and its costs.</a:t>
            </a:r>
            <a:endParaRPr sz="1200" spc="0" dirty="0">
              <a:solidFill>
                <a:schemeClr val="tx1"/>
              </a:solidFill>
              <a:latin typeface="Montserrat"/>
              <a:ea typeface="Montserrat"/>
              <a:cs typeface="Montserrat"/>
              <a:sym typeface="Montserrat"/>
            </a:endParaRPr>
          </a:p>
          <a:p>
            <a:pPr marL="0" lvl="0" indent="0" algn="l" rtl="0">
              <a:spcBef>
                <a:spcPts val="0"/>
              </a:spcBef>
              <a:spcAft>
                <a:spcPts val="0"/>
              </a:spcAft>
              <a:buNone/>
            </a:pPr>
            <a:endParaRPr sz="600" spc="0" dirty="0">
              <a:solidFill>
                <a:schemeClr val="tx1"/>
              </a:solidFill>
              <a:latin typeface="Montserrat"/>
              <a:ea typeface="Montserrat"/>
              <a:cs typeface="Montserrat"/>
              <a:sym typeface="Montserrat"/>
            </a:endParaRPr>
          </a:p>
          <a:p>
            <a:pPr marL="0" lvl="0" indent="0" algn="l" rtl="0">
              <a:spcBef>
                <a:spcPts val="0"/>
              </a:spcBef>
              <a:spcAft>
                <a:spcPts val="0"/>
              </a:spcAft>
              <a:buNone/>
            </a:pPr>
            <a:r>
              <a:rPr lang="en" sz="1200" b="1" spc="0" dirty="0">
                <a:solidFill>
                  <a:schemeClr val="tx1"/>
                </a:solidFill>
                <a:latin typeface="Montserrat"/>
                <a:ea typeface="Montserrat"/>
                <a:cs typeface="Montserrat"/>
                <a:sym typeface="Montserrat"/>
              </a:rPr>
              <a:t>People say</a:t>
            </a:r>
            <a:r>
              <a:rPr lang="en" sz="1200" spc="0" dirty="0">
                <a:solidFill>
                  <a:schemeClr val="tx1"/>
                </a:solidFill>
                <a:latin typeface="Montserrat"/>
                <a:ea typeface="Montserrat"/>
                <a:cs typeface="Montserrat"/>
                <a:sym typeface="Montserrat"/>
              </a:rPr>
              <a:t> they want to keep urban environment tidy but admit littering. Knowledge about human psychology can be applied to steer behavior into desired direction, so called “nudging”. </a:t>
            </a:r>
            <a:endParaRPr sz="1200" spc="0" dirty="0">
              <a:solidFill>
                <a:schemeClr val="tx1"/>
              </a:solidFill>
              <a:latin typeface="Montserrat"/>
              <a:ea typeface="Montserrat"/>
              <a:cs typeface="Montserrat"/>
              <a:sym typeface="Montserrat"/>
            </a:endParaRPr>
          </a:p>
        </p:txBody>
      </p:sp>
      <p:sp>
        <p:nvSpPr>
          <p:cNvPr id="1694" name="Google Shape;1694;p319"/>
          <p:cNvSpPr txBox="1">
            <a:spLocks noGrp="1"/>
          </p:cNvSpPr>
          <p:nvPr>
            <p:ph type="title"/>
          </p:nvPr>
        </p:nvSpPr>
        <p:spPr>
          <a:xfrm>
            <a:off x="391725" y="3005300"/>
            <a:ext cx="4568700" cy="201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1200" spc="0" dirty="0">
              <a:solidFill>
                <a:schemeClr val="tx1"/>
              </a:solidFill>
              <a:latin typeface="Montserrat"/>
              <a:ea typeface="Montserrat"/>
              <a:cs typeface="Montserrat"/>
              <a:sym typeface="Montserrat"/>
            </a:endParaRPr>
          </a:p>
          <a:p>
            <a:pPr marL="0" lvl="0" indent="0" algn="l" rtl="0">
              <a:spcBef>
                <a:spcPts val="0"/>
              </a:spcBef>
              <a:spcAft>
                <a:spcPts val="0"/>
              </a:spcAft>
              <a:buNone/>
            </a:pPr>
            <a:endParaRPr sz="600" spc="0" dirty="0">
              <a:solidFill>
                <a:schemeClr val="tx1"/>
              </a:solidFill>
              <a:latin typeface="Montserrat"/>
              <a:ea typeface="Montserrat"/>
              <a:cs typeface="Montserrat"/>
              <a:sym typeface="Montserrat"/>
            </a:endParaRPr>
          </a:p>
          <a:p>
            <a:pPr marL="0" lvl="0" indent="0" algn="l" rtl="0">
              <a:spcBef>
                <a:spcPts val="0"/>
              </a:spcBef>
              <a:spcAft>
                <a:spcPts val="0"/>
              </a:spcAft>
              <a:buNone/>
            </a:pPr>
            <a:r>
              <a:rPr lang="en" sz="1200" b="1" spc="0" dirty="0">
                <a:solidFill>
                  <a:schemeClr val="tx1"/>
                </a:solidFill>
                <a:latin typeface="Montserrat"/>
                <a:ea typeface="Montserrat"/>
                <a:cs typeface="Montserrat"/>
                <a:sym typeface="Montserrat"/>
              </a:rPr>
              <a:t>Redefined objective:</a:t>
            </a:r>
            <a:r>
              <a:rPr lang="en" sz="1200" spc="0" dirty="0">
                <a:solidFill>
                  <a:schemeClr val="tx1"/>
                </a:solidFill>
                <a:latin typeface="Montserrat"/>
                <a:ea typeface="Montserrat"/>
                <a:cs typeface="Montserrat"/>
                <a:sym typeface="Montserrat"/>
              </a:rPr>
              <a:t> Reduce cigarette litter</a:t>
            </a:r>
            <a:endParaRPr sz="1200" spc="0" dirty="0">
              <a:solidFill>
                <a:schemeClr val="tx1"/>
              </a:solidFill>
              <a:latin typeface="Montserrat"/>
              <a:ea typeface="Montserrat"/>
              <a:cs typeface="Montserrat"/>
              <a:sym typeface="Montserrat"/>
            </a:endParaRPr>
          </a:p>
          <a:p>
            <a:pPr marL="0" lvl="0" indent="0" algn="l" rtl="0">
              <a:spcBef>
                <a:spcPts val="0"/>
              </a:spcBef>
              <a:spcAft>
                <a:spcPts val="0"/>
              </a:spcAft>
              <a:buNone/>
            </a:pPr>
            <a:r>
              <a:rPr lang="en" sz="1200" b="1" spc="0" dirty="0">
                <a:solidFill>
                  <a:schemeClr val="tx1"/>
                </a:solidFill>
                <a:latin typeface="Montserrat"/>
                <a:ea typeface="Montserrat"/>
                <a:cs typeface="Montserrat"/>
                <a:sym typeface="Montserrat"/>
              </a:rPr>
              <a:t>Experiments:</a:t>
            </a:r>
            <a:r>
              <a:rPr lang="en" sz="1200" spc="0" dirty="0">
                <a:solidFill>
                  <a:schemeClr val="tx1"/>
                </a:solidFill>
                <a:latin typeface="Montserrat"/>
                <a:ea typeface="Montserrat"/>
                <a:cs typeface="Montserrat"/>
                <a:sym typeface="Montserrat"/>
              </a:rPr>
              <a:t> Replace normal black ashtrays in some areas with </a:t>
            </a:r>
            <a:r>
              <a:rPr lang="en" sz="1200" spc="0" dirty="0" err="1">
                <a:solidFill>
                  <a:schemeClr val="tx1"/>
                </a:solidFill>
                <a:latin typeface="Montserrat"/>
                <a:ea typeface="Montserrat"/>
                <a:cs typeface="Montserrat"/>
                <a:sym typeface="Montserrat"/>
              </a:rPr>
              <a:t>colourful</a:t>
            </a:r>
            <a:r>
              <a:rPr lang="en" sz="1200" spc="0" dirty="0">
                <a:solidFill>
                  <a:schemeClr val="tx1"/>
                </a:solidFill>
                <a:latin typeface="Montserrat"/>
                <a:ea typeface="Montserrat"/>
                <a:cs typeface="Montserrat"/>
                <a:sym typeface="Montserrat"/>
              </a:rPr>
              <a:t> ashtrays and fun communications. In control areas only black ashtrays.</a:t>
            </a:r>
            <a:endParaRPr sz="1200" spc="0" dirty="0">
              <a:solidFill>
                <a:schemeClr val="tx1"/>
              </a:solidFill>
              <a:latin typeface="Montserrat"/>
              <a:ea typeface="Montserrat"/>
              <a:cs typeface="Montserrat"/>
              <a:sym typeface="Montserrat"/>
            </a:endParaRPr>
          </a:p>
          <a:p>
            <a:pPr marL="0" lvl="0" indent="0" algn="l" rtl="0">
              <a:spcBef>
                <a:spcPts val="0"/>
              </a:spcBef>
              <a:spcAft>
                <a:spcPts val="0"/>
              </a:spcAft>
              <a:buNone/>
            </a:pPr>
            <a:r>
              <a:rPr lang="en" sz="1200" spc="0" dirty="0">
                <a:solidFill>
                  <a:schemeClr val="tx1"/>
                </a:solidFill>
                <a:latin typeface="Montserrat"/>
                <a:ea typeface="Montserrat"/>
                <a:cs typeface="Montserrat"/>
                <a:sym typeface="Montserrat"/>
              </a:rPr>
              <a:t/>
            </a:r>
            <a:br>
              <a:rPr lang="en" sz="1200" spc="0" dirty="0">
                <a:solidFill>
                  <a:schemeClr val="tx1"/>
                </a:solidFill>
                <a:latin typeface="Montserrat"/>
                <a:ea typeface="Montserrat"/>
                <a:cs typeface="Montserrat"/>
                <a:sym typeface="Montserrat"/>
              </a:rPr>
            </a:br>
            <a:r>
              <a:rPr lang="en" sz="1200" b="1" spc="0" dirty="0">
                <a:solidFill>
                  <a:schemeClr val="tx1"/>
                </a:solidFill>
                <a:latin typeface="Montserrat"/>
                <a:ea typeface="Montserrat"/>
                <a:cs typeface="Montserrat"/>
                <a:sym typeface="Montserrat"/>
              </a:rPr>
              <a:t>Results: </a:t>
            </a:r>
            <a:r>
              <a:rPr lang="en" sz="1200" spc="0" dirty="0">
                <a:solidFill>
                  <a:schemeClr val="tx1"/>
                </a:solidFill>
                <a:latin typeface="Montserrat"/>
                <a:ea typeface="Montserrat"/>
                <a:cs typeface="Montserrat"/>
                <a:sym typeface="Montserrat"/>
              </a:rPr>
              <a:t>Compared to the control areas, littering reduced significantly in areas with new ashtrays and communications. Also people experienced the environment significantly as more tidy.</a:t>
            </a:r>
            <a:endParaRPr sz="1200" spc="0" dirty="0">
              <a:solidFill>
                <a:schemeClr val="tx1"/>
              </a:solidFill>
              <a:latin typeface="Montserrat"/>
              <a:ea typeface="Montserrat"/>
              <a:cs typeface="Montserrat"/>
              <a:sym typeface="Montserrat"/>
            </a:endParaRPr>
          </a:p>
          <a:p>
            <a:pPr marL="0" lvl="0" indent="0" algn="l" rtl="0">
              <a:spcBef>
                <a:spcPts val="0"/>
              </a:spcBef>
              <a:spcAft>
                <a:spcPts val="0"/>
              </a:spcAft>
              <a:buNone/>
            </a:pPr>
            <a:r>
              <a:rPr lang="en" sz="1200" b="1" spc="0" dirty="0">
                <a:solidFill>
                  <a:schemeClr val="tx1"/>
                </a:solidFill>
                <a:latin typeface="Montserrat"/>
                <a:ea typeface="Montserrat"/>
                <a:cs typeface="Montserrat"/>
                <a:sym typeface="Montserrat"/>
              </a:rPr>
              <a:t>Link to policy: </a:t>
            </a:r>
            <a:r>
              <a:rPr lang="en" sz="1200" spc="0" dirty="0">
                <a:solidFill>
                  <a:schemeClr val="tx1"/>
                </a:solidFill>
                <a:latin typeface="Montserrat"/>
                <a:ea typeface="Montserrat"/>
                <a:cs typeface="Montserrat"/>
                <a:sym typeface="Montserrat"/>
              </a:rPr>
              <a:t>Policy-recommendations based on results.</a:t>
            </a:r>
            <a:endParaRPr sz="1200" spc="0" dirty="0">
              <a:solidFill>
                <a:schemeClr val="tx1"/>
              </a:solidFill>
              <a:latin typeface="Montserrat"/>
              <a:ea typeface="Montserrat"/>
              <a:cs typeface="Montserrat"/>
              <a:sym typeface="Montserrat"/>
            </a:endParaRPr>
          </a:p>
        </p:txBody>
      </p:sp>
    </p:spTree>
    <p:extLst>
      <p:ext uri="{BB962C8B-B14F-4D97-AF65-F5344CB8AC3E}">
        <p14:creationId xmlns:p14="http://schemas.microsoft.com/office/powerpoint/2010/main" val="10016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698"/>
        <p:cNvGrpSpPr/>
        <p:nvPr/>
      </p:nvGrpSpPr>
      <p:grpSpPr>
        <a:xfrm>
          <a:off x="0" y="0"/>
          <a:ext cx="0" cy="0"/>
          <a:chOff x="0" y="0"/>
          <a:chExt cx="0" cy="0"/>
        </a:xfrm>
      </p:grpSpPr>
      <p:sp>
        <p:nvSpPr>
          <p:cNvPr id="1699" name="Google Shape;1699;p320"/>
          <p:cNvSpPr txBox="1">
            <a:spLocks noGrp="1"/>
          </p:cNvSpPr>
          <p:nvPr>
            <p:ph type="title" idx="2"/>
          </p:nvPr>
        </p:nvSpPr>
        <p:spPr>
          <a:xfrm>
            <a:off x="1829850" y="4572056"/>
            <a:ext cx="5484300" cy="5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00" name="Google Shape;1700;p320"/>
          <p:cNvPicPr preferRelativeResize="0"/>
          <p:nvPr/>
        </p:nvPicPr>
        <p:blipFill>
          <a:blip r:embed="rId3">
            <a:alphaModFix/>
          </a:blip>
          <a:stretch>
            <a:fillRect/>
          </a:stretch>
        </p:blipFill>
        <p:spPr>
          <a:xfrm>
            <a:off x="-30480" y="1297365"/>
            <a:ext cx="9337040" cy="3995995"/>
          </a:xfrm>
          <a:prstGeom prst="rect">
            <a:avLst/>
          </a:prstGeom>
          <a:noFill/>
          <a:ln>
            <a:noFill/>
          </a:ln>
        </p:spPr>
      </p:pic>
      <p:sp>
        <p:nvSpPr>
          <p:cNvPr id="1701" name="Google Shape;1701;p320"/>
          <p:cNvSpPr txBox="1">
            <a:spLocks noGrp="1"/>
          </p:cNvSpPr>
          <p:nvPr>
            <p:ph type="title"/>
          </p:nvPr>
        </p:nvSpPr>
        <p:spPr>
          <a:xfrm>
            <a:off x="371130" y="172714"/>
            <a:ext cx="8462700" cy="168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dirty="0"/>
              <a:t>Case: Co-designing new services by using cities as urban testbeds, public sector as a co-creator and enabler for companies &amp; startups to test &amp; develop</a:t>
            </a:r>
            <a:endParaRPr sz="2300" dirty="0"/>
          </a:p>
        </p:txBody>
      </p:sp>
      <p:sp>
        <p:nvSpPr>
          <p:cNvPr id="1702" name="Google Shape;1702;p320"/>
          <p:cNvSpPr txBox="1"/>
          <p:nvPr/>
        </p:nvSpPr>
        <p:spPr>
          <a:xfrm>
            <a:off x="3100675" y="1826025"/>
            <a:ext cx="4074600" cy="12402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Montserrat"/>
                <a:ea typeface="Montserrat"/>
                <a:cs typeface="Montserrat"/>
                <a:sym typeface="Montserrat"/>
              </a:rPr>
              <a:t>LAHTI &amp; STOCKHOLM</a:t>
            </a:r>
            <a:endParaRPr sz="2000" b="1">
              <a:latin typeface="Montserrat"/>
              <a:ea typeface="Montserrat"/>
              <a:cs typeface="Montserrat"/>
              <a:sym typeface="Montserrat"/>
            </a:endParaRPr>
          </a:p>
          <a:p>
            <a:pPr marL="457200" lvl="0" indent="0" algn="l" rtl="0">
              <a:spcBef>
                <a:spcPts val="0"/>
              </a:spcBef>
              <a:spcAft>
                <a:spcPts val="0"/>
              </a:spcAft>
              <a:buNone/>
            </a:pPr>
            <a:r>
              <a:rPr lang="en" sz="1000" b="1">
                <a:solidFill>
                  <a:schemeClr val="dk1"/>
                </a:solidFill>
                <a:latin typeface="Montserrat"/>
                <a:ea typeface="Montserrat"/>
                <a:cs typeface="Montserrat"/>
                <a:sym typeface="Montserrat"/>
              </a:rPr>
              <a:t>Goal: </a:t>
            </a:r>
            <a:endParaRPr sz="1000" b="1">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Contribute to the climate goals of cities by enabling sustainable lifestyles</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Make urban areas more attractive by new services </a:t>
            </a:r>
            <a:endParaRPr sz="1000">
              <a:solidFill>
                <a:schemeClr val="dk1"/>
              </a:solidFill>
              <a:latin typeface="Montserrat"/>
              <a:ea typeface="Montserrat"/>
              <a:cs typeface="Montserrat"/>
              <a:sym typeface="Montserrat"/>
            </a:endParaRPr>
          </a:p>
          <a:p>
            <a:pPr marL="457200" lvl="0" indent="-292100" algn="l" rtl="0">
              <a:spcBef>
                <a:spcPts val="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Enable new business</a:t>
            </a:r>
            <a:endParaRPr sz="2000" b="1">
              <a:latin typeface="Montserrat"/>
              <a:ea typeface="Montserrat"/>
              <a:cs typeface="Montserrat"/>
              <a:sym typeface="Montserrat"/>
            </a:endParaRPr>
          </a:p>
        </p:txBody>
      </p:sp>
    </p:spTree>
    <p:extLst>
      <p:ext uri="{BB962C8B-B14F-4D97-AF65-F5344CB8AC3E}">
        <p14:creationId xmlns:p14="http://schemas.microsoft.com/office/powerpoint/2010/main" val="421440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706"/>
        <p:cNvGrpSpPr/>
        <p:nvPr/>
      </p:nvGrpSpPr>
      <p:grpSpPr>
        <a:xfrm>
          <a:off x="0" y="0"/>
          <a:ext cx="0" cy="0"/>
          <a:chOff x="0" y="0"/>
          <a:chExt cx="0" cy="0"/>
        </a:xfrm>
      </p:grpSpPr>
      <p:sp>
        <p:nvSpPr>
          <p:cNvPr id="1707" name="Google Shape;1707;p321"/>
          <p:cNvSpPr txBox="1">
            <a:spLocks noGrp="1"/>
          </p:cNvSpPr>
          <p:nvPr>
            <p:ph type="title" idx="2"/>
          </p:nvPr>
        </p:nvSpPr>
        <p:spPr>
          <a:xfrm>
            <a:off x="1829850" y="4572056"/>
            <a:ext cx="5484300" cy="5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08" name="Google Shape;1708;p321"/>
          <p:cNvPicPr preferRelativeResize="0"/>
          <p:nvPr/>
        </p:nvPicPr>
        <p:blipFill>
          <a:blip r:embed="rId3">
            <a:alphaModFix/>
          </a:blip>
          <a:stretch>
            <a:fillRect/>
          </a:stretch>
        </p:blipFill>
        <p:spPr>
          <a:xfrm>
            <a:off x="0" y="0"/>
            <a:ext cx="9124365" cy="5273040"/>
          </a:xfrm>
          <a:prstGeom prst="rect">
            <a:avLst/>
          </a:prstGeom>
          <a:noFill/>
          <a:ln>
            <a:noFill/>
          </a:ln>
        </p:spPr>
      </p:pic>
      <p:pic>
        <p:nvPicPr>
          <p:cNvPr id="1709" name="Google Shape;1709;p321"/>
          <p:cNvPicPr preferRelativeResize="0"/>
          <p:nvPr/>
        </p:nvPicPr>
        <p:blipFill>
          <a:blip r:embed="rId4">
            <a:alphaModFix/>
          </a:blip>
          <a:stretch>
            <a:fillRect/>
          </a:stretch>
        </p:blipFill>
        <p:spPr>
          <a:xfrm rot="404944">
            <a:off x="6248739" y="757803"/>
            <a:ext cx="2642497" cy="2059668"/>
          </a:xfrm>
          <a:prstGeom prst="rect">
            <a:avLst/>
          </a:prstGeom>
          <a:noFill/>
          <a:ln>
            <a:noFill/>
          </a:ln>
        </p:spPr>
      </p:pic>
    </p:spTree>
    <p:extLst>
      <p:ext uri="{BB962C8B-B14F-4D97-AF65-F5344CB8AC3E}">
        <p14:creationId xmlns:p14="http://schemas.microsoft.com/office/powerpoint/2010/main" val="87617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19;p323">
            <a:extLst>
              <a:ext uri="{FF2B5EF4-FFF2-40B4-BE49-F238E27FC236}">
                <a16:creationId xmlns:a16="http://schemas.microsoft.com/office/drawing/2014/main" id="{0F2E584C-BFB0-6C45-B741-4CC01FCFE8B6}"/>
              </a:ext>
            </a:extLst>
          </p:cNvPr>
          <p:cNvSpPr txBox="1"/>
          <p:nvPr/>
        </p:nvSpPr>
        <p:spPr>
          <a:xfrm>
            <a:off x="635650" y="521075"/>
            <a:ext cx="7382700" cy="9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tx1"/>
                </a:solidFill>
                <a:latin typeface="Montserrat"/>
                <a:ea typeface="Montserrat"/>
                <a:cs typeface="Montserrat"/>
                <a:sym typeface="Montserrat"/>
              </a:rPr>
              <a:t>Learning to see the world with eyes of an experimenter</a:t>
            </a:r>
            <a:endParaRPr sz="2400" b="1" dirty="0">
              <a:solidFill>
                <a:schemeClr val="tx1"/>
              </a:solidFill>
              <a:latin typeface="Montserrat"/>
              <a:ea typeface="Montserrat"/>
              <a:cs typeface="Montserrat"/>
              <a:sym typeface="Montserrat"/>
            </a:endParaRPr>
          </a:p>
        </p:txBody>
      </p:sp>
      <p:pic>
        <p:nvPicPr>
          <p:cNvPr id="5" name="Google Shape;1720;p323">
            <a:extLst>
              <a:ext uri="{FF2B5EF4-FFF2-40B4-BE49-F238E27FC236}">
                <a16:creationId xmlns:a16="http://schemas.microsoft.com/office/drawing/2014/main" id="{0721AEF2-6790-0D4C-9395-77F6F9C5B55F}"/>
              </a:ext>
            </a:extLst>
          </p:cNvPr>
          <p:cNvPicPr preferRelativeResize="0"/>
          <p:nvPr/>
        </p:nvPicPr>
        <p:blipFill>
          <a:blip r:embed="rId2"/>
          <a:stretch>
            <a:fillRect/>
          </a:stretch>
        </p:blipFill>
        <p:spPr>
          <a:xfrm rot="241500">
            <a:off x="5746209" y="1420565"/>
            <a:ext cx="2214921" cy="3468698"/>
          </a:xfrm>
          <a:prstGeom prst="rect">
            <a:avLst/>
          </a:prstGeom>
          <a:ln>
            <a:noFill/>
          </a:ln>
          <a:effectLst>
            <a:outerShdw blurRad="292100" dist="139700" dir="2700000" algn="tl" rotWithShape="0">
              <a:srgbClr val="333333">
                <a:alpha val="65000"/>
              </a:srgbClr>
            </a:outerShdw>
          </a:effectLst>
        </p:spPr>
      </p:pic>
      <p:sp>
        <p:nvSpPr>
          <p:cNvPr id="6" name="Google Shape;1721;p323">
            <a:extLst>
              <a:ext uri="{FF2B5EF4-FFF2-40B4-BE49-F238E27FC236}">
                <a16:creationId xmlns:a16="http://schemas.microsoft.com/office/drawing/2014/main" id="{D32E4911-B6AB-2545-9B46-92FAC61F2B2F}"/>
              </a:ext>
            </a:extLst>
          </p:cNvPr>
          <p:cNvSpPr txBox="1"/>
          <p:nvPr/>
        </p:nvSpPr>
        <p:spPr>
          <a:xfrm>
            <a:off x="184785" y="1533480"/>
            <a:ext cx="4762200" cy="26709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Montserrat" pitchFamily="2" charset="77"/>
              <a:buChar char="●"/>
            </a:pPr>
            <a:r>
              <a:rPr lang="en" sz="2000" dirty="0">
                <a:solidFill>
                  <a:schemeClr val="tx1"/>
                </a:solidFill>
                <a:latin typeface="Montserrat"/>
                <a:ea typeface="Montserrat"/>
                <a:cs typeface="Montserrat"/>
                <a:sym typeface="Montserrat"/>
              </a:rPr>
              <a:t>Transform broader </a:t>
            </a:r>
            <a:r>
              <a:rPr lang="en" sz="2000" b="1" dirty="0">
                <a:solidFill>
                  <a:schemeClr val="tx1"/>
                </a:solidFill>
                <a:latin typeface="Montserrat"/>
                <a:ea typeface="Montserrat"/>
                <a:cs typeface="Montserrat"/>
                <a:sym typeface="Montserrat"/>
              </a:rPr>
              <a:t>objectives </a:t>
            </a:r>
            <a:r>
              <a:rPr lang="en" sz="2000" dirty="0">
                <a:solidFill>
                  <a:schemeClr val="tx1"/>
                </a:solidFill>
                <a:latin typeface="Montserrat"/>
                <a:ea typeface="Montserrat"/>
                <a:cs typeface="Montserrat"/>
                <a:sym typeface="Montserrat"/>
              </a:rPr>
              <a:t>into more narrow experiments</a:t>
            </a:r>
          </a:p>
          <a:p>
            <a:pPr marL="457200" lvl="0" indent="-355600" algn="l" rtl="0">
              <a:spcBef>
                <a:spcPts val="0"/>
              </a:spcBef>
              <a:spcAft>
                <a:spcPts val="0"/>
              </a:spcAft>
              <a:buClr>
                <a:srgbClr val="FFFFFF"/>
              </a:buClr>
              <a:buSzPts val="2000"/>
              <a:buFont typeface="Montserrat" pitchFamily="2" charset="77"/>
              <a:buChar char="●"/>
            </a:pPr>
            <a:endParaRPr sz="2000" dirty="0">
              <a:solidFill>
                <a:schemeClr val="tx1"/>
              </a:solidFill>
              <a:latin typeface="Montserrat"/>
              <a:ea typeface="Montserrat"/>
              <a:cs typeface="Montserrat"/>
              <a:sym typeface="Montserrat"/>
            </a:endParaRPr>
          </a:p>
          <a:p>
            <a:pPr marL="457200" lvl="0" indent="-355600" algn="l" rtl="0">
              <a:spcBef>
                <a:spcPts val="0"/>
              </a:spcBef>
              <a:spcAft>
                <a:spcPts val="0"/>
              </a:spcAft>
              <a:buClr>
                <a:srgbClr val="FFFFFF"/>
              </a:buClr>
              <a:buSzPts val="2000"/>
              <a:buFont typeface="Montserrat" pitchFamily="2" charset="77"/>
              <a:buChar char="●"/>
            </a:pPr>
            <a:r>
              <a:rPr lang="en" sz="2000" dirty="0">
                <a:solidFill>
                  <a:schemeClr val="tx1"/>
                </a:solidFill>
                <a:latin typeface="Montserrat"/>
                <a:ea typeface="Montserrat"/>
                <a:cs typeface="Montserrat"/>
                <a:sym typeface="Montserrat"/>
              </a:rPr>
              <a:t>Transform objectives into </a:t>
            </a:r>
            <a:r>
              <a:rPr lang="en" sz="2000" b="1" dirty="0">
                <a:solidFill>
                  <a:schemeClr val="tx1"/>
                </a:solidFill>
                <a:latin typeface="Montserrat"/>
                <a:ea typeface="Montserrat"/>
                <a:cs typeface="Montserrat"/>
                <a:sym typeface="Montserrat"/>
              </a:rPr>
              <a:t>assumptions &amp;</a:t>
            </a:r>
            <a:r>
              <a:rPr lang="en" sz="2000" dirty="0">
                <a:solidFill>
                  <a:schemeClr val="tx1"/>
                </a:solidFill>
                <a:latin typeface="Montserrat"/>
                <a:ea typeface="Montserrat"/>
                <a:cs typeface="Montserrat"/>
                <a:sym typeface="Montserrat"/>
              </a:rPr>
              <a:t> </a:t>
            </a:r>
            <a:r>
              <a:rPr lang="en" sz="2000" b="1" dirty="0">
                <a:solidFill>
                  <a:schemeClr val="tx1"/>
                </a:solidFill>
                <a:latin typeface="Montserrat"/>
                <a:ea typeface="Montserrat"/>
                <a:cs typeface="Montserrat"/>
                <a:sym typeface="Montserrat"/>
              </a:rPr>
              <a:t>hypotheses</a:t>
            </a:r>
          </a:p>
          <a:p>
            <a:pPr marL="457200" lvl="0" indent="-355600" algn="l" rtl="0">
              <a:spcBef>
                <a:spcPts val="0"/>
              </a:spcBef>
              <a:spcAft>
                <a:spcPts val="0"/>
              </a:spcAft>
              <a:buClr>
                <a:srgbClr val="FFFFFF"/>
              </a:buClr>
              <a:buSzPts val="2000"/>
              <a:buFont typeface="Montserrat" pitchFamily="2" charset="77"/>
              <a:buChar char="●"/>
            </a:pPr>
            <a:endParaRPr sz="2000" b="1" dirty="0">
              <a:solidFill>
                <a:schemeClr val="tx1"/>
              </a:solidFill>
              <a:latin typeface="Montserrat"/>
              <a:ea typeface="Montserrat"/>
              <a:cs typeface="Montserrat"/>
              <a:sym typeface="Montserrat"/>
            </a:endParaRPr>
          </a:p>
          <a:p>
            <a:pPr marL="457200" lvl="0" indent="-355600" algn="l" rtl="0">
              <a:spcBef>
                <a:spcPts val="0"/>
              </a:spcBef>
              <a:spcAft>
                <a:spcPts val="0"/>
              </a:spcAft>
              <a:buClr>
                <a:srgbClr val="FFFFFF"/>
              </a:buClr>
              <a:buSzPts val="2000"/>
              <a:buFont typeface="Montserrat" pitchFamily="2" charset="77"/>
              <a:buChar char="●"/>
            </a:pPr>
            <a:r>
              <a:rPr lang="en" sz="2000" dirty="0">
                <a:solidFill>
                  <a:schemeClr val="tx1"/>
                </a:solidFill>
                <a:latin typeface="Montserrat"/>
                <a:ea typeface="Montserrat"/>
                <a:cs typeface="Montserrat"/>
                <a:sym typeface="Montserrat"/>
              </a:rPr>
              <a:t>Figure out how to </a:t>
            </a:r>
            <a:r>
              <a:rPr lang="en" sz="2000" b="1" dirty="0">
                <a:solidFill>
                  <a:schemeClr val="tx1"/>
                </a:solidFill>
                <a:latin typeface="Montserrat"/>
                <a:ea typeface="Montserrat"/>
                <a:cs typeface="Montserrat"/>
                <a:sym typeface="Montserrat"/>
              </a:rPr>
              <a:t>test</a:t>
            </a:r>
            <a:r>
              <a:rPr lang="en" sz="2000" dirty="0">
                <a:solidFill>
                  <a:schemeClr val="tx1"/>
                </a:solidFill>
                <a:latin typeface="Montserrat"/>
                <a:ea typeface="Montserrat"/>
                <a:cs typeface="Montserrat"/>
                <a:sym typeface="Montserrat"/>
              </a:rPr>
              <a:t> hypotheses</a:t>
            </a:r>
          </a:p>
          <a:p>
            <a:pPr marL="457200" lvl="0" indent="-355600" algn="l" rtl="0">
              <a:spcBef>
                <a:spcPts val="0"/>
              </a:spcBef>
              <a:spcAft>
                <a:spcPts val="0"/>
              </a:spcAft>
              <a:buClr>
                <a:srgbClr val="FFFFFF"/>
              </a:buClr>
              <a:buSzPts val="2000"/>
              <a:buFont typeface="Montserrat" pitchFamily="2" charset="77"/>
              <a:buChar char="●"/>
            </a:pPr>
            <a:endParaRPr sz="2000" dirty="0">
              <a:solidFill>
                <a:schemeClr val="tx1"/>
              </a:solidFill>
              <a:latin typeface="Montserrat"/>
              <a:ea typeface="Montserrat"/>
              <a:cs typeface="Montserrat"/>
              <a:sym typeface="Montserrat"/>
            </a:endParaRPr>
          </a:p>
          <a:p>
            <a:pPr marL="457200" lvl="0" indent="-355600" algn="l" rtl="0">
              <a:spcBef>
                <a:spcPts val="0"/>
              </a:spcBef>
              <a:spcAft>
                <a:spcPts val="0"/>
              </a:spcAft>
              <a:buClr>
                <a:srgbClr val="FFFFFF"/>
              </a:buClr>
              <a:buSzPts val="2000"/>
              <a:buFont typeface="Montserrat" pitchFamily="2" charset="77"/>
              <a:buChar char="●"/>
            </a:pPr>
            <a:r>
              <a:rPr lang="en" sz="2000" b="1" dirty="0">
                <a:solidFill>
                  <a:schemeClr val="tx1"/>
                </a:solidFill>
                <a:latin typeface="Montserrat"/>
                <a:ea typeface="Montserrat"/>
                <a:cs typeface="Montserrat"/>
                <a:sym typeface="Montserrat"/>
              </a:rPr>
              <a:t>Learn </a:t>
            </a:r>
            <a:r>
              <a:rPr lang="en" sz="2000" dirty="0">
                <a:solidFill>
                  <a:schemeClr val="tx1"/>
                </a:solidFill>
                <a:latin typeface="Montserrat"/>
                <a:ea typeface="Montserrat"/>
                <a:cs typeface="Montserrat"/>
                <a:sym typeface="Montserrat"/>
              </a:rPr>
              <a:t>through experiments</a:t>
            </a:r>
            <a:endParaRPr sz="2000" dirty="0">
              <a:solidFill>
                <a:schemeClr val="tx1"/>
              </a:solidFill>
              <a:latin typeface="Montserrat"/>
              <a:ea typeface="Montserrat"/>
              <a:cs typeface="Montserrat"/>
              <a:sym typeface="Montserrat"/>
            </a:endParaRPr>
          </a:p>
        </p:txBody>
      </p:sp>
    </p:spTree>
    <p:extLst>
      <p:ext uri="{BB962C8B-B14F-4D97-AF65-F5344CB8AC3E}">
        <p14:creationId xmlns:p14="http://schemas.microsoft.com/office/powerpoint/2010/main" val="323114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29;p334">
            <a:extLst>
              <a:ext uri="{FF2B5EF4-FFF2-40B4-BE49-F238E27FC236}">
                <a16:creationId xmlns:a16="http://schemas.microsoft.com/office/drawing/2014/main" id="{B726CDE0-3D2E-854E-849B-D4B7EC1229C0}"/>
              </a:ext>
            </a:extLst>
          </p:cNvPr>
          <p:cNvSpPr/>
          <p:nvPr/>
        </p:nvSpPr>
        <p:spPr>
          <a:xfrm>
            <a:off x="616075" y="579475"/>
            <a:ext cx="3096900" cy="2517900"/>
          </a:xfrm>
          <a:prstGeom prst="ellipse">
            <a:avLst/>
          </a:prstGeom>
          <a:solidFill>
            <a:srgbClr val="00B1D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Montserrat"/>
                <a:ea typeface="Montserrat"/>
                <a:cs typeface="Montserrat"/>
                <a:sym typeface="Montserrat"/>
              </a:rPr>
              <a:t>Mål:</a:t>
            </a:r>
            <a:br>
              <a:rPr lang="en" sz="1400" b="1" i="0" u="none" strike="noStrike" cap="none">
                <a:solidFill>
                  <a:srgbClr val="FFFFFF"/>
                </a:solidFill>
                <a:latin typeface="Montserrat"/>
                <a:ea typeface="Montserrat"/>
                <a:cs typeface="Montserrat"/>
                <a:sym typeface="Montserrat"/>
              </a:rPr>
            </a:br>
            <a:r>
              <a:rPr lang="en" sz="1400" b="1" i="0" u="none" strike="noStrike" cap="none">
                <a:solidFill>
                  <a:srgbClr val="FFFFFF"/>
                </a:solidFill>
                <a:latin typeface="Montserrat"/>
                <a:ea typeface="Montserrat"/>
                <a:cs typeface="Montserrat"/>
                <a:sym typeface="Montserrat"/>
              </a:rPr>
              <a:t>I regionen ska det startas minst 13 företag per 1000 invånare år 2020</a:t>
            </a:r>
            <a:endParaRPr sz="1400" b="1" i="0" u="none" strike="noStrike" cap="none">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1062005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p334"/>
          <p:cNvSpPr/>
          <p:nvPr/>
        </p:nvSpPr>
        <p:spPr>
          <a:xfrm>
            <a:off x="616075" y="579475"/>
            <a:ext cx="3096900" cy="2517900"/>
          </a:xfrm>
          <a:prstGeom prst="ellipse">
            <a:avLst/>
          </a:prstGeom>
          <a:solidFill>
            <a:srgbClr val="00B1D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Montserrat"/>
                <a:ea typeface="Montserrat"/>
                <a:cs typeface="Montserrat"/>
                <a:sym typeface="Montserrat"/>
              </a:rPr>
              <a:t>Mål:</a:t>
            </a:r>
            <a:br>
              <a:rPr lang="en" sz="1400" b="1" i="0" u="none" strike="noStrike" cap="none">
                <a:solidFill>
                  <a:srgbClr val="FFFFFF"/>
                </a:solidFill>
                <a:latin typeface="Montserrat"/>
                <a:ea typeface="Montserrat"/>
                <a:cs typeface="Montserrat"/>
                <a:sym typeface="Montserrat"/>
              </a:rPr>
            </a:br>
            <a:r>
              <a:rPr lang="en" sz="1400" b="1" i="0" u="none" strike="noStrike" cap="none">
                <a:solidFill>
                  <a:srgbClr val="FFFFFF"/>
                </a:solidFill>
                <a:latin typeface="Montserrat"/>
                <a:ea typeface="Montserrat"/>
                <a:cs typeface="Montserrat"/>
                <a:sym typeface="Montserrat"/>
              </a:rPr>
              <a:t>I regionen ska det startas minst 13 företag per 1000 invånare år 2020</a:t>
            </a:r>
            <a:endParaRPr sz="1400" b="1" i="0" u="none" strike="noStrike" cap="none">
              <a:solidFill>
                <a:srgbClr val="FFFFFF"/>
              </a:solidFill>
              <a:latin typeface="Montserrat"/>
              <a:ea typeface="Montserrat"/>
              <a:cs typeface="Montserrat"/>
              <a:sym typeface="Montserrat"/>
            </a:endParaRPr>
          </a:p>
        </p:txBody>
      </p:sp>
      <p:sp>
        <p:nvSpPr>
          <p:cNvPr id="1830" name="Google Shape;1830;p334"/>
          <p:cNvSpPr txBox="1"/>
          <p:nvPr/>
        </p:nvSpPr>
        <p:spPr>
          <a:xfrm>
            <a:off x="5691750" y="3073575"/>
            <a:ext cx="21414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4" name="Google Shape;1844;p335">
            <a:extLst>
              <a:ext uri="{FF2B5EF4-FFF2-40B4-BE49-F238E27FC236}">
                <a16:creationId xmlns:a16="http://schemas.microsoft.com/office/drawing/2014/main" id="{6EED593A-AE81-934C-8256-F65773FA849C}"/>
              </a:ext>
            </a:extLst>
          </p:cNvPr>
          <p:cNvSpPr txBox="1"/>
          <p:nvPr/>
        </p:nvSpPr>
        <p:spPr>
          <a:xfrm>
            <a:off x="4461576" y="757137"/>
            <a:ext cx="2349169"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b="1" i="0" u="none" strike="noStrike" cap="none" dirty="0" err="1">
                <a:solidFill>
                  <a:srgbClr val="000000"/>
                </a:solidFill>
                <a:latin typeface="Montserrat"/>
                <a:ea typeface="Montserrat"/>
                <a:cs typeface="Montserrat"/>
                <a:sym typeface="Montserrat"/>
              </a:rPr>
              <a:t>Antagande</a:t>
            </a:r>
            <a:r>
              <a:rPr lang="en" sz="1400" b="1" i="0" u="none" strike="noStrike" cap="none" dirty="0">
                <a:solidFill>
                  <a:srgbClr val="000000"/>
                </a:solidFill>
                <a:latin typeface="Montserrat"/>
                <a:ea typeface="Montserrat"/>
                <a:cs typeface="Montserrat"/>
                <a:sym typeface="Montserrat"/>
              </a:rPr>
              <a:t> </a:t>
            </a:r>
            <a:r>
              <a:rPr lang="en" sz="1400" b="1" i="0" u="none" strike="noStrike" cap="none" dirty="0" err="1">
                <a:solidFill>
                  <a:srgbClr val="000000"/>
                </a:solidFill>
                <a:latin typeface="Montserrat"/>
                <a:ea typeface="Montserrat"/>
                <a:cs typeface="Montserrat"/>
                <a:sym typeface="Montserrat"/>
              </a:rPr>
              <a:t>av</a:t>
            </a:r>
            <a:r>
              <a:rPr lang="en" sz="1400" b="1" i="0" u="none" strike="noStrike" cap="none" dirty="0">
                <a:solidFill>
                  <a:srgbClr val="000000"/>
                </a:solidFill>
                <a:latin typeface="Montserrat"/>
                <a:ea typeface="Montserrat"/>
                <a:cs typeface="Montserrat"/>
                <a:sym typeface="Montserrat"/>
              </a:rPr>
              <a:t> problem </a:t>
            </a:r>
            <a:r>
              <a:rPr lang="en" sz="1400" b="1" i="0" u="none" strike="noStrike" cap="none" dirty="0" err="1">
                <a:solidFill>
                  <a:srgbClr val="000000"/>
                </a:solidFill>
                <a:latin typeface="Montserrat"/>
                <a:ea typeface="Montserrat"/>
                <a:cs typeface="Montserrat"/>
                <a:sym typeface="Montserrat"/>
              </a:rPr>
              <a:t>på</a:t>
            </a:r>
            <a:r>
              <a:rPr lang="en" sz="1400" b="1" i="0" u="none" strike="noStrike" cap="none" dirty="0">
                <a:solidFill>
                  <a:srgbClr val="000000"/>
                </a:solidFill>
                <a:latin typeface="Montserrat"/>
                <a:ea typeface="Montserrat"/>
                <a:cs typeface="Montserrat"/>
                <a:sym typeface="Montserrat"/>
              </a:rPr>
              <a:t> </a:t>
            </a:r>
            <a:r>
              <a:rPr lang="en" sz="1400" b="1" i="0" u="none" strike="noStrike" cap="none" dirty="0" err="1">
                <a:solidFill>
                  <a:srgbClr val="000000"/>
                </a:solidFill>
                <a:latin typeface="Montserrat"/>
                <a:ea typeface="Montserrat"/>
                <a:cs typeface="Montserrat"/>
                <a:sym typeface="Montserrat"/>
              </a:rPr>
              <a:t>grund</a:t>
            </a:r>
            <a:r>
              <a:rPr lang="en" sz="1400" b="1" i="0" u="none" strike="noStrike" cap="none" dirty="0">
                <a:solidFill>
                  <a:srgbClr val="000000"/>
                </a:solidFill>
                <a:latin typeface="Montserrat"/>
                <a:ea typeface="Montserrat"/>
                <a:cs typeface="Montserrat"/>
                <a:sym typeface="Montserrat"/>
              </a:rPr>
              <a:t> </a:t>
            </a:r>
            <a:r>
              <a:rPr lang="en" sz="1400" b="1" i="0" u="none" strike="noStrike" cap="none" dirty="0" err="1">
                <a:solidFill>
                  <a:srgbClr val="000000"/>
                </a:solidFill>
                <a:latin typeface="Montserrat"/>
                <a:ea typeface="Montserrat"/>
                <a:cs typeface="Montserrat"/>
                <a:sym typeface="Montserrat"/>
              </a:rPr>
              <a:t>av</a:t>
            </a:r>
            <a:r>
              <a:rPr lang="en" sz="1400" b="1" i="0" u="none" strike="noStrike" cap="none" dirty="0">
                <a:solidFill>
                  <a:srgbClr val="000000"/>
                </a:solidFill>
                <a:latin typeface="Montserrat"/>
                <a:ea typeface="Montserrat"/>
                <a:cs typeface="Montserrat"/>
                <a:sym typeface="Montserrat"/>
              </a:rPr>
              <a:t> </a:t>
            </a:r>
            <a:r>
              <a:rPr lang="en" sz="1400" b="1" i="0" u="none" strike="noStrike" cap="none" dirty="0" err="1">
                <a:solidFill>
                  <a:srgbClr val="000000"/>
                </a:solidFill>
                <a:latin typeface="Montserrat"/>
                <a:ea typeface="Montserrat"/>
                <a:cs typeface="Montserrat"/>
                <a:sym typeface="Montserrat"/>
              </a:rPr>
              <a:t>bakgrundsinformation</a:t>
            </a:r>
            <a:r>
              <a:rPr lang="en" sz="1400" b="1" i="0" u="none" strike="noStrike" cap="none" dirty="0">
                <a:solidFill>
                  <a:srgbClr val="000000"/>
                </a:solidFill>
                <a:latin typeface="Montserrat"/>
                <a:ea typeface="Montserrat"/>
                <a:cs typeface="Montserrat"/>
                <a:sym typeface="Montserrat"/>
              </a:rPr>
              <a:t> </a:t>
            </a:r>
          </a:p>
          <a:p>
            <a:pPr marL="0" marR="0" lvl="0" indent="0" algn="l" rtl="0">
              <a:lnSpc>
                <a:spcPct val="100000"/>
              </a:lnSpc>
              <a:spcBef>
                <a:spcPts val="0"/>
              </a:spcBef>
              <a:spcAft>
                <a:spcPts val="0"/>
              </a:spcAft>
              <a:buNone/>
            </a:pPr>
            <a:endParaRPr lang="en" sz="1400" b="1"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 sz="1400" b="0" i="0" u="none" strike="noStrike" cap="none" dirty="0" err="1">
                <a:solidFill>
                  <a:srgbClr val="000000"/>
                </a:solidFill>
                <a:latin typeface="Montserrat"/>
                <a:ea typeface="Montserrat"/>
                <a:cs typeface="Montserrat"/>
                <a:sym typeface="Montserrat"/>
              </a:rPr>
              <a:t>Brist</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på</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kunskap</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hindrar</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individer</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från</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att</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starta</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eget</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företag</a:t>
            </a:r>
            <a:endParaRPr sz="1400" b="0" i="0" u="none" strike="noStrike" cap="none" dirty="0">
              <a:solidFill>
                <a:srgbClr val="000000"/>
              </a:solidFill>
              <a:latin typeface="Montserrat"/>
              <a:ea typeface="Montserrat"/>
              <a:cs typeface="Montserrat"/>
              <a:sym typeface="Montserrat"/>
            </a:endParaRPr>
          </a:p>
        </p:txBody>
      </p:sp>
      <p:sp>
        <p:nvSpPr>
          <p:cNvPr id="5" name="Google Shape;1847;p335">
            <a:extLst>
              <a:ext uri="{FF2B5EF4-FFF2-40B4-BE49-F238E27FC236}">
                <a16:creationId xmlns:a16="http://schemas.microsoft.com/office/drawing/2014/main" id="{9739FB6D-63B7-0345-8691-A134C80FD979}"/>
              </a:ext>
            </a:extLst>
          </p:cNvPr>
          <p:cNvSpPr txBox="1"/>
          <p:nvPr/>
        </p:nvSpPr>
        <p:spPr>
          <a:xfrm>
            <a:off x="4494445" y="2791968"/>
            <a:ext cx="2316300"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b="0" i="0" u="none" strike="noStrike" cap="none" dirty="0" err="1">
                <a:solidFill>
                  <a:srgbClr val="000000"/>
                </a:solidFill>
                <a:latin typeface="Montserrat"/>
                <a:ea typeface="Montserrat"/>
                <a:cs typeface="Montserrat"/>
                <a:sym typeface="Montserrat"/>
              </a:rPr>
              <a:t>Bristande</a:t>
            </a:r>
            <a:r>
              <a:rPr lang="en" sz="1400" b="0" i="0" u="none" strike="noStrike" cap="none" dirty="0">
                <a:solidFill>
                  <a:srgbClr val="000000"/>
                </a:solidFill>
                <a:latin typeface="Montserrat"/>
                <a:ea typeface="Montserrat"/>
                <a:cs typeface="Montserrat"/>
                <a:sym typeface="Montserrat"/>
              </a:rPr>
              <a:t> service </a:t>
            </a:r>
            <a:r>
              <a:rPr lang="en" sz="1400" b="0" i="0" u="none" strike="noStrike" cap="none" dirty="0" err="1">
                <a:solidFill>
                  <a:srgbClr val="000000"/>
                </a:solidFill>
                <a:latin typeface="Montserrat"/>
                <a:ea typeface="Montserrat"/>
                <a:cs typeface="Montserrat"/>
                <a:sym typeface="Montserrat"/>
              </a:rPr>
              <a:t>i</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myndighetskontakter</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är</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ett</a:t>
            </a:r>
            <a:r>
              <a:rPr lang="en" sz="1400" b="0" i="0" u="none" strike="noStrike" cap="none" dirty="0">
                <a:solidFill>
                  <a:srgbClr val="000000"/>
                </a:solidFill>
                <a:latin typeface="Montserrat"/>
                <a:ea typeface="Montserrat"/>
                <a:cs typeface="Montserrat"/>
                <a:sym typeface="Montserrat"/>
              </a:rPr>
              <a:t> hinder</a:t>
            </a:r>
            <a:endParaRPr sz="1400" b="0" i="0" u="none" strike="noStrike" cap="none" dirty="0">
              <a:solidFill>
                <a:srgbClr val="000000"/>
              </a:solidFill>
              <a:latin typeface="Montserrat"/>
              <a:ea typeface="Montserrat"/>
              <a:cs typeface="Montserrat"/>
              <a:sym typeface="Montserrat"/>
            </a:endParaRPr>
          </a:p>
        </p:txBody>
      </p:sp>
      <p:sp>
        <p:nvSpPr>
          <p:cNvPr id="6" name="Google Shape;1850;p335">
            <a:extLst>
              <a:ext uri="{FF2B5EF4-FFF2-40B4-BE49-F238E27FC236}">
                <a16:creationId xmlns:a16="http://schemas.microsoft.com/office/drawing/2014/main" id="{FFFA96B9-17C1-4248-BDF3-6BF9F325CD24}"/>
              </a:ext>
            </a:extLst>
          </p:cNvPr>
          <p:cNvSpPr txBox="1"/>
          <p:nvPr/>
        </p:nvSpPr>
        <p:spPr>
          <a:xfrm>
            <a:off x="4514315" y="3759774"/>
            <a:ext cx="2217300"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err="1">
                <a:solidFill>
                  <a:srgbClr val="000000"/>
                </a:solidFill>
                <a:latin typeface="Montserrat"/>
                <a:ea typeface="Montserrat"/>
                <a:cs typeface="Montserrat"/>
                <a:sym typeface="Montserrat"/>
              </a:rPr>
              <a:t>Många</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idébärare</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hittar</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inte</a:t>
            </a:r>
            <a:r>
              <a:rPr lang="en" sz="1400" b="0" i="0" u="none" strike="noStrike" cap="none" dirty="0">
                <a:solidFill>
                  <a:srgbClr val="000000"/>
                </a:solidFill>
                <a:latin typeface="Montserrat"/>
                <a:ea typeface="Montserrat"/>
                <a:cs typeface="Montserrat"/>
                <a:sym typeface="Montserrat"/>
              </a:rPr>
              <a:t> in </a:t>
            </a:r>
            <a:r>
              <a:rPr lang="sv-SE" dirty="0">
                <a:latin typeface="Montserrat"/>
                <a:ea typeface="Montserrat"/>
                <a:cs typeface="Montserrat"/>
                <a:sym typeface="Montserrat"/>
              </a:rPr>
              <a:t>i stödsystemet</a:t>
            </a:r>
            <a:endParaRPr sz="1400" b="0" i="0" u="none" strike="noStrike" cap="none" dirty="0">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209295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335"/>
          <p:cNvSpPr/>
          <p:nvPr/>
        </p:nvSpPr>
        <p:spPr>
          <a:xfrm>
            <a:off x="4796850" y="734300"/>
            <a:ext cx="834900" cy="659700"/>
          </a:xfrm>
          <a:prstGeom prst="ellipse">
            <a:avLst/>
          </a:prstGeom>
          <a:solidFill>
            <a:srgbClr val="92A000">
              <a:alpha val="83137"/>
            </a:srgbClr>
          </a:solidFill>
          <a:ln>
            <a:noFill/>
          </a:ln>
        </p:spPr>
        <p:txBody>
          <a:bodyPr spcFirstLastPara="1" wrap="square" lIns="91425" tIns="91425" rIns="91425" bIns="91425" anchor="ctr" anchorCtr="0">
            <a:noAutofit/>
          </a:bodyPr>
          <a:lstStyle/>
          <a:p>
            <a:pPr>
              <a:buClr>
                <a:srgbClr val="000000"/>
              </a:buClr>
              <a:buSzPts val="1400"/>
              <a:buFont typeface="Arial"/>
            </a:pPr>
            <a:r>
              <a:rPr lang="en">
                <a:solidFill>
                  <a:srgbClr val="FFFFFF"/>
                </a:solidFill>
              </a:rPr>
              <a:t>L1</a:t>
            </a:r>
            <a:endParaRPr>
              <a:solidFill>
                <a:srgbClr val="FFFFFF"/>
              </a:solidFill>
            </a:endParaRPr>
          </a:p>
        </p:txBody>
      </p:sp>
      <p:sp>
        <p:nvSpPr>
          <p:cNvPr id="1836" name="Google Shape;1836;p335"/>
          <p:cNvSpPr/>
          <p:nvPr/>
        </p:nvSpPr>
        <p:spPr>
          <a:xfrm>
            <a:off x="4612650" y="1829225"/>
            <a:ext cx="834900" cy="659700"/>
          </a:xfrm>
          <a:prstGeom prst="ellipse">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L2</a:t>
            </a:r>
            <a:endParaRPr sz="1400" b="0" i="0" u="none" strike="noStrike" cap="none">
              <a:solidFill>
                <a:srgbClr val="FFFFFF"/>
              </a:solidFill>
              <a:latin typeface="Arial"/>
              <a:ea typeface="Arial"/>
              <a:cs typeface="Arial"/>
              <a:sym typeface="Arial"/>
            </a:endParaRPr>
          </a:p>
        </p:txBody>
      </p:sp>
      <p:sp>
        <p:nvSpPr>
          <p:cNvPr id="1837" name="Google Shape;1837;p335"/>
          <p:cNvSpPr/>
          <p:nvPr/>
        </p:nvSpPr>
        <p:spPr>
          <a:xfrm>
            <a:off x="4060300" y="2809700"/>
            <a:ext cx="834900" cy="659700"/>
          </a:xfrm>
          <a:prstGeom prst="ellipse">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L3</a:t>
            </a:r>
            <a:endParaRPr sz="1400" b="0" i="0" u="none" strike="noStrike" cap="none">
              <a:solidFill>
                <a:srgbClr val="FFFFFF"/>
              </a:solidFill>
              <a:latin typeface="Arial"/>
              <a:ea typeface="Arial"/>
              <a:cs typeface="Arial"/>
              <a:sym typeface="Arial"/>
            </a:endParaRPr>
          </a:p>
        </p:txBody>
      </p:sp>
      <p:sp>
        <p:nvSpPr>
          <p:cNvPr id="1838" name="Google Shape;1838;p335"/>
          <p:cNvSpPr/>
          <p:nvPr/>
        </p:nvSpPr>
        <p:spPr>
          <a:xfrm>
            <a:off x="2697925" y="3504863"/>
            <a:ext cx="834900" cy="659700"/>
          </a:xfrm>
          <a:prstGeom prst="ellipse">
            <a:avLst/>
          </a:prstGeom>
          <a:solidFill>
            <a:srgbClr val="9FC5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L4</a:t>
            </a:r>
            <a:endParaRPr sz="1400" b="0" i="0" u="none" strike="noStrike" cap="none">
              <a:solidFill>
                <a:srgbClr val="FFFFFF"/>
              </a:solidFill>
              <a:latin typeface="Arial"/>
              <a:ea typeface="Arial"/>
              <a:cs typeface="Arial"/>
              <a:sym typeface="Arial"/>
            </a:endParaRPr>
          </a:p>
        </p:txBody>
      </p:sp>
      <p:cxnSp>
        <p:nvCxnSpPr>
          <p:cNvPr id="1839" name="Google Shape;1839;p335"/>
          <p:cNvCxnSpPr/>
          <p:nvPr/>
        </p:nvCxnSpPr>
        <p:spPr>
          <a:xfrm flipH="1">
            <a:off x="5447550" y="835275"/>
            <a:ext cx="971700" cy="67200"/>
          </a:xfrm>
          <a:prstGeom prst="straightConnector1">
            <a:avLst/>
          </a:prstGeom>
          <a:noFill/>
          <a:ln w="9525" cap="flat" cmpd="sng">
            <a:solidFill>
              <a:schemeClr val="dk2"/>
            </a:solidFill>
            <a:prstDash val="solid"/>
            <a:round/>
            <a:headEnd type="none" w="sm" len="sm"/>
            <a:tailEnd type="none" w="sm" len="sm"/>
          </a:ln>
        </p:spPr>
      </p:cxnSp>
      <p:cxnSp>
        <p:nvCxnSpPr>
          <p:cNvPr id="1840" name="Google Shape;1840;p335"/>
          <p:cNvCxnSpPr/>
          <p:nvPr/>
        </p:nvCxnSpPr>
        <p:spPr>
          <a:xfrm rot="10800000">
            <a:off x="2851050" y="3171525"/>
            <a:ext cx="114600" cy="235500"/>
          </a:xfrm>
          <a:prstGeom prst="straightConnector1">
            <a:avLst/>
          </a:prstGeom>
          <a:noFill/>
          <a:ln w="28575" cap="flat" cmpd="sng">
            <a:solidFill>
              <a:schemeClr val="dk2"/>
            </a:solidFill>
            <a:prstDash val="solid"/>
            <a:round/>
            <a:headEnd type="none" w="sm" len="sm"/>
            <a:tailEnd type="triangle" w="med" len="med"/>
          </a:ln>
        </p:spPr>
      </p:cxnSp>
      <p:cxnSp>
        <p:nvCxnSpPr>
          <p:cNvPr id="1841" name="Google Shape;1841;p335"/>
          <p:cNvCxnSpPr/>
          <p:nvPr/>
        </p:nvCxnSpPr>
        <p:spPr>
          <a:xfrm rot="10800000">
            <a:off x="3789588" y="2690075"/>
            <a:ext cx="194100" cy="125400"/>
          </a:xfrm>
          <a:prstGeom prst="straightConnector1">
            <a:avLst/>
          </a:prstGeom>
          <a:noFill/>
          <a:ln w="28575" cap="flat" cmpd="sng">
            <a:solidFill>
              <a:schemeClr val="dk2"/>
            </a:solidFill>
            <a:prstDash val="solid"/>
            <a:round/>
            <a:headEnd type="none" w="sm" len="sm"/>
            <a:tailEnd type="triangle" w="med" len="med"/>
          </a:ln>
        </p:spPr>
      </p:cxnSp>
      <p:cxnSp>
        <p:nvCxnSpPr>
          <p:cNvPr id="1842" name="Google Shape;1842;p335"/>
          <p:cNvCxnSpPr/>
          <p:nvPr/>
        </p:nvCxnSpPr>
        <p:spPr>
          <a:xfrm rot="10800000">
            <a:off x="4072483" y="2060575"/>
            <a:ext cx="232800" cy="28800"/>
          </a:xfrm>
          <a:prstGeom prst="straightConnector1">
            <a:avLst/>
          </a:prstGeom>
          <a:noFill/>
          <a:ln w="28575" cap="flat" cmpd="sng">
            <a:solidFill>
              <a:schemeClr val="dk2"/>
            </a:solidFill>
            <a:prstDash val="solid"/>
            <a:round/>
            <a:headEnd type="none" w="sm" len="sm"/>
            <a:tailEnd type="triangle" w="med" len="med"/>
          </a:ln>
        </p:spPr>
      </p:cxnSp>
      <p:cxnSp>
        <p:nvCxnSpPr>
          <p:cNvPr id="1843" name="Google Shape;1843;p335"/>
          <p:cNvCxnSpPr/>
          <p:nvPr/>
        </p:nvCxnSpPr>
        <p:spPr>
          <a:xfrm flipH="1">
            <a:off x="4217763" y="1104000"/>
            <a:ext cx="285000" cy="27600"/>
          </a:xfrm>
          <a:prstGeom prst="straightConnector1">
            <a:avLst/>
          </a:prstGeom>
          <a:noFill/>
          <a:ln w="28575" cap="flat" cmpd="sng">
            <a:solidFill>
              <a:schemeClr val="dk2"/>
            </a:solidFill>
            <a:prstDash val="solid"/>
            <a:round/>
            <a:headEnd type="none" w="sm" len="sm"/>
            <a:tailEnd type="triangle" w="med" len="med"/>
          </a:ln>
        </p:spPr>
      </p:cxnSp>
      <p:sp>
        <p:nvSpPr>
          <p:cNvPr id="1844" name="Google Shape;1844;p335"/>
          <p:cNvSpPr txBox="1"/>
          <p:nvPr/>
        </p:nvSpPr>
        <p:spPr>
          <a:xfrm>
            <a:off x="6419250" y="447600"/>
            <a:ext cx="1938900"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b="0" i="0" u="none" strike="noStrike" cap="none" dirty="0" err="1">
                <a:solidFill>
                  <a:srgbClr val="000000"/>
                </a:solidFill>
                <a:latin typeface="Montserrat"/>
                <a:ea typeface="Montserrat"/>
                <a:cs typeface="Montserrat"/>
                <a:sym typeface="Montserrat"/>
              </a:rPr>
              <a:t>Erbjuda</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kostnadsfri</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utbildning</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i</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entreprenörskap</a:t>
            </a:r>
            <a:endParaRPr sz="1400" b="0" i="0" u="none" strike="noStrike" cap="none" dirty="0">
              <a:solidFill>
                <a:srgbClr val="000000"/>
              </a:solidFill>
              <a:latin typeface="Montserrat"/>
              <a:ea typeface="Montserrat"/>
              <a:cs typeface="Montserrat"/>
              <a:sym typeface="Montserrat"/>
            </a:endParaRPr>
          </a:p>
        </p:txBody>
      </p:sp>
      <p:sp>
        <p:nvSpPr>
          <p:cNvPr id="1845" name="Google Shape;1845;p335"/>
          <p:cNvSpPr txBox="1"/>
          <p:nvPr/>
        </p:nvSpPr>
        <p:spPr>
          <a:xfrm>
            <a:off x="100174" y="3729963"/>
            <a:ext cx="4795025"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200" b="0" i="0" u="none" strike="noStrike" cap="none" dirty="0">
                <a:solidFill>
                  <a:schemeClr val="dk1"/>
                </a:solidFill>
                <a:latin typeface="Montserrat"/>
                <a:ea typeface="Montserrat"/>
                <a:cs typeface="Montserrat"/>
                <a:sym typeface="Montserrat"/>
              </a:rPr>
              <a:t>L = </a:t>
            </a:r>
            <a:r>
              <a:rPr lang="en" sz="1200" b="0" i="0" u="none" strike="noStrike" cap="none" dirty="0" err="1">
                <a:solidFill>
                  <a:schemeClr val="dk1"/>
                </a:solidFill>
                <a:latin typeface="Montserrat"/>
                <a:ea typeface="Montserrat"/>
                <a:cs typeface="Montserrat"/>
                <a:sym typeface="Montserrat"/>
              </a:rPr>
              <a:t>lösning</a:t>
            </a:r>
            <a:endParaRPr sz="1200" b="0" i="0" u="none" strike="noStrike" cap="none" dirty="0">
              <a:solidFill>
                <a:schemeClr val="dk1"/>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200" b="0" i="0" u="none" strike="noStrike" cap="none" dirty="0" err="1">
                <a:solidFill>
                  <a:schemeClr val="dk1"/>
                </a:solidFill>
                <a:latin typeface="Montserrat"/>
                <a:ea typeface="Montserrat"/>
                <a:cs typeface="Montserrat"/>
                <a:sym typeface="Montserrat"/>
              </a:rPr>
              <a:t>Lösningen</a:t>
            </a:r>
            <a:r>
              <a:rPr lang="en" sz="1200" b="0" i="0" u="none" strike="noStrike" cap="none" dirty="0">
                <a:solidFill>
                  <a:schemeClr val="dk1"/>
                </a:solidFill>
                <a:latin typeface="Montserrat"/>
                <a:ea typeface="Montserrat"/>
                <a:cs typeface="Montserrat"/>
                <a:sym typeface="Montserrat"/>
              </a:rPr>
              <a:t> </a:t>
            </a:r>
            <a:r>
              <a:rPr lang="en" sz="1200" b="0" i="0" u="none" strike="noStrike" cap="none" dirty="0" err="1">
                <a:solidFill>
                  <a:schemeClr val="dk1"/>
                </a:solidFill>
                <a:latin typeface="Montserrat"/>
                <a:ea typeface="Montserrat"/>
                <a:cs typeface="Montserrat"/>
                <a:sym typeface="Montserrat"/>
              </a:rPr>
              <a:t>är</a:t>
            </a:r>
            <a:r>
              <a:rPr lang="en" sz="1200" b="0" i="0" u="none" strike="noStrike" cap="none" dirty="0">
                <a:solidFill>
                  <a:schemeClr val="dk1"/>
                </a:solidFill>
                <a:latin typeface="Montserrat"/>
                <a:ea typeface="Montserrat"/>
                <a:cs typeface="Montserrat"/>
                <a:sym typeface="Montserrat"/>
              </a:rPr>
              <a:t> </a:t>
            </a:r>
            <a:r>
              <a:rPr lang="en" sz="1200" b="0" i="0" u="none" strike="noStrike" cap="none" dirty="0" err="1">
                <a:solidFill>
                  <a:schemeClr val="dk1"/>
                </a:solidFill>
                <a:latin typeface="Montserrat"/>
                <a:ea typeface="Montserrat"/>
                <a:cs typeface="Montserrat"/>
                <a:sym typeface="Montserrat"/>
              </a:rPr>
              <a:t>avgränsad</a:t>
            </a:r>
            <a:r>
              <a:rPr lang="en" sz="1200" b="0" i="0" u="none" strike="noStrike" cap="none" dirty="0">
                <a:solidFill>
                  <a:schemeClr val="dk1"/>
                </a:solidFill>
                <a:latin typeface="Montserrat"/>
                <a:ea typeface="Montserrat"/>
                <a:cs typeface="Montserrat"/>
                <a:sym typeface="Montserrat"/>
              </a:rPr>
              <a:t> </a:t>
            </a:r>
            <a:r>
              <a:rPr lang="en" sz="1200" b="0" i="0" u="none" strike="noStrike" cap="none" dirty="0" err="1">
                <a:solidFill>
                  <a:schemeClr val="dk1"/>
                </a:solidFill>
                <a:latin typeface="Montserrat"/>
                <a:ea typeface="Montserrat"/>
                <a:cs typeface="Montserrat"/>
                <a:sym typeface="Montserrat"/>
              </a:rPr>
              <a:t>i</a:t>
            </a:r>
            <a:r>
              <a:rPr lang="en" sz="1200" b="0" i="0" u="none" strike="noStrike" cap="none" dirty="0">
                <a:solidFill>
                  <a:schemeClr val="dk1"/>
                </a:solidFill>
                <a:latin typeface="Montserrat"/>
                <a:ea typeface="Montserrat"/>
                <a:cs typeface="Montserrat"/>
                <a:sym typeface="Montserrat"/>
              </a:rPr>
              <a:t> </a:t>
            </a:r>
            <a:r>
              <a:rPr lang="en" sz="1200" b="0" i="0" u="none" strike="noStrike" cap="none" dirty="0" err="1">
                <a:solidFill>
                  <a:schemeClr val="dk1"/>
                </a:solidFill>
                <a:latin typeface="Montserrat"/>
                <a:ea typeface="Montserrat"/>
                <a:cs typeface="Montserrat"/>
                <a:sym typeface="Montserrat"/>
              </a:rPr>
              <a:t>omfattning</a:t>
            </a:r>
            <a:endParaRPr sz="1200" dirty="0"/>
          </a:p>
          <a:p>
            <a:pPr marL="457200" marR="0" lvl="0" indent="-317500" algn="l" rtl="0">
              <a:lnSpc>
                <a:spcPct val="100000"/>
              </a:lnSpc>
              <a:spcBef>
                <a:spcPts val="0"/>
              </a:spcBef>
              <a:spcAft>
                <a:spcPts val="0"/>
              </a:spcAft>
              <a:buClr>
                <a:srgbClr val="000000"/>
              </a:buClr>
              <a:buSzPts val="1400"/>
              <a:buFont typeface="Montserrat"/>
              <a:buChar char="●"/>
            </a:pPr>
            <a:r>
              <a:rPr lang="en" sz="1200" b="0" i="0" u="none" strike="noStrike" cap="none" dirty="0" err="1">
                <a:solidFill>
                  <a:schemeClr val="dk1"/>
                </a:solidFill>
                <a:latin typeface="Montserrat"/>
                <a:ea typeface="Montserrat"/>
                <a:cs typeface="Montserrat"/>
                <a:sym typeface="Montserrat"/>
              </a:rPr>
              <a:t>Lösningen</a:t>
            </a:r>
            <a:r>
              <a:rPr lang="en" sz="1200" b="0" i="0" u="none" strike="noStrike" cap="none" dirty="0">
                <a:solidFill>
                  <a:schemeClr val="dk1"/>
                </a:solidFill>
                <a:latin typeface="Montserrat"/>
                <a:ea typeface="Montserrat"/>
                <a:cs typeface="Montserrat"/>
                <a:sym typeface="Montserrat"/>
              </a:rPr>
              <a:t> </a:t>
            </a:r>
            <a:r>
              <a:rPr lang="en" sz="1200" b="0" i="0" u="none" strike="noStrike" cap="none" dirty="0" err="1">
                <a:solidFill>
                  <a:schemeClr val="dk1"/>
                </a:solidFill>
                <a:latin typeface="Montserrat"/>
                <a:ea typeface="Montserrat"/>
                <a:cs typeface="Montserrat"/>
                <a:sym typeface="Montserrat"/>
              </a:rPr>
              <a:t>testas</a:t>
            </a:r>
            <a:r>
              <a:rPr lang="en" sz="1200" b="0" i="0" u="none" strike="noStrike" cap="none" dirty="0">
                <a:solidFill>
                  <a:schemeClr val="dk1"/>
                </a:solidFill>
                <a:latin typeface="Montserrat"/>
                <a:ea typeface="Montserrat"/>
                <a:cs typeface="Montserrat"/>
                <a:sym typeface="Montserrat"/>
              </a:rPr>
              <a:t> </a:t>
            </a:r>
            <a:r>
              <a:rPr lang="en" sz="1200" b="0" i="0" u="none" strike="noStrike" cap="none" dirty="0" err="1">
                <a:solidFill>
                  <a:schemeClr val="dk1"/>
                </a:solidFill>
                <a:latin typeface="Montserrat"/>
                <a:ea typeface="Montserrat"/>
                <a:cs typeface="Montserrat"/>
                <a:sym typeface="Montserrat"/>
              </a:rPr>
              <a:t>en</a:t>
            </a:r>
            <a:r>
              <a:rPr lang="en" sz="1200" b="0" i="0" u="none" strike="noStrike" cap="none" dirty="0">
                <a:solidFill>
                  <a:schemeClr val="dk1"/>
                </a:solidFill>
                <a:latin typeface="Montserrat"/>
                <a:ea typeface="Montserrat"/>
                <a:cs typeface="Montserrat"/>
                <a:sym typeface="Montserrat"/>
              </a:rPr>
              <a:t> </a:t>
            </a:r>
            <a:r>
              <a:rPr lang="en" sz="1200" b="0" i="0" u="none" strike="noStrike" cap="none" dirty="0" err="1">
                <a:solidFill>
                  <a:schemeClr val="dk1"/>
                </a:solidFill>
                <a:latin typeface="Montserrat"/>
                <a:ea typeface="Montserrat"/>
                <a:cs typeface="Montserrat"/>
                <a:sym typeface="Montserrat"/>
              </a:rPr>
              <a:t>begränsad</a:t>
            </a:r>
            <a:r>
              <a:rPr lang="en" sz="1200" b="0" i="0" u="none" strike="noStrike" cap="none" dirty="0">
                <a:solidFill>
                  <a:schemeClr val="dk1"/>
                </a:solidFill>
                <a:latin typeface="Montserrat"/>
                <a:ea typeface="Montserrat"/>
                <a:cs typeface="Montserrat"/>
                <a:sym typeface="Montserrat"/>
              </a:rPr>
              <a:t> period </a:t>
            </a:r>
            <a:br>
              <a:rPr lang="en" sz="1200" b="0" i="0" u="none" strike="noStrike" cap="none" dirty="0">
                <a:solidFill>
                  <a:schemeClr val="dk1"/>
                </a:solidFill>
                <a:latin typeface="Montserrat"/>
                <a:ea typeface="Montserrat"/>
                <a:cs typeface="Montserrat"/>
                <a:sym typeface="Montserrat"/>
              </a:rPr>
            </a:br>
            <a:r>
              <a:rPr lang="en" sz="1200" b="0" i="0" u="none" strike="noStrike" cap="none" dirty="0">
                <a:solidFill>
                  <a:schemeClr val="dk1"/>
                </a:solidFill>
                <a:latin typeface="Montserrat"/>
                <a:ea typeface="Montserrat"/>
                <a:cs typeface="Montserrat"/>
                <a:sym typeface="Montserrat"/>
              </a:rPr>
              <a:t>med </a:t>
            </a:r>
            <a:r>
              <a:rPr lang="en" sz="1200" b="0" i="0" u="none" strike="noStrike" cap="none" dirty="0" err="1">
                <a:solidFill>
                  <a:schemeClr val="dk1"/>
                </a:solidFill>
                <a:latin typeface="Montserrat"/>
                <a:ea typeface="Montserrat"/>
                <a:cs typeface="Montserrat"/>
                <a:sym typeface="Montserrat"/>
              </a:rPr>
              <a:t>en</a:t>
            </a:r>
            <a:r>
              <a:rPr lang="en" sz="1200" b="0" i="0" u="none" strike="noStrike" cap="none" dirty="0">
                <a:solidFill>
                  <a:schemeClr val="dk1"/>
                </a:solidFill>
                <a:latin typeface="Montserrat"/>
                <a:ea typeface="Montserrat"/>
                <a:cs typeface="Montserrat"/>
                <a:sym typeface="Montserrat"/>
              </a:rPr>
              <a:t> experiment</a:t>
            </a:r>
            <a:endParaRPr sz="1200" b="0" i="0" u="none" strike="noStrike" cap="none" dirty="0">
              <a:solidFill>
                <a:srgbClr val="000000"/>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200" b="0" i="0" u="none" strike="noStrike" cap="none" dirty="0" err="1">
                <a:solidFill>
                  <a:srgbClr val="000000"/>
                </a:solidFill>
                <a:latin typeface="Montserrat"/>
                <a:ea typeface="Montserrat"/>
                <a:cs typeface="Montserrat"/>
                <a:sym typeface="Montserrat"/>
              </a:rPr>
              <a:t>Det</a:t>
            </a:r>
            <a:r>
              <a:rPr lang="en" sz="1200" b="0" i="0" u="none" strike="noStrike" cap="none" dirty="0">
                <a:solidFill>
                  <a:srgbClr val="000000"/>
                </a:solidFill>
                <a:latin typeface="Montserrat"/>
                <a:ea typeface="Montserrat"/>
                <a:cs typeface="Montserrat"/>
                <a:sym typeface="Montserrat"/>
              </a:rPr>
              <a:t> </a:t>
            </a:r>
            <a:r>
              <a:rPr lang="en" sz="1200" b="0" i="0" u="none" strike="noStrike" cap="none" dirty="0" err="1">
                <a:solidFill>
                  <a:srgbClr val="000000"/>
                </a:solidFill>
                <a:latin typeface="Montserrat"/>
                <a:ea typeface="Montserrat"/>
                <a:cs typeface="Montserrat"/>
                <a:sym typeface="Montserrat"/>
              </a:rPr>
              <a:t>är</a:t>
            </a:r>
            <a:r>
              <a:rPr lang="en" sz="1200" b="0" i="0" u="none" strike="noStrike" cap="none" dirty="0">
                <a:solidFill>
                  <a:srgbClr val="000000"/>
                </a:solidFill>
                <a:latin typeface="Montserrat"/>
                <a:ea typeface="Montserrat"/>
                <a:cs typeface="Montserrat"/>
                <a:sym typeface="Montserrat"/>
              </a:rPr>
              <a:t> </a:t>
            </a:r>
            <a:r>
              <a:rPr lang="en" sz="1200" b="0" i="0" u="none" strike="noStrike" cap="none" dirty="0" err="1">
                <a:solidFill>
                  <a:srgbClr val="000000"/>
                </a:solidFill>
                <a:latin typeface="Montserrat"/>
                <a:ea typeface="Montserrat"/>
                <a:cs typeface="Montserrat"/>
                <a:sym typeface="Montserrat"/>
              </a:rPr>
              <a:t>är</a:t>
            </a:r>
            <a:r>
              <a:rPr lang="en" sz="1200" b="0" i="0" u="none" strike="noStrike" cap="none" dirty="0">
                <a:solidFill>
                  <a:srgbClr val="000000"/>
                </a:solidFill>
                <a:latin typeface="Montserrat"/>
                <a:ea typeface="Montserrat"/>
                <a:cs typeface="Montserrat"/>
                <a:sym typeface="Montserrat"/>
              </a:rPr>
              <a:t> </a:t>
            </a:r>
            <a:r>
              <a:rPr lang="en" sz="1200" b="0" i="0" u="none" strike="noStrike" cap="none" dirty="0" err="1">
                <a:solidFill>
                  <a:srgbClr val="000000"/>
                </a:solidFill>
                <a:latin typeface="Montserrat"/>
                <a:ea typeface="Montserrat"/>
                <a:cs typeface="Montserrat"/>
                <a:sym typeface="Montserrat"/>
              </a:rPr>
              <a:t>möjligt</a:t>
            </a:r>
            <a:r>
              <a:rPr lang="en" sz="1200" b="0" i="0" u="none" strike="noStrike" cap="none" dirty="0">
                <a:solidFill>
                  <a:srgbClr val="000000"/>
                </a:solidFill>
                <a:latin typeface="Montserrat"/>
                <a:ea typeface="Montserrat"/>
                <a:cs typeface="Montserrat"/>
                <a:sym typeface="Montserrat"/>
              </a:rPr>
              <a:t> </a:t>
            </a:r>
            <a:r>
              <a:rPr lang="en" sz="1200" b="0" i="0" u="none" strike="noStrike" cap="none" dirty="0" err="1">
                <a:solidFill>
                  <a:srgbClr val="000000"/>
                </a:solidFill>
                <a:latin typeface="Montserrat"/>
                <a:ea typeface="Montserrat"/>
                <a:cs typeface="Montserrat"/>
                <a:sym typeface="Montserrat"/>
              </a:rPr>
              <a:t>att</a:t>
            </a:r>
            <a:r>
              <a:rPr lang="en" sz="1200" b="0" i="0" u="none" strike="noStrike" cap="none" dirty="0">
                <a:solidFill>
                  <a:srgbClr val="000000"/>
                </a:solidFill>
                <a:latin typeface="Montserrat"/>
                <a:ea typeface="Montserrat"/>
                <a:cs typeface="Montserrat"/>
                <a:sym typeface="Montserrat"/>
              </a:rPr>
              <a:t> </a:t>
            </a:r>
            <a:r>
              <a:rPr lang="en" sz="1200" b="0" i="0" u="none" strike="noStrike" cap="none" dirty="0" err="1">
                <a:solidFill>
                  <a:srgbClr val="000000"/>
                </a:solidFill>
                <a:latin typeface="Montserrat"/>
                <a:ea typeface="Montserrat"/>
                <a:cs typeface="Montserrat"/>
                <a:sym typeface="Montserrat"/>
              </a:rPr>
              <a:t>utvärdera</a:t>
            </a:r>
            <a:r>
              <a:rPr lang="en" sz="1200" b="0" i="0" u="none" strike="noStrike" cap="none" dirty="0">
                <a:solidFill>
                  <a:srgbClr val="000000"/>
                </a:solidFill>
                <a:latin typeface="Montserrat"/>
                <a:ea typeface="Montserrat"/>
                <a:cs typeface="Montserrat"/>
                <a:sym typeface="Montserrat"/>
              </a:rPr>
              <a:t> om </a:t>
            </a:r>
            <a:r>
              <a:rPr lang="en" sz="1200" b="0" i="0" u="none" strike="noStrike" cap="none" dirty="0" err="1">
                <a:solidFill>
                  <a:srgbClr val="000000"/>
                </a:solidFill>
                <a:latin typeface="Montserrat"/>
                <a:ea typeface="Montserrat"/>
                <a:cs typeface="Montserrat"/>
                <a:sym typeface="Montserrat"/>
              </a:rPr>
              <a:t>lösningen</a:t>
            </a:r>
            <a:r>
              <a:rPr lang="en" sz="1200" b="0" i="0" u="none" strike="noStrike" cap="none" dirty="0">
                <a:solidFill>
                  <a:srgbClr val="000000"/>
                </a:solidFill>
                <a:latin typeface="Montserrat"/>
                <a:ea typeface="Montserrat"/>
                <a:cs typeface="Montserrat"/>
                <a:sym typeface="Montserrat"/>
              </a:rPr>
              <a:t> </a:t>
            </a:r>
            <a:r>
              <a:rPr lang="en" sz="1200" b="0" i="0" u="none" strike="noStrike" cap="none" dirty="0" err="1">
                <a:solidFill>
                  <a:srgbClr val="000000"/>
                </a:solidFill>
                <a:latin typeface="Montserrat"/>
                <a:ea typeface="Montserrat"/>
                <a:cs typeface="Montserrat"/>
                <a:sym typeface="Montserrat"/>
              </a:rPr>
              <a:t>fungerar</a:t>
            </a:r>
            <a:r>
              <a:rPr lang="en" sz="1200" b="0" i="0" u="none" strike="noStrike" cap="none" dirty="0">
                <a:solidFill>
                  <a:srgbClr val="000000"/>
                </a:solidFill>
                <a:latin typeface="Montserrat"/>
                <a:ea typeface="Montserrat"/>
                <a:cs typeface="Montserrat"/>
                <a:sym typeface="Montserrat"/>
              </a:rPr>
              <a:t> </a:t>
            </a:r>
            <a:r>
              <a:rPr lang="en" sz="1200" b="0" i="0" u="none" strike="noStrike" cap="none" dirty="0" err="1">
                <a:solidFill>
                  <a:srgbClr val="000000"/>
                </a:solidFill>
                <a:latin typeface="Montserrat"/>
                <a:ea typeface="Montserrat"/>
                <a:cs typeface="Montserrat"/>
                <a:sym typeface="Montserrat"/>
              </a:rPr>
              <a:t>eller</a:t>
            </a:r>
            <a:r>
              <a:rPr lang="en" sz="1200" b="0" i="0" u="none" strike="noStrike" cap="none" dirty="0">
                <a:solidFill>
                  <a:srgbClr val="000000"/>
                </a:solidFill>
                <a:latin typeface="Montserrat"/>
                <a:ea typeface="Montserrat"/>
                <a:cs typeface="Montserrat"/>
                <a:sym typeface="Montserrat"/>
              </a:rPr>
              <a:t> </a:t>
            </a:r>
            <a:r>
              <a:rPr lang="en" sz="1200" b="0" i="0" u="none" strike="noStrike" cap="none" dirty="0" err="1">
                <a:solidFill>
                  <a:srgbClr val="000000"/>
                </a:solidFill>
                <a:latin typeface="Montserrat"/>
                <a:ea typeface="Montserrat"/>
                <a:cs typeface="Montserrat"/>
                <a:sym typeface="Montserrat"/>
              </a:rPr>
              <a:t>inte</a:t>
            </a:r>
            <a:endParaRPr sz="1200" b="0" i="0" u="none" strike="noStrike" cap="none" dirty="0">
              <a:solidFill>
                <a:srgbClr val="000000"/>
              </a:solidFill>
              <a:latin typeface="Montserrat"/>
              <a:ea typeface="Montserrat"/>
              <a:cs typeface="Montserrat"/>
              <a:sym typeface="Montserrat"/>
            </a:endParaRPr>
          </a:p>
        </p:txBody>
      </p:sp>
      <p:cxnSp>
        <p:nvCxnSpPr>
          <p:cNvPr id="1846" name="Google Shape;1846;p335"/>
          <p:cNvCxnSpPr/>
          <p:nvPr/>
        </p:nvCxnSpPr>
        <p:spPr>
          <a:xfrm rot="10800000">
            <a:off x="5276900" y="2089375"/>
            <a:ext cx="927000" cy="32700"/>
          </a:xfrm>
          <a:prstGeom prst="straightConnector1">
            <a:avLst/>
          </a:prstGeom>
          <a:noFill/>
          <a:ln w="9525" cap="flat" cmpd="sng">
            <a:solidFill>
              <a:schemeClr val="dk2"/>
            </a:solidFill>
            <a:prstDash val="solid"/>
            <a:round/>
            <a:headEnd type="none" w="sm" len="sm"/>
            <a:tailEnd type="none" w="sm" len="sm"/>
          </a:ln>
        </p:spPr>
      </p:cxnSp>
      <p:sp>
        <p:nvSpPr>
          <p:cNvPr id="1847" name="Google Shape;1847;p335"/>
          <p:cNvSpPr txBox="1"/>
          <p:nvPr/>
        </p:nvSpPr>
        <p:spPr>
          <a:xfrm>
            <a:off x="6347225" y="1887588"/>
            <a:ext cx="2316300"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Montserrat"/>
                <a:ea typeface="Montserrat"/>
                <a:cs typeface="Montserrat"/>
                <a:sym typeface="Montserrat"/>
              </a:rPr>
              <a:t>Erbjuda de som startar företag en personlig koordinator för myndighetskontakter</a:t>
            </a:r>
            <a:endParaRPr sz="1400" b="0" i="0" u="none" strike="noStrike" cap="none">
              <a:solidFill>
                <a:srgbClr val="000000"/>
              </a:solidFill>
              <a:latin typeface="Montserrat"/>
              <a:ea typeface="Montserrat"/>
              <a:cs typeface="Montserrat"/>
              <a:sym typeface="Montserrat"/>
            </a:endParaRPr>
          </a:p>
        </p:txBody>
      </p:sp>
      <p:cxnSp>
        <p:nvCxnSpPr>
          <p:cNvPr id="1848" name="Google Shape;1848;p335"/>
          <p:cNvCxnSpPr/>
          <p:nvPr/>
        </p:nvCxnSpPr>
        <p:spPr>
          <a:xfrm rot="10800000">
            <a:off x="4655075" y="3213163"/>
            <a:ext cx="927000" cy="32700"/>
          </a:xfrm>
          <a:prstGeom prst="straightConnector1">
            <a:avLst/>
          </a:prstGeom>
          <a:noFill/>
          <a:ln w="9525" cap="flat" cmpd="sng">
            <a:solidFill>
              <a:schemeClr val="dk2"/>
            </a:solidFill>
            <a:prstDash val="solid"/>
            <a:round/>
            <a:headEnd type="none" w="sm" len="sm"/>
            <a:tailEnd type="none" w="sm" len="sm"/>
          </a:ln>
        </p:spPr>
      </p:cxnSp>
      <p:sp>
        <p:nvSpPr>
          <p:cNvPr id="1849" name="Google Shape;1849;p335"/>
          <p:cNvSpPr txBox="1"/>
          <p:nvPr/>
        </p:nvSpPr>
        <p:spPr>
          <a:xfrm>
            <a:off x="5691750" y="3073575"/>
            <a:ext cx="21414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850" name="Google Shape;1850;p335"/>
          <p:cNvSpPr txBox="1"/>
          <p:nvPr/>
        </p:nvSpPr>
        <p:spPr>
          <a:xfrm>
            <a:off x="5725425" y="3073563"/>
            <a:ext cx="2217300"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err="1">
                <a:solidFill>
                  <a:srgbClr val="000000"/>
                </a:solidFill>
                <a:latin typeface="Montserrat"/>
                <a:ea typeface="Montserrat"/>
                <a:cs typeface="Montserrat"/>
                <a:sym typeface="Montserrat"/>
              </a:rPr>
              <a:t>Placera</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innovationscoacher</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på</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populära</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ställen</a:t>
            </a:r>
            <a:endParaRPr sz="1400" b="0" i="0" u="none" strike="noStrike" cap="none" dirty="0">
              <a:solidFill>
                <a:srgbClr val="000000"/>
              </a:solidFill>
              <a:latin typeface="Montserrat"/>
              <a:ea typeface="Montserrat"/>
              <a:cs typeface="Montserrat"/>
              <a:sym typeface="Montserrat"/>
            </a:endParaRPr>
          </a:p>
        </p:txBody>
      </p:sp>
      <p:sp>
        <p:nvSpPr>
          <p:cNvPr id="1851" name="Google Shape;1851;p335"/>
          <p:cNvSpPr/>
          <p:nvPr/>
        </p:nvSpPr>
        <p:spPr>
          <a:xfrm>
            <a:off x="616075" y="579475"/>
            <a:ext cx="3096900" cy="2517900"/>
          </a:xfrm>
          <a:prstGeom prst="ellipse">
            <a:avLst/>
          </a:prstGeom>
          <a:solidFill>
            <a:srgbClr val="00B1D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Montserrat"/>
                <a:ea typeface="Montserrat"/>
                <a:cs typeface="Montserrat"/>
                <a:sym typeface="Montserrat"/>
              </a:rPr>
              <a:t>Mål:</a:t>
            </a:r>
            <a:br>
              <a:rPr lang="en" sz="1400" b="1" i="0" u="none" strike="noStrike" cap="none">
                <a:solidFill>
                  <a:srgbClr val="FFFFFF"/>
                </a:solidFill>
                <a:latin typeface="Montserrat"/>
                <a:ea typeface="Montserrat"/>
                <a:cs typeface="Montserrat"/>
                <a:sym typeface="Montserrat"/>
              </a:rPr>
            </a:br>
            <a:r>
              <a:rPr lang="en" sz="1400" b="1" i="0" u="none" strike="noStrike" cap="none">
                <a:solidFill>
                  <a:srgbClr val="FFFFFF"/>
                </a:solidFill>
                <a:latin typeface="Montserrat"/>
                <a:ea typeface="Montserrat"/>
                <a:cs typeface="Montserrat"/>
                <a:sym typeface="Montserrat"/>
              </a:rPr>
              <a:t>I regionen ska det startas minst 13 företag per 1000 invånare år 2020</a:t>
            </a:r>
            <a:endParaRPr sz="1400" b="1" i="0" u="none" strike="noStrike" cap="none">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37127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9"/>
                                        </p:tgtEl>
                                        <p:attrNameLst>
                                          <p:attrName>style.visibility</p:attrName>
                                        </p:attrNameLst>
                                      </p:cBhvr>
                                      <p:to>
                                        <p:strVal val="visible"/>
                                      </p:to>
                                    </p:set>
                                    <p:animEffect transition="in" filter="fade">
                                      <p:cBhvr>
                                        <p:cTn id="7" dur="1000"/>
                                        <p:tgtEl>
                                          <p:spTgt spid="1839"/>
                                        </p:tgtEl>
                                      </p:cBhvr>
                                    </p:animEffect>
                                  </p:childTnLst>
                                </p:cTn>
                              </p:par>
                              <p:par>
                                <p:cTn id="8" presetID="10" presetClass="entr" presetSubtype="0" fill="hold" nodeType="withEffect">
                                  <p:stCondLst>
                                    <p:cond delay="0"/>
                                  </p:stCondLst>
                                  <p:childTnLst>
                                    <p:set>
                                      <p:cBhvr>
                                        <p:cTn id="9" dur="1" fill="hold">
                                          <p:stCondLst>
                                            <p:cond delay="0"/>
                                          </p:stCondLst>
                                        </p:cTn>
                                        <p:tgtEl>
                                          <p:spTgt spid="1844"/>
                                        </p:tgtEl>
                                        <p:attrNameLst>
                                          <p:attrName>style.visibility</p:attrName>
                                        </p:attrNameLst>
                                      </p:cBhvr>
                                      <p:to>
                                        <p:strVal val="visible"/>
                                      </p:to>
                                    </p:set>
                                    <p:animEffect transition="in" filter="fade">
                                      <p:cBhvr>
                                        <p:cTn id="10" dur="1000"/>
                                        <p:tgtEl>
                                          <p:spTgt spid="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sp>
        <p:nvSpPr>
          <p:cNvPr id="1856" name="Google Shape;1856;p336"/>
          <p:cNvSpPr/>
          <p:nvPr/>
        </p:nvSpPr>
        <p:spPr>
          <a:xfrm>
            <a:off x="4796850" y="734300"/>
            <a:ext cx="834900" cy="659700"/>
          </a:xfrm>
          <a:prstGeom prst="ellipse">
            <a:avLst/>
          </a:prstGeom>
          <a:solidFill>
            <a:srgbClr val="92A000">
              <a:alpha val="83137"/>
            </a:srgbClr>
          </a:solidFill>
          <a:ln>
            <a:noFill/>
          </a:ln>
        </p:spPr>
        <p:txBody>
          <a:bodyPr spcFirstLastPara="1" wrap="square" lIns="91425" tIns="91425" rIns="91425" bIns="91425" anchor="ctr" anchorCtr="0">
            <a:noAutofit/>
          </a:bodyPr>
          <a:lstStyle/>
          <a:p>
            <a:pPr>
              <a:buClr>
                <a:srgbClr val="000000"/>
              </a:buClr>
              <a:buSzPts val="1400"/>
              <a:buFont typeface="Arial"/>
            </a:pPr>
            <a:r>
              <a:rPr lang="en">
                <a:solidFill>
                  <a:srgbClr val="FFFFFF"/>
                </a:solidFill>
              </a:rPr>
              <a:t>L</a:t>
            </a:r>
            <a:r>
              <a:rPr lang="en" dirty="0">
                <a:solidFill>
                  <a:srgbClr val="FFFFFF"/>
                </a:solidFill>
              </a:rPr>
              <a:t>1</a:t>
            </a:r>
            <a:endParaRPr dirty="0">
              <a:solidFill>
                <a:srgbClr val="FFFFFF"/>
              </a:solidFill>
            </a:endParaRPr>
          </a:p>
        </p:txBody>
      </p:sp>
      <p:sp>
        <p:nvSpPr>
          <p:cNvPr id="1857" name="Google Shape;1857;p336"/>
          <p:cNvSpPr/>
          <p:nvPr/>
        </p:nvSpPr>
        <p:spPr>
          <a:xfrm>
            <a:off x="4612650" y="1829225"/>
            <a:ext cx="834900" cy="659700"/>
          </a:xfrm>
          <a:prstGeom prst="ellipse">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dirty="0">
                <a:solidFill>
                  <a:srgbClr val="FFFFFF"/>
                </a:solidFill>
              </a:rPr>
              <a:t>L</a:t>
            </a:r>
            <a:r>
              <a:rPr lang="en" sz="1400" b="0" i="0" u="none" strike="noStrike" cap="none" dirty="0">
                <a:solidFill>
                  <a:srgbClr val="FFFFFF"/>
                </a:solidFill>
                <a:latin typeface="Arial"/>
                <a:ea typeface="Arial"/>
                <a:cs typeface="Arial"/>
                <a:sym typeface="Arial"/>
              </a:rPr>
              <a:t>2</a:t>
            </a:r>
            <a:endParaRPr sz="1400" b="0" i="0" u="none" strike="noStrike" cap="none" dirty="0">
              <a:solidFill>
                <a:srgbClr val="FFFFFF"/>
              </a:solidFill>
              <a:latin typeface="Arial"/>
              <a:ea typeface="Arial"/>
              <a:cs typeface="Arial"/>
              <a:sym typeface="Arial"/>
            </a:endParaRPr>
          </a:p>
        </p:txBody>
      </p:sp>
      <p:sp>
        <p:nvSpPr>
          <p:cNvPr id="1858" name="Google Shape;1858;p336"/>
          <p:cNvSpPr/>
          <p:nvPr/>
        </p:nvSpPr>
        <p:spPr>
          <a:xfrm>
            <a:off x="4060300" y="2809700"/>
            <a:ext cx="834900" cy="659700"/>
          </a:xfrm>
          <a:prstGeom prst="ellipse">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dirty="0">
                <a:solidFill>
                  <a:srgbClr val="FFFFFF"/>
                </a:solidFill>
              </a:rPr>
              <a:t>L</a:t>
            </a:r>
            <a:r>
              <a:rPr lang="en" sz="1400" b="0" i="0" u="none" strike="noStrike" cap="none" dirty="0">
                <a:solidFill>
                  <a:srgbClr val="FFFFFF"/>
                </a:solidFill>
                <a:latin typeface="Arial"/>
                <a:ea typeface="Arial"/>
                <a:cs typeface="Arial"/>
                <a:sym typeface="Arial"/>
              </a:rPr>
              <a:t>3</a:t>
            </a:r>
            <a:endParaRPr sz="1400" b="0" i="0" u="none" strike="noStrike" cap="none" dirty="0">
              <a:solidFill>
                <a:srgbClr val="FFFFFF"/>
              </a:solidFill>
              <a:latin typeface="Arial"/>
              <a:ea typeface="Arial"/>
              <a:cs typeface="Arial"/>
              <a:sym typeface="Arial"/>
            </a:endParaRPr>
          </a:p>
        </p:txBody>
      </p:sp>
      <p:sp>
        <p:nvSpPr>
          <p:cNvPr id="1859" name="Google Shape;1859;p336"/>
          <p:cNvSpPr/>
          <p:nvPr/>
        </p:nvSpPr>
        <p:spPr>
          <a:xfrm>
            <a:off x="2697925" y="3504863"/>
            <a:ext cx="834900" cy="659700"/>
          </a:xfrm>
          <a:prstGeom prst="ellipse">
            <a:avLst/>
          </a:prstGeom>
          <a:solidFill>
            <a:srgbClr val="9FC5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dirty="0">
                <a:solidFill>
                  <a:srgbClr val="FFFFFF"/>
                </a:solidFill>
              </a:rPr>
              <a:t>L</a:t>
            </a:r>
            <a:r>
              <a:rPr lang="en" sz="1400" b="0" i="0" u="none" strike="noStrike" cap="none" dirty="0">
                <a:solidFill>
                  <a:srgbClr val="FFFFFF"/>
                </a:solidFill>
                <a:latin typeface="Arial"/>
                <a:ea typeface="Arial"/>
                <a:cs typeface="Arial"/>
                <a:sym typeface="Arial"/>
              </a:rPr>
              <a:t>4</a:t>
            </a:r>
            <a:endParaRPr sz="1400" b="0" i="0" u="none" strike="noStrike" cap="none" dirty="0">
              <a:solidFill>
                <a:srgbClr val="FFFFFF"/>
              </a:solidFill>
              <a:latin typeface="Arial"/>
              <a:ea typeface="Arial"/>
              <a:cs typeface="Arial"/>
              <a:sym typeface="Arial"/>
            </a:endParaRPr>
          </a:p>
        </p:txBody>
      </p:sp>
      <p:cxnSp>
        <p:nvCxnSpPr>
          <p:cNvPr id="1860" name="Google Shape;1860;p336"/>
          <p:cNvCxnSpPr/>
          <p:nvPr/>
        </p:nvCxnSpPr>
        <p:spPr>
          <a:xfrm rot="10800000">
            <a:off x="2851050" y="3171525"/>
            <a:ext cx="114600" cy="235500"/>
          </a:xfrm>
          <a:prstGeom prst="straightConnector1">
            <a:avLst/>
          </a:prstGeom>
          <a:noFill/>
          <a:ln w="28575" cap="flat" cmpd="sng">
            <a:solidFill>
              <a:schemeClr val="dk2"/>
            </a:solidFill>
            <a:prstDash val="solid"/>
            <a:round/>
            <a:headEnd type="none" w="sm" len="sm"/>
            <a:tailEnd type="triangle" w="med" len="med"/>
          </a:ln>
        </p:spPr>
      </p:cxnSp>
      <p:cxnSp>
        <p:nvCxnSpPr>
          <p:cNvPr id="1861" name="Google Shape;1861;p336"/>
          <p:cNvCxnSpPr/>
          <p:nvPr/>
        </p:nvCxnSpPr>
        <p:spPr>
          <a:xfrm rot="10800000">
            <a:off x="3789588" y="2690075"/>
            <a:ext cx="194100" cy="125400"/>
          </a:xfrm>
          <a:prstGeom prst="straightConnector1">
            <a:avLst/>
          </a:prstGeom>
          <a:noFill/>
          <a:ln w="28575" cap="flat" cmpd="sng">
            <a:solidFill>
              <a:schemeClr val="dk2"/>
            </a:solidFill>
            <a:prstDash val="solid"/>
            <a:round/>
            <a:headEnd type="none" w="sm" len="sm"/>
            <a:tailEnd type="triangle" w="med" len="med"/>
          </a:ln>
        </p:spPr>
      </p:cxnSp>
      <p:cxnSp>
        <p:nvCxnSpPr>
          <p:cNvPr id="1862" name="Google Shape;1862;p336"/>
          <p:cNvCxnSpPr/>
          <p:nvPr/>
        </p:nvCxnSpPr>
        <p:spPr>
          <a:xfrm rot="10800000">
            <a:off x="3848963" y="2060575"/>
            <a:ext cx="232800" cy="28800"/>
          </a:xfrm>
          <a:prstGeom prst="straightConnector1">
            <a:avLst/>
          </a:prstGeom>
          <a:noFill/>
          <a:ln w="28575" cap="flat" cmpd="sng">
            <a:solidFill>
              <a:schemeClr val="dk2"/>
            </a:solidFill>
            <a:prstDash val="solid"/>
            <a:round/>
            <a:headEnd type="none" w="sm" len="sm"/>
            <a:tailEnd type="triangle" w="med" len="med"/>
          </a:ln>
        </p:spPr>
      </p:cxnSp>
      <p:cxnSp>
        <p:nvCxnSpPr>
          <p:cNvPr id="1863" name="Google Shape;1863;p336"/>
          <p:cNvCxnSpPr/>
          <p:nvPr/>
        </p:nvCxnSpPr>
        <p:spPr>
          <a:xfrm flipH="1">
            <a:off x="4217763" y="1104000"/>
            <a:ext cx="285000" cy="27600"/>
          </a:xfrm>
          <a:prstGeom prst="straightConnector1">
            <a:avLst/>
          </a:prstGeom>
          <a:noFill/>
          <a:ln w="28575" cap="flat" cmpd="sng">
            <a:solidFill>
              <a:schemeClr val="dk2"/>
            </a:solidFill>
            <a:prstDash val="solid"/>
            <a:round/>
            <a:headEnd type="none" w="sm" len="sm"/>
            <a:tailEnd type="triangle" w="med" len="med"/>
          </a:ln>
        </p:spPr>
      </p:cxnSp>
      <p:cxnSp>
        <p:nvCxnSpPr>
          <p:cNvPr id="1864" name="Google Shape;1864;p336"/>
          <p:cNvCxnSpPr/>
          <p:nvPr/>
        </p:nvCxnSpPr>
        <p:spPr>
          <a:xfrm rot="10800000">
            <a:off x="4627570" y="3263938"/>
            <a:ext cx="721800" cy="440100"/>
          </a:xfrm>
          <a:prstGeom prst="straightConnector1">
            <a:avLst/>
          </a:prstGeom>
          <a:noFill/>
          <a:ln w="9525" cap="flat" cmpd="sng">
            <a:solidFill>
              <a:schemeClr val="dk2"/>
            </a:solidFill>
            <a:prstDash val="solid"/>
            <a:round/>
            <a:headEnd type="none" w="sm" len="sm"/>
            <a:tailEnd type="none" w="sm" len="sm"/>
          </a:ln>
        </p:spPr>
      </p:cxnSp>
      <p:sp>
        <p:nvSpPr>
          <p:cNvPr id="1865" name="Google Shape;1865;p336"/>
          <p:cNvSpPr txBox="1"/>
          <p:nvPr/>
        </p:nvSpPr>
        <p:spPr>
          <a:xfrm>
            <a:off x="4988422" y="3771258"/>
            <a:ext cx="1938900"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err="1">
                <a:solidFill>
                  <a:srgbClr val="000000"/>
                </a:solidFill>
                <a:latin typeface="Montserrat"/>
                <a:ea typeface="Montserrat"/>
                <a:cs typeface="Montserrat"/>
                <a:sym typeface="Montserrat"/>
              </a:rPr>
              <a:t>Innovationscoach</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på</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populära</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ställen</a:t>
            </a:r>
            <a:endParaRPr sz="1400" b="0" i="0" u="none" strike="noStrike" cap="none" dirty="0">
              <a:solidFill>
                <a:srgbClr val="000000"/>
              </a:solidFill>
              <a:latin typeface="Montserrat"/>
              <a:ea typeface="Montserrat"/>
              <a:cs typeface="Montserrat"/>
              <a:sym typeface="Montserrat"/>
            </a:endParaRPr>
          </a:p>
        </p:txBody>
      </p:sp>
      <p:sp>
        <p:nvSpPr>
          <p:cNvPr id="1866" name="Google Shape;1866;p336"/>
          <p:cNvSpPr txBox="1"/>
          <p:nvPr/>
        </p:nvSpPr>
        <p:spPr>
          <a:xfrm>
            <a:off x="5691750" y="3073575"/>
            <a:ext cx="21414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867" name="Google Shape;1867;p336"/>
          <p:cNvSpPr/>
          <p:nvPr/>
        </p:nvSpPr>
        <p:spPr>
          <a:xfrm>
            <a:off x="616075" y="579475"/>
            <a:ext cx="3096900" cy="2517900"/>
          </a:xfrm>
          <a:prstGeom prst="ellipse">
            <a:avLst/>
          </a:prstGeom>
          <a:solidFill>
            <a:srgbClr val="00B1D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Montserrat"/>
                <a:ea typeface="Montserrat"/>
                <a:cs typeface="Montserrat"/>
                <a:sym typeface="Montserrat"/>
              </a:rPr>
              <a:t>Mål:</a:t>
            </a:r>
            <a:br>
              <a:rPr lang="en" sz="1400" b="1" i="0" u="none" strike="noStrike" cap="none">
                <a:solidFill>
                  <a:srgbClr val="FFFFFF"/>
                </a:solidFill>
                <a:latin typeface="Montserrat"/>
                <a:ea typeface="Montserrat"/>
                <a:cs typeface="Montserrat"/>
                <a:sym typeface="Montserrat"/>
              </a:rPr>
            </a:br>
            <a:r>
              <a:rPr lang="en" sz="1400" b="1" i="0" u="none" strike="noStrike" cap="none">
                <a:solidFill>
                  <a:srgbClr val="FFFFFF"/>
                </a:solidFill>
                <a:latin typeface="Montserrat"/>
                <a:ea typeface="Montserrat"/>
                <a:cs typeface="Montserrat"/>
                <a:sym typeface="Montserrat"/>
              </a:rPr>
              <a:t>I regionen ska det startas minst 13 företag per 1000 invånare år 2020</a:t>
            </a:r>
            <a:endParaRPr sz="1400" b="1" i="0" u="none" strike="noStrike" cap="none">
              <a:solidFill>
                <a:srgbClr val="FFFFFF"/>
              </a:solidFill>
              <a:latin typeface="Montserrat"/>
              <a:ea typeface="Montserrat"/>
              <a:cs typeface="Montserrat"/>
              <a:sym typeface="Montserrat"/>
            </a:endParaRPr>
          </a:p>
        </p:txBody>
      </p:sp>
      <p:sp>
        <p:nvSpPr>
          <p:cNvPr id="1869" name="Google Shape;1869;p336"/>
          <p:cNvSpPr/>
          <p:nvPr/>
        </p:nvSpPr>
        <p:spPr>
          <a:xfrm>
            <a:off x="3232069" y="2473692"/>
            <a:ext cx="2666100" cy="1312800"/>
          </a:xfrm>
          <a:prstGeom prst="ellipse">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0000"/>
              </a:solidFill>
              <a:latin typeface="Arial"/>
              <a:ea typeface="Arial"/>
              <a:cs typeface="Arial"/>
              <a:sym typeface="Arial"/>
            </a:endParaRPr>
          </a:p>
        </p:txBody>
      </p:sp>
      <p:sp>
        <p:nvSpPr>
          <p:cNvPr id="1870" name="Google Shape;1870;p336"/>
          <p:cNvSpPr txBox="1"/>
          <p:nvPr/>
        </p:nvSpPr>
        <p:spPr>
          <a:xfrm>
            <a:off x="6726400" y="2128410"/>
            <a:ext cx="1938900"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Montserrat"/>
                <a:ea typeface="Montserrat"/>
                <a:cs typeface="Montserrat"/>
                <a:sym typeface="Montserrat"/>
              </a:rPr>
              <a:t>I experiment testar du en föreslagen lösning för att se om den fungerar </a:t>
            </a:r>
            <a:endParaRPr sz="1400" b="0" i="0" u="none" strike="noStrike" cap="none">
              <a:solidFill>
                <a:srgbClr val="000000"/>
              </a:solidFill>
              <a:latin typeface="Montserrat"/>
              <a:ea typeface="Montserrat"/>
              <a:cs typeface="Montserrat"/>
              <a:sym typeface="Montserrat"/>
            </a:endParaRPr>
          </a:p>
        </p:txBody>
      </p:sp>
      <p:cxnSp>
        <p:nvCxnSpPr>
          <p:cNvPr id="1871" name="Google Shape;1871;p336"/>
          <p:cNvCxnSpPr/>
          <p:nvPr/>
        </p:nvCxnSpPr>
        <p:spPr>
          <a:xfrm flipH="1">
            <a:off x="5349408" y="2588125"/>
            <a:ext cx="1344000" cy="295800"/>
          </a:xfrm>
          <a:prstGeom prst="straightConnector1">
            <a:avLst/>
          </a:prstGeom>
          <a:noFill/>
          <a:ln w="952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1953508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337"/>
          <p:cNvSpPr/>
          <p:nvPr/>
        </p:nvSpPr>
        <p:spPr>
          <a:xfrm>
            <a:off x="4796850" y="734300"/>
            <a:ext cx="834900" cy="659700"/>
          </a:xfrm>
          <a:prstGeom prst="ellipse">
            <a:avLst/>
          </a:prstGeom>
          <a:solidFill>
            <a:srgbClr val="92A000">
              <a:alpha val="83137"/>
            </a:srgbClr>
          </a:solidFill>
          <a:ln>
            <a:noFill/>
          </a:ln>
        </p:spPr>
        <p:txBody>
          <a:bodyPr spcFirstLastPara="1" wrap="square" lIns="91425" tIns="91425" rIns="91425" bIns="91425" anchor="ctr" anchorCtr="0">
            <a:noAutofit/>
          </a:bodyPr>
          <a:lstStyle/>
          <a:p>
            <a:pPr>
              <a:buClr>
                <a:srgbClr val="000000"/>
              </a:buClr>
              <a:buSzPts val="1400"/>
              <a:buFont typeface="Arial"/>
            </a:pPr>
            <a:r>
              <a:rPr lang="en" dirty="0">
                <a:solidFill>
                  <a:srgbClr val="FFFFFF"/>
                </a:solidFill>
              </a:rPr>
              <a:t>L1</a:t>
            </a:r>
            <a:endParaRPr dirty="0">
              <a:solidFill>
                <a:srgbClr val="FFFFFF"/>
              </a:solidFill>
            </a:endParaRPr>
          </a:p>
        </p:txBody>
      </p:sp>
      <p:sp>
        <p:nvSpPr>
          <p:cNvPr id="1877" name="Google Shape;1877;p337"/>
          <p:cNvSpPr/>
          <p:nvPr/>
        </p:nvSpPr>
        <p:spPr>
          <a:xfrm>
            <a:off x="4612650" y="1829225"/>
            <a:ext cx="834900" cy="659700"/>
          </a:xfrm>
          <a:prstGeom prst="ellipse">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dirty="0">
                <a:solidFill>
                  <a:srgbClr val="FFFFFF"/>
                </a:solidFill>
              </a:rPr>
              <a:t>L</a:t>
            </a:r>
            <a:r>
              <a:rPr lang="en" sz="1400" b="0" i="0" u="none" strike="noStrike" cap="none" dirty="0">
                <a:solidFill>
                  <a:srgbClr val="FFFFFF"/>
                </a:solidFill>
                <a:latin typeface="Arial"/>
                <a:ea typeface="Arial"/>
                <a:cs typeface="Arial"/>
                <a:sym typeface="Arial"/>
              </a:rPr>
              <a:t>2</a:t>
            </a:r>
            <a:endParaRPr sz="1400" b="0" i="0" u="none" strike="noStrike" cap="none" dirty="0">
              <a:solidFill>
                <a:srgbClr val="FFFFFF"/>
              </a:solidFill>
              <a:latin typeface="Arial"/>
              <a:ea typeface="Arial"/>
              <a:cs typeface="Arial"/>
              <a:sym typeface="Arial"/>
            </a:endParaRPr>
          </a:p>
        </p:txBody>
      </p:sp>
      <p:sp>
        <p:nvSpPr>
          <p:cNvPr id="1878" name="Google Shape;1878;p337"/>
          <p:cNvSpPr/>
          <p:nvPr/>
        </p:nvSpPr>
        <p:spPr>
          <a:xfrm>
            <a:off x="4060300" y="2809700"/>
            <a:ext cx="834900" cy="659700"/>
          </a:xfrm>
          <a:prstGeom prst="ellipse">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dirty="0">
                <a:solidFill>
                  <a:srgbClr val="FFFFFF"/>
                </a:solidFill>
              </a:rPr>
              <a:t>L</a:t>
            </a:r>
            <a:r>
              <a:rPr lang="en" sz="1400" b="0" i="0" u="none" strike="noStrike" cap="none" dirty="0">
                <a:solidFill>
                  <a:srgbClr val="FFFFFF"/>
                </a:solidFill>
                <a:latin typeface="Arial"/>
                <a:ea typeface="Arial"/>
                <a:cs typeface="Arial"/>
                <a:sym typeface="Arial"/>
              </a:rPr>
              <a:t>3</a:t>
            </a:r>
            <a:endParaRPr sz="1400" b="0" i="0" u="none" strike="noStrike" cap="none" dirty="0">
              <a:solidFill>
                <a:srgbClr val="FFFFFF"/>
              </a:solidFill>
              <a:latin typeface="Arial"/>
              <a:ea typeface="Arial"/>
              <a:cs typeface="Arial"/>
              <a:sym typeface="Arial"/>
            </a:endParaRPr>
          </a:p>
        </p:txBody>
      </p:sp>
      <p:sp>
        <p:nvSpPr>
          <p:cNvPr id="1879" name="Google Shape;1879;p337"/>
          <p:cNvSpPr/>
          <p:nvPr/>
        </p:nvSpPr>
        <p:spPr>
          <a:xfrm>
            <a:off x="2697925" y="3504863"/>
            <a:ext cx="834900" cy="659700"/>
          </a:xfrm>
          <a:prstGeom prst="ellipse">
            <a:avLst/>
          </a:prstGeom>
          <a:solidFill>
            <a:srgbClr val="9FC5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dirty="0">
                <a:solidFill>
                  <a:srgbClr val="FFFFFF"/>
                </a:solidFill>
              </a:rPr>
              <a:t>L</a:t>
            </a:r>
            <a:r>
              <a:rPr lang="en" sz="1400" b="0" i="0" u="none" strike="noStrike" cap="none" dirty="0">
                <a:solidFill>
                  <a:srgbClr val="FFFFFF"/>
                </a:solidFill>
                <a:latin typeface="Arial"/>
                <a:ea typeface="Arial"/>
                <a:cs typeface="Arial"/>
                <a:sym typeface="Arial"/>
              </a:rPr>
              <a:t>4</a:t>
            </a:r>
            <a:endParaRPr sz="1400" b="0" i="0" u="none" strike="noStrike" cap="none" dirty="0">
              <a:solidFill>
                <a:srgbClr val="FFFFFF"/>
              </a:solidFill>
              <a:latin typeface="Arial"/>
              <a:ea typeface="Arial"/>
              <a:cs typeface="Arial"/>
              <a:sym typeface="Arial"/>
            </a:endParaRPr>
          </a:p>
        </p:txBody>
      </p:sp>
      <p:cxnSp>
        <p:nvCxnSpPr>
          <p:cNvPr id="1880" name="Google Shape;1880;p337"/>
          <p:cNvCxnSpPr/>
          <p:nvPr/>
        </p:nvCxnSpPr>
        <p:spPr>
          <a:xfrm rot="10800000">
            <a:off x="2851050" y="3171525"/>
            <a:ext cx="114600" cy="235500"/>
          </a:xfrm>
          <a:prstGeom prst="straightConnector1">
            <a:avLst/>
          </a:prstGeom>
          <a:noFill/>
          <a:ln w="28575" cap="flat" cmpd="sng">
            <a:solidFill>
              <a:schemeClr val="dk2"/>
            </a:solidFill>
            <a:prstDash val="solid"/>
            <a:round/>
            <a:headEnd type="none" w="sm" len="sm"/>
            <a:tailEnd type="triangle" w="med" len="med"/>
          </a:ln>
        </p:spPr>
      </p:cxnSp>
      <p:cxnSp>
        <p:nvCxnSpPr>
          <p:cNvPr id="1881" name="Google Shape;1881;p337"/>
          <p:cNvCxnSpPr/>
          <p:nvPr/>
        </p:nvCxnSpPr>
        <p:spPr>
          <a:xfrm rot="10800000">
            <a:off x="3789588" y="2690075"/>
            <a:ext cx="194100" cy="125400"/>
          </a:xfrm>
          <a:prstGeom prst="straightConnector1">
            <a:avLst/>
          </a:prstGeom>
          <a:noFill/>
          <a:ln w="28575" cap="flat" cmpd="sng">
            <a:solidFill>
              <a:schemeClr val="dk2"/>
            </a:solidFill>
            <a:prstDash val="solid"/>
            <a:round/>
            <a:headEnd type="none" w="sm" len="sm"/>
            <a:tailEnd type="triangle" w="med" len="med"/>
          </a:ln>
        </p:spPr>
      </p:cxnSp>
      <p:cxnSp>
        <p:nvCxnSpPr>
          <p:cNvPr id="1882" name="Google Shape;1882;p337"/>
          <p:cNvCxnSpPr/>
          <p:nvPr/>
        </p:nvCxnSpPr>
        <p:spPr>
          <a:xfrm rot="10800000">
            <a:off x="3848963" y="2060575"/>
            <a:ext cx="232800" cy="28800"/>
          </a:xfrm>
          <a:prstGeom prst="straightConnector1">
            <a:avLst/>
          </a:prstGeom>
          <a:noFill/>
          <a:ln w="28575" cap="flat" cmpd="sng">
            <a:solidFill>
              <a:schemeClr val="dk2"/>
            </a:solidFill>
            <a:prstDash val="solid"/>
            <a:round/>
            <a:headEnd type="none" w="sm" len="sm"/>
            <a:tailEnd type="triangle" w="med" len="med"/>
          </a:ln>
        </p:spPr>
      </p:cxnSp>
      <p:cxnSp>
        <p:nvCxnSpPr>
          <p:cNvPr id="1883" name="Google Shape;1883;p337"/>
          <p:cNvCxnSpPr/>
          <p:nvPr/>
        </p:nvCxnSpPr>
        <p:spPr>
          <a:xfrm flipH="1">
            <a:off x="4217763" y="1104000"/>
            <a:ext cx="285000" cy="27600"/>
          </a:xfrm>
          <a:prstGeom prst="straightConnector1">
            <a:avLst/>
          </a:prstGeom>
          <a:noFill/>
          <a:ln w="28575" cap="flat" cmpd="sng">
            <a:solidFill>
              <a:schemeClr val="dk2"/>
            </a:solidFill>
            <a:prstDash val="solid"/>
            <a:round/>
            <a:headEnd type="none" w="sm" len="sm"/>
            <a:tailEnd type="triangle" w="med" len="med"/>
          </a:ln>
        </p:spPr>
      </p:cxnSp>
      <p:cxnSp>
        <p:nvCxnSpPr>
          <p:cNvPr id="1884" name="Google Shape;1884;p337"/>
          <p:cNvCxnSpPr/>
          <p:nvPr/>
        </p:nvCxnSpPr>
        <p:spPr>
          <a:xfrm rot="10800000">
            <a:off x="4627570" y="3263938"/>
            <a:ext cx="721800" cy="440100"/>
          </a:xfrm>
          <a:prstGeom prst="straightConnector1">
            <a:avLst/>
          </a:prstGeom>
          <a:noFill/>
          <a:ln w="9525" cap="flat" cmpd="sng">
            <a:solidFill>
              <a:schemeClr val="dk2"/>
            </a:solidFill>
            <a:prstDash val="solid"/>
            <a:round/>
            <a:headEnd type="none" w="sm" len="sm"/>
            <a:tailEnd type="none" w="sm" len="sm"/>
          </a:ln>
        </p:spPr>
      </p:cxnSp>
      <p:sp>
        <p:nvSpPr>
          <p:cNvPr id="1885" name="Google Shape;1885;p337"/>
          <p:cNvSpPr txBox="1"/>
          <p:nvPr/>
        </p:nvSpPr>
        <p:spPr>
          <a:xfrm>
            <a:off x="4988422" y="3771258"/>
            <a:ext cx="1938900"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err="1">
                <a:solidFill>
                  <a:srgbClr val="000000"/>
                </a:solidFill>
                <a:latin typeface="Montserrat"/>
                <a:ea typeface="Montserrat"/>
                <a:cs typeface="Montserrat"/>
                <a:sym typeface="Montserrat"/>
              </a:rPr>
              <a:t>Innovationscoach</a:t>
            </a:r>
            <a:r>
              <a:rPr lang="en" sz="1400" b="0" i="0" u="none" strike="noStrike" cap="none" dirty="0">
                <a:solidFill>
                  <a:srgbClr val="000000"/>
                </a:solidFill>
                <a:latin typeface="Montserrat"/>
                <a:ea typeface="Montserrat"/>
                <a:cs typeface="Montserrat"/>
                <a:sym typeface="Montserrat"/>
              </a:rPr>
              <a:t> </a:t>
            </a:r>
            <a:r>
              <a:rPr lang="en" sz="1400" b="0" i="0" u="none" strike="noStrike" cap="none" dirty="0" err="1">
                <a:solidFill>
                  <a:srgbClr val="000000"/>
                </a:solidFill>
                <a:latin typeface="Montserrat"/>
                <a:ea typeface="Montserrat"/>
                <a:cs typeface="Montserrat"/>
                <a:sym typeface="Montserrat"/>
              </a:rPr>
              <a:t>på</a:t>
            </a:r>
            <a:r>
              <a:rPr lang="en" sz="1400" b="0" i="0" u="none" strike="noStrike" cap="none" dirty="0">
                <a:solidFill>
                  <a:srgbClr val="000000"/>
                </a:solidFill>
                <a:latin typeface="Montserrat"/>
                <a:ea typeface="Montserrat"/>
                <a:cs typeface="Montserrat"/>
                <a:sym typeface="Montserrat"/>
              </a:rPr>
              <a:t> </a:t>
            </a:r>
            <a:r>
              <a:rPr lang="en" dirty="0" err="1">
                <a:latin typeface="Montserrat"/>
                <a:ea typeface="Montserrat"/>
                <a:cs typeface="Montserrat"/>
                <a:sym typeface="Montserrat"/>
              </a:rPr>
              <a:t>populärä</a:t>
            </a:r>
            <a:r>
              <a:rPr lang="en" dirty="0">
                <a:latin typeface="Montserrat"/>
                <a:ea typeface="Montserrat"/>
                <a:cs typeface="Montserrat"/>
                <a:sym typeface="Montserrat"/>
              </a:rPr>
              <a:t> </a:t>
            </a:r>
            <a:r>
              <a:rPr lang="en" dirty="0" err="1">
                <a:latin typeface="Montserrat"/>
                <a:ea typeface="Montserrat"/>
                <a:cs typeface="Montserrat"/>
                <a:sym typeface="Montserrat"/>
              </a:rPr>
              <a:t>ställen</a:t>
            </a:r>
            <a:endParaRPr sz="1400" b="0" i="0" u="none" strike="noStrike" cap="none" dirty="0">
              <a:solidFill>
                <a:srgbClr val="000000"/>
              </a:solidFill>
              <a:latin typeface="Montserrat"/>
              <a:ea typeface="Montserrat"/>
              <a:cs typeface="Montserrat"/>
              <a:sym typeface="Montserrat"/>
            </a:endParaRPr>
          </a:p>
        </p:txBody>
      </p:sp>
      <p:sp>
        <p:nvSpPr>
          <p:cNvPr id="1886" name="Google Shape;1886;p337"/>
          <p:cNvSpPr txBox="1"/>
          <p:nvPr/>
        </p:nvSpPr>
        <p:spPr>
          <a:xfrm>
            <a:off x="5691750" y="3073575"/>
            <a:ext cx="21414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887" name="Google Shape;1887;p337"/>
          <p:cNvSpPr txBox="1"/>
          <p:nvPr/>
        </p:nvSpPr>
        <p:spPr>
          <a:xfrm>
            <a:off x="6593537" y="1285025"/>
            <a:ext cx="2435100" cy="13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E40052"/>
                </a:solidFill>
                <a:latin typeface="Montserrat"/>
                <a:ea typeface="Montserrat"/>
                <a:cs typeface="Montserrat"/>
                <a:sym typeface="Montserrat"/>
              </a:rPr>
              <a:t>&gt; Experiment:</a:t>
            </a:r>
            <a:endParaRPr sz="1400" b="0" i="0" u="none" strike="noStrike" cap="none" dirty="0">
              <a:solidFill>
                <a:srgbClr val="E40052"/>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E40052"/>
              </a:buClr>
              <a:buSzPts val="1400"/>
              <a:buFont typeface="Montserrat"/>
              <a:buChar char="●"/>
            </a:pPr>
            <a:r>
              <a:rPr lang="en" sz="1400" b="0" i="0" u="none" strike="noStrike" cap="none" dirty="0" err="1">
                <a:solidFill>
                  <a:srgbClr val="E40052"/>
                </a:solidFill>
                <a:latin typeface="Montserrat"/>
                <a:ea typeface="Montserrat"/>
                <a:cs typeface="Montserrat"/>
                <a:sym typeface="Montserrat"/>
              </a:rPr>
              <a:t>Placera</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innovationscoacher</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på</a:t>
            </a:r>
            <a:r>
              <a:rPr lang="en" sz="1400" b="0" i="0" u="none" strike="noStrike" cap="none" dirty="0">
                <a:solidFill>
                  <a:srgbClr val="E40052"/>
                </a:solidFill>
                <a:latin typeface="Montserrat"/>
                <a:ea typeface="Montserrat"/>
                <a:cs typeface="Montserrat"/>
                <a:sym typeface="Montserrat"/>
              </a:rPr>
              <a:t> fem </a:t>
            </a:r>
            <a:r>
              <a:rPr lang="en" sz="1400" b="0" i="0" u="none" strike="noStrike" cap="none" dirty="0" err="1">
                <a:solidFill>
                  <a:srgbClr val="E40052"/>
                </a:solidFill>
                <a:latin typeface="Montserrat"/>
                <a:ea typeface="Montserrat"/>
                <a:cs typeface="Montserrat"/>
                <a:sym typeface="Montserrat"/>
              </a:rPr>
              <a:t>populära</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caféer</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i</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regionen</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tre</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dagar</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i</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veckan</a:t>
            </a:r>
            <a:r>
              <a:rPr lang="en" sz="1400" b="0" i="0" u="none" strike="noStrike" cap="none" dirty="0">
                <a:solidFill>
                  <a:srgbClr val="E40052"/>
                </a:solidFill>
                <a:latin typeface="Montserrat"/>
                <a:ea typeface="Montserrat"/>
                <a:cs typeface="Montserrat"/>
                <a:sym typeface="Montserrat"/>
              </a:rPr>
              <a:t>. </a:t>
            </a:r>
            <a:endParaRPr sz="1400" b="0" i="0" u="none" strike="noStrike" cap="none" dirty="0">
              <a:solidFill>
                <a:srgbClr val="E40052"/>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E40052"/>
              </a:buClr>
              <a:buSzPts val="1400"/>
              <a:buFont typeface="Montserrat"/>
              <a:buChar char="●"/>
            </a:pPr>
            <a:r>
              <a:rPr lang="en" sz="1400" b="0" i="0" u="none" strike="noStrike" cap="none" dirty="0" err="1">
                <a:solidFill>
                  <a:srgbClr val="E40052"/>
                </a:solidFill>
                <a:latin typeface="Montserrat"/>
                <a:ea typeface="Montserrat"/>
                <a:cs typeface="Montserrat"/>
                <a:sym typeface="Montserrat"/>
              </a:rPr>
              <a:t>Över</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en</a:t>
            </a:r>
            <a:r>
              <a:rPr lang="en" sz="1400" b="0" i="0" u="none" strike="noStrike" cap="none" dirty="0">
                <a:solidFill>
                  <a:srgbClr val="E40052"/>
                </a:solidFill>
                <a:latin typeface="Montserrat"/>
                <a:ea typeface="Montserrat"/>
                <a:cs typeface="Montserrat"/>
                <a:sym typeface="Montserrat"/>
              </a:rPr>
              <a:t> period </a:t>
            </a:r>
            <a:r>
              <a:rPr lang="en" sz="1400" b="0" i="0" u="none" strike="noStrike" cap="none" dirty="0" err="1">
                <a:solidFill>
                  <a:srgbClr val="E40052"/>
                </a:solidFill>
                <a:latin typeface="Montserrat"/>
                <a:ea typeface="Montserrat"/>
                <a:cs typeface="Montserrat"/>
                <a:sym typeface="Montserrat"/>
              </a:rPr>
              <a:t>på</a:t>
            </a:r>
            <a:r>
              <a:rPr lang="en" sz="1400" b="0" i="0" u="none" strike="noStrike" cap="none" dirty="0">
                <a:solidFill>
                  <a:srgbClr val="E40052"/>
                </a:solidFill>
                <a:latin typeface="Montserrat"/>
                <a:ea typeface="Montserrat"/>
                <a:cs typeface="Montserrat"/>
                <a:sym typeface="Montserrat"/>
              </a:rPr>
              <a:t> </a:t>
            </a:r>
            <a:r>
              <a:rPr lang="en" dirty="0" err="1">
                <a:solidFill>
                  <a:srgbClr val="E40052"/>
                </a:solidFill>
                <a:latin typeface="Montserrat"/>
                <a:ea typeface="Montserrat"/>
                <a:cs typeface="Montserrat"/>
                <a:sym typeface="Montserrat"/>
              </a:rPr>
              <a:t>två</a:t>
            </a:r>
            <a:r>
              <a:rPr lang="en" dirty="0">
                <a:solidFill>
                  <a:srgbClr val="E40052"/>
                </a:solidFill>
                <a:latin typeface="Montserrat"/>
                <a:ea typeface="Montserrat"/>
                <a:cs typeface="Montserrat"/>
                <a:sym typeface="Montserrat"/>
              </a:rPr>
              <a:t> </a:t>
            </a:r>
            <a:r>
              <a:rPr lang="en" dirty="0" err="1">
                <a:solidFill>
                  <a:srgbClr val="E40052"/>
                </a:solidFill>
                <a:latin typeface="Montserrat"/>
                <a:ea typeface="Montserrat"/>
                <a:cs typeface="Montserrat"/>
                <a:sym typeface="Montserrat"/>
              </a:rPr>
              <a:t>månader</a:t>
            </a:r>
            <a:r>
              <a:rPr lang="en" sz="1400" b="0" i="0" u="none" strike="noStrike" cap="none" dirty="0">
                <a:solidFill>
                  <a:srgbClr val="E40052"/>
                </a:solidFill>
                <a:latin typeface="Montserrat"/>
                <a:ea typeface="Montserrat"/>
                <a:cs typeface="Montserrat"/>
                <a:sym typeface="Montserrat"/>
              </a:rPr>
              <a:t>. </a:t>
            </a:r>
            <a:endParaRPr sz="1400" b="0" i="0" u="none" strike="noStrike" cap="none" dirty="0">
              <a:solidFill>
                <a:srgbClr val="E40052"/>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E40052"/>
              </a:buClr>
              <a:buSzPts val="1400"/>
              <a:buFont typeface="Montserrat"/>
              <a:buChar char="●"/>
            </a:pPr>
            <a:r>
              <a:rPr lang="en" sz="1400" b="0" i="0" u="none" strike="noStrike" cap="none" dirty="0" err="1">
                <a:solidFill>
                  <a:srgbClr val="E40052"/>
                </a:solidFill>
                <a:latin typeface="Montserrat"/>
                <a:ea typeface="Montserrat"/>
                <a:cs typeface="Montserrat"/>
                <a:sym typeface="Montserrat"/>
              </a:rPr>
              <a:t>Utvärdera</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resultatet</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ökning</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av</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antal</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kunder</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som</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har</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gått</a:t>
            </a:r>
            <a:r>
              <a:rPr lang="en" sz="1400" b="0" i="0" u="none" strike="noStrike" cap="none" dirty="0">
                <a:solidFill>
                  <a:srgbClr val="E40052"/>
                </a:solidFill>
                <a:latin typeface="Montserrat"/>
                <a:ea typeface="Montserrat"/>
                <a:cs typeface="Montserrat"/>
                <a:sym typeface="Montserrat"/>
              </a:rPr>
              <a:t> </a:t>
            </a:r>
            <a:r>
              <a:rPr lang="en" sz="1400" b="0" i="0" u="none" strike="noStrike" cap="none" dirty="0" err="1">
                <a:solidFill>
                  <a:srgbClr val="E40052"/>
                </a:solidFill>
                <a:latin typeface="Montserrat"/>
                <a:ea typeface="Montserrat"/>
                <a:cs typeface="Montserrat"/>
                <a:sym typeface="Montserrat"/>
              </a:rPr>
              <a:t>vidare</a:t>
            </a:r>
            <a:r>
              <a:rPr lang="en" sz="1400" b="0" i="0" u="none" strike="noStrike" cap="none" dirty="0">
                <a:solidFill>
                  <a:srgbClr val="E40052"/>
                </a:solidFill>
                <a:latin typeface="Montserrat"/>
                <a:ea typeface="Montserrat"/>
                <a:cs typeface="Montserrat"/>
                <a:sym typeface="Montserrat"/>
              </a:rPr>
              <a:t> med sin </a:t>
            </a:r>
            <a:r>
              <a:rPr lang="en" sz="1400" b="0" i="0" u="none" strike="noStrike" cap="none" dirty="0" err="1">
                <a:solidFill>
                  <a:srgbClr val="E40052"/>
                </a:solidFill>
                <a:latin typeface="Montserrat"/>
                <a:ea typeface="Montserrat"/>
                <a:cs typeface="Montserrat"/>
                <a:sym typeface="Montserrat"/>
              </a:rPr>
              <a:t>idé</a:t>
            </a:r>
            <a:r>
              <a:rPr lang="en" sz="1400" b="0" i="0" u="none" strike="noStrike" cap="none" dirty="0">
                <a:solidFill>
                  <a:srgbClr val="E40052"/>
                </a:solidFill>
                <a:latin typeface="Montserrat"/>
                <a:ea typeface="Montserrat"/>
                <a:cs typeface="Montserrat"/>
                <a:sym typeface="Montserrat"/>
              </a:rPr>
              <a:t> till </a:t>
            </a:r>
            <a:r>
              <a:rPr lang="en" sz="1400" b="0" i="0" u="none" strike="noStrike" cap="none" dirty="0" err="1">
                <a:solidFill>
                  <a:srgbClr val="E40052"/>
                </a:solidFill>
                <a:latin typeface="Montserrat"/>
                <a:ea typeface="Montserrat"/>
                <a:cs typeface="Montserrat"/>
                <a:sym typeface="Montserrat"/>
              </a:rPr>
              <a:t>Nyföretagar</a:t>
            </a:r>
            <a:r>
              <a:rPr lang="en" sz="1400" b="0" i="0" u="none" strike="noStrike" cap="none" dirty="0">
                <a:solidFill>
                  <a:srgbClr val="E40052"/>
                </a:solidFill>
                <a:latin typeface="Montserrat"/>
                <a:ea typeface="Montserrat"/>
                <a:cs typeface="Montserrat"/>
                <a:sym typeface="Montserrat"/>
              </a:rPr>
              <a:t>-</a:t>
            </a:r>
            <a:br>
              <a:rPr lang="en" sz="1400" b="0" i="0" u="none" strike="noStrike" cap="none" dirty="0">
                <a:solidFill>
                  <a:srgbClr val="E40052"/>
                </a:solidFill>
                <a:latin typeface="Montserrat"/>
                <a:ea typeface="Montserrat"/>
                <a:cs typeface="Montserrat"/>
                <a:sym typeface="Montserrat"/>
              </a:rPr>
            </a:br>
            <a:r>
              <a:rPr lang="en" sz="1400" b="0" i="0" u="none" strike="noStrike" cap="none" dirty="0">
                <a:solidFill>
                  <a:srgbClr val="E40052"/>
                </a:solidFill>
                <a:latin typeface="Montserrat"/>
                <a:ea typeface="Montserrat"/>
                <a:cs typeface="Montserrat"/>
                <a:sym typeface="Montserrat"/>
              </a:rPr>
              <a:t>centrum)</a:t>
            </a:r>
            <a:endParaRPr sz="1400" b="0" i="0" u="none" strike="noStrike" cap="none" dirty="0">
              <a:solidFill>
                <a:srgbClr val="E40052"/>
              </a:solidFill>
              <a:latin typeface="Montserrat"/>
              <a:ea typeface="Montserrat"/>
              <a:cs typeface="Montserrat"/>
              <a:sym typeface="Montserrat"/>
            </a:endParaRPr>
          </a:p>
        </p:txBody>
      </p:sp>
      <p:sp>
        <p:nvSpPr>
          <p:cNvPr id="1888" name="Google Shape;1888;p337"/>
          <p:cNvSpPr/>
          <p:nvPr/>
        </p:nvSpPr>
        <p:spPr>
          <a:xfrm>
            <a:off x="616075" y="579475"/>
            <a:ext cx="3096900" cy="2517900"/>
          </a:xfrm>
          <a:prstGeom prst="ellipse">
            <a:avLst/>
          </a:prstGeom>
          <a:solidFill>
            <a:srgbClr val="00B1D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Montserrat"/>
                <a:ea typeface="Montserrat"/>
                <a:cs typeface="Montserrat"/>
                <a:sym typeface="Montserrat"/>
              </a:rPr>
              <a:t>Mål:</a:t>
            </a:r>
            <a:br>
              <a:rPr lang="en" sz="1400" b="1" i="0" u="none" strike="noStrike" cap="none">
                <a:solidFill>
                  <a:srgbClr val="FFFFFF"/>
                </a:solidFill>
                <a:latin typeface="Montserrat"/>
                <a:ea typeface="Montserrat"/>
                <a:cs typeface="Montserrat"/>
                <a:sym typeface="Montserrat"/>
              </a:rPr>
            </a:br>
            <a:r>
              <a:rPr lang="en" sz="1400" b="1" i="0" u="none" strike="noStrike" cap="none">
                <a:solidFill>
                  <a:srgbClr val="FFFFFF"/>
                </a:solidFill>
                <a:latin typeface="Montserrat"/>
                <a:ea typeface="Montserrat"/>
                <a:cs typeface="Montserrat"/>
                <a:sym typeface="Montserrat"/>
              </a:rPr>
              <a:t>I regionen ska det startas minst 13 företag per 1000 invånare år 2020</a:t>
            </a:r>
            <a:endParaRPr sz="1400" b="1" i="0" u="none" strike="noStrike" cap="none">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1365333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8" name="Rectangle 7">
            <a:extLst>
              <a:ext uri="{FF2B5EF4-FFF2-40B4-BE49-F238E27FC236}">
                <a16:creationId xmlns:a16="http://schemas.microsoft.com/office/drawing/2014/main" id="{5E994BBE-D51B-0046-B303-CDBF01B416BB}"/>
              </a:ext>
            </a:extLst>
          </p:cNvPr>
          <p:cNvSpPr/>
          <p:nvPr/>
        </p:nvSpPr>
        <p:spPr>
          <a:xfrm>
            <a:off x="4760994" y="1785024"/>
            <a:ext cx="3835400" cy="1339175"/>
          </a:xfrm>
          <a:prstGeom prst="rect">
            <a:avLst/>
          </a:prstGeom>
          <a:solidFill>
            <a:srgbClr val="FFFFFF">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a:extLst>
              <a:ext uri="{FF2B5EF4-FFF2-40B4-BE49-F238E27FC236}">
                <a16:creationId xmlns:a16="http://schemas.microsoft.com/office/drawing/2014/main" id="{173819F5-1E14-DE4F-B13D-905392B0E7C3}"/>
              </a:ext>
            </a:extLst>
          </p:cNvPr>
          <p:cNvSpPr/>
          <p:nvPr/>
        </p:nvSpPr>
        <p:spPr>
          <a:xfrm>
            <a:off x="503528" y="3416300"/>
            <a:ext cx="3835400" cy="1339175"/>
          </a:xfrm>
          <a:prstGeom prst="rect">
            <a:avLst/>
          </a:prstGeom>
          <a:solidFill>
            <a:srgbClr val="FFFFFF">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a:extLst>
              <a:ext uri="{FF2B5EF4-FFF2-40B4-BE49-F238E27FC236}">
                <a16:creationId xmlns:a16="http://schemas.microsoft.com/office/drawing/2014/main" id="{817E2314-B632-E94E-85EA-12A20DC710A4}"/>
              </a:ext>
            </a:extLst>
          </p:cNvPr>
          <p:cNvSpPr/>
          <p:nvPr/>
        </p:nvSpPr>
        <p:spPr>
          <a:xfrm>
            <a:off x="4760994" y="3416299"/>
            <a:ext cx="3835400" cy="1339175"/>
          </a:xfrm>
          <a:prstGeom prst="rect">
            <a:avLst/>
          </a:prstGeom>
          <a:solidFill>
            <a:srgbClr val="FFFFFF">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ctangle 1">
            <a:extLst>
              <a:ext uri="{FF2B5EF4-FFF2-40B4-BE49-F238E27FC236}">
                <a16:creationId xmlns:a16="http://schemas.microsoft.com/office/drawing/2014/main" id="{0D82BC91-A851-6944-8B50-290BA35D0F9D}"/>
              </a:ext>
            </a:extLst>
          </p:cNvPr>
          <p:cNvSpPr/>
          <p:nvPr/>
        </p:nvSpPr>
        <p:spPr>
          <a:xfrm>
            <a:off x="503528" y="1785025"/>
            <a:ext cx="3835400" cy="1339175"/>
          </a:xfrm>
          <a:prstGeom prst="rect">
            <a:avLst/>
          </a:prstGeom>
          <a:solidFill>
            <a:srgbClr val="FFFFFF">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1"/>
          <p:cNvSpPr txBox="1">
            <a:spLocks/>
          </p:cNvSpPr>
          <p:nvPr/>
        </p:nvSpPr>
        <p:spPr>
          <a:xfrm>
            <a:off x="1283446" y="470380"/>
            <a:ext cx="7860553" cy="131464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9000" b="0" i="0" u="none" strike="noStrike" cap="all" spc="300">
                <a:solidFill>
                  <a:srgbClr val="E46C0A"/>
                </a:solidFill>
                <a:latin typeface="Thin Press"/>
                <a:ea typeface="Arial"/>
                <a:cs typeface="Thin Press"/>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sv-SE" sz="6800" dirty="0"/>
              <a:t>BYGGSTENARNA I ETT EXPERIMENT</a:t>
            </a:r>
            <a:endParaRPr lang="sv-SE" sz="6800" dirty="0">
              <a:latin typeface="Gotham-Medium"/>
              <a:cs typeface="Gotham-Medium"/>
            </a:endParaRPr>
          </a:p>
        </p:txBody>
      </p:sp>
      <p:sp>
        <p:nvSpPr>
          <p:cNvPr id="3" name="Rubrik 1">
            <a:extLst>
              <a:ext uri="{FF2B5EF4-FFF2-40B4-BE49-F238E27FC236}">
                <a16:creationId xmlns:a16="http://schemas.microsoft.com/office/drawing/2014/main" id="{908CD2B2-A256-EF43-AB1E-293B685E32B8}"/>
              </a:ext>
            </a:extLst>
          </p:cNvPr>
          <p:cNvSpPr txBox="1">
            <a:spLocks/>
          </p:cNvSpPr>
          <p:nvPr/>
        </p:nvSpPr>
        <p:spPr>
          <a:xfrm>
            <a:off x="762291" y="1889125"/>
            <a:ext cx="3317875" cy="1527175"/>
          </a:xfrm>
          <a:prstGeom prst="rect">
            <a:avLst/>
          </a:prstGeom>
          <a:noFill/>
          <a:ln>
            <a:noFill/>
          </a:ln>
        </p:spPr>
        <p:txBody>
          <a:bodyPr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9000" b="0" i="0" u="none" strike="noStrike" cap="all" spc="300">
                <a:solidFill>
                  <a:srgbClr val="E46C0A"/>
                </a:solidFill>
                <a:latin typeface="Thin Press"/>
                <a:ea typeface="Arial"/>
                <a:cs typeface="Thin Press"/>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a:lnSpc>
                <a:spcPts val="3320"/>
              </a:lnSpc>
            </a:pPr>
            <a:r>
              <a:rPr lang="sv-SE" sz="2300" b="1" cap="none" spc="0" dirty="0">
                <a:solidFill>
                  <a:schemeClr val="tx1">
                    <a:lumMod val="85000"/>
                    <a:lumOff val="15000"/>
                  </a:schemeClr>
                </a:solidFill>
                <a:latin typeface="Arial" panose="020B0604020202020204" pitchFamily="34" charset="0"/>
                <a:cs typeface="Arial" panose="020B0604020202020204" pitchFamily="34" charset="0"/>
              </a:rPr>
              <a:t>Strategier, </a:t>
            </a:r>
            <a:r>
              <a:rPr lang="sv-SE" sz="2300" b="1" cap="none" spc="0" dirty="0" err="1">
                <a:solidFill>
                  <a:schemeClr val="tx1">
                    <a:lumMod val="85000"/>
                    <a:lumOff val="15000"/>
                  </a:schemeClr>
                </a:solidFill>
                <a:latin typeface="Arial" panose="020B0604020202020204" pitchFamily="34" charset="0"/>
                <a:cs typeface="Arial" panose="020B0604020202020204" pitchFamily="34" charset="0"/>
              </a:rPr>
              <a:t>policies</a:t>
            </a:r>
            <a:r>
              <a:rPr lang="sv-SE" sz="2300" b="1" cap="none" spc="0" dirty="0">
                <a:solidFill>
                  <a:schemeClr val="tx1">
                    <a:lumMod val="85000"/>
                    <a:lumOff val="15000"/>
                  </a:schemeClr>
                </a:solidFill>
                <a:latin typeface="Arial" panose="020B0604020202020204" pitchFamily="34" charset="0"/>
                <a:cs typeface="Arial" panose="020B0604020202020204" pitchFamily="34" charset="0"/>
              </a:rPr>
              <a:t> och</a:t>
            </a:r>
          </a:p>
          <a:p>
            <a:pPr algn="ctr">
              <a:lnSpc>
                <a:spcPts val="3320"/>
              </a:lnSpc>
            </a:pPr>
            <a:r>
              <a:rPr lang="sv-SE" sz="2300" b="1" cap="none" spc="0" dirty="0">
                <a:solidFill>
                  <a:schemeClr val="tx1">
                    <a:lumMod val="85000"/>
                    <a:lumOff val="15000"/>
                  </a:schemeClr>
                </a:solidFill>
                <a:latin typeface="Arial" panose="020B0604020202020204" pitchFamily="34" charset="0"/>
                <a:cs typeface="Arial" panose="020B0604020202020204" pitchFamily="34" charset="0"/>
              </a:rPr>
              <a:t>de uppsatta målen</a:t>
            </a:r>
            <a:endParaRPr lang="sv-SE" sz="3200" b="1" cap="none" spc="0" dirty="0">
              <a:latin typeface="Arial" panose="020B0604020202020204" pitchFamily="34" charset="0"/>
              <a:cs typeface="Arial" panose="020B0604020202020204" pitchFamily="34" charset="0"/>
            </a:endParaRPr>
          </a:p>
        </p:txBody>
      </p:sp>
      <p:sp>
        <p:nvSpPr>
          <p:cNvPr id="4" name="Rubrik 1">
            <a:extLst>
              <a:ext uri="{FF2B5EF4-FFF2-40B4-BE49-F238E27FC236}">
                <a16:creationId xmlns:a16="http://schemas.microsoft.com/office/drawing/2014/main" id="{2B69067C-8BDC-1740-A69D-9A63B30FBBDF}"/>
              </a:ext>
            </a:extLst>
          </p:cNvPr>
          <p:cNvSpPr txBox="1">
            <a:spLocks/>
          </p:cNvSpPr>
          <p:nvPr/>
        </p:nvSpPr>
        <p:spPr>
          <a:xfrm>
            <a:off x="5019757" y="2077125"/>
            <a:ext cx="3317875" cy="1527175"/>
          </a:xfrm>
          <a:prstGeom prst="rect">
            <a:avLst/>
          </a:prstGeom>
          <a:noFill/>
          <a:ln>
            <a:noFill/>
          </a:ln>
        </p:spPr>
        <p:txBody>
          <a:bodyPr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9000" b="0" i="0" u="none" strike="noStrike" cap="all" spc="300">
                <a:solidFill>
                  <a:srgbClr val="E46C0A"/>
                </a:solidFill>
                <a:latin typeface="Thin Press"/>
                <a:ea typeface="Arial"/>
                <a:cs typeface="Thin Press"/>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a:lnSpc>
                <a:spcPts val="3320"/>
              </a:lnSpc>
            </a:pPr>
            <a:r>
              <a:rPr lang="sv-SE" sz="2300" b="1" cap="none" spc="0" dirty="0">
                <a:solidFill>
                  <a:schemeClr val="tx1">
                    <a:lumMod val="85000"/>
                    <a:lumOff val="15000"/>
                  </a:schemeClr>
                </a:solidFill>
                <a:latin typeface="Arial" panose="020B0604020202020204" pitchFamily="34" charset="0"/>
                <a:cs typeface="Arial" panose="020B0604020202020204" pitchFamily="34" charset="0"/>
              </a:rPr>
              <a:t>Utvärdering</a:t>
            </a:r>
            <a:endParaRPr lang="sv-SE" sz="3200" b="1" cap="none" spc="0" dirty="0">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D9FD3766-3B9C-F544-8C30-8A014690B30D}"/>
              </a:ext>
            </a:extLst>
          </p:cNvPr>
          <p:cNvSpPr txBox="1">
            <a:spLocks/>
          </p:cNvSpPr>
          <p:nvPr/>
        </p:nvSpPr>
        <p:spPr>
          <a:xfrm>
            <a:off x="762291" y="3721098"/>
            <a:ext cx="3317875" cy="1527175"/>
          </a:xfrm>
          <a:prstGeom prst="rect">
            <a:avLst/>
          </a:prstGeom>
          <a:noFill/>
          <a:ln>
            <a:noFill/>
          </a:ln>
        </p:spPr>
        <p:txBody>
          <a:bodyPr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9000" b="0" i="0" u="none" strike="noStrike" cap="all" spc="300">
                <a:solidFill>
                  <a:srgbClr val="E46C0A"/>
                </a:solidFill>
                <a:latin typeface="Thin Press"/>
                <a:ea typeface="Arial"/>
                <a:cs typeface="Thin Press"/>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a:lnSpc>
                <a:spcPts val="3320"/>
              </a:lnSpc>
            </a:pPr>
            <a:r>
              <a:rPr lang="sv-SE" sz="2300" b="1" cap="none" spc="0" dirty="0">
                <a:solidFill>
                  <a:schemeClr val="tx1">
                    <a:lumMod val="85000"/>
                    <a:lumOff val="15000"/>
                  </a:schemeClr>
                </a:solidFill>
                <a:latin typeface="Arial" panose="020B0604020202020204" pitchFamily="34" charset="0"/>
                <a:cs typeface="Arial" panose="020B0604020202020204" pitchFamily="34" charset="0"/>
              </a:rPr>
              <a:t>Kunskap</a:t>
            </a:r>
            <a:endParaRPr lang="sv-SE" sz="3200" b="1" cap="none" spc="0" dirty="0">
              <a:latin typeface="Arial" panose="020B0604020202020204" pitchFamily="34" charset="0"/>
              <a:cs typeface="Arial" panose="020B0604020202020204" pitchFamily="34" charset="0"/>
            </a:endParaRPr>
          </a:p>
        </p:txBody>
      </p:sp>
      <p:sp>
        <p:nvSpPr>
          <p:cNvPr id="7" name="Rubrik 1">
            <a:extLst>
              <a:ext uri="{FF2B5EF4-FFF2-40B4-BE49-F238E27FC236}">
                <a16:creationId xmlns:a16="http://schemas.microsoft.com/office/drawing/2014/main" id="{939DA64D-B0B5-3447-8AD5-498493900AFA}"/>
              </a:ext>
            </a:extLst>
          </p:cNvPr>
          <p:cNvSpPr txBox="1">
            <a:spLocks/>
          </p:cNvSpPr>
          <p:nvPr/>
        </p:nvSpPr>
        <p:spPr>
          <a:xfrm>
            <a:off x="5019757" y="3721098"/>
            <a:ext cx="3317875" cy="1527175"/>
          </a:xfrm>
          <a:prstGeom prst="rect">
            <a:avLst/>
          </a:prstGeom>
          <a:noFill/>
          <a:ln>
            <a:noFill/>
          </a:ln>
        </p:spPr>
        <p:txBody>
          <a:bodyPr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9000" b="0" i="0" u="none" strike="noStrike" cap="all" spc="300">
                <a:solidFill>
                  <a:srgbClr val="E46C0A"/>
                </a:solidFill>
                <a:latin typeface="Thin Press"/>
                <a:ea typeface="Arial"/>
                <a:cs typeface="Thin Press"/>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a:lnSpc>
                <a:spcPts val="3320"/>
              </a:lnSpc>
            </a:pPr>
            <a:r>
              <a:rPr lang="sv-SE" sz="2300" b="1" cap="none" spc="0" dirty="0">
                <a:solidFill>
                  <a:schemeClr val="tx1">
                    <a:lumMod val="85000"/>
                    <a:lumOff val="15000"/>
                  </a:schemeClr>
                </a:solidFill>
                <a:latin typeface="Arial" panose="020B0604020202020204" pitchFamily="34" charset="0"/>
                <a:cs typeface="Arial" panose="020B0604020202020204" pitchFamily="34" charset="0"/>
              </a:rPr>
              <a:t>Människor</a:t>
            </a:r>
            <a:endParaRPr lang="sv-SE" sz="3200" b="1" cap="none"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56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bldLvl="2"/>
      <p:bldP spid="3" grpId="0" build="allAtOnce" bldLvl="2"/>
      <p:bldP spid="4" grpId="0" build="allAtOnce" bldLvl="2"/>
      <p:bldP spid="6" grpId="0" build="allAtOnce" bldLvl="2"/>
      <p:bldP spid="7" grpId="0" build="allAtOnce" bldLvl="2"/>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Shape 1572"/>
        <p:cNvGrpSpPr/>
        <p:nvPr/>
      </p:nvGrpSpPr>
      <p:grpSpPr>
        <a:xfrm>
          <a:off x="0" y="0"/>
          <a:ext cx="0" cy="0"/>
          <a:chOff x="0" y="0"/>
          <a:chExt cx="0" cy="0"/>
        </a:xfrm>
      </p:grpSpPr>
      <p:sp>
        <p:nvSpPr>
          <p:cNvPr id="1573" name="Google Shape;1573;p305"/>
          <p:cNvSpPr/>
          <p:nvPr/>
        </p:nvSpPr>
        <p:spPr>
          <a:xfrm>
            <a:off x="1681525" y="1515025"/>
            <a:ext cx="2463900" cy="2328600"/>
          </a:xfrm>
          <a:prstGeom prst="ellipse">
            <a:avLst/>
          </a:prstGeom>
          <a:noFill/>
          <a:ln w="38100" cap="flat" cmpd="sng">
            <a:solidFill>
              <a:srgbClr val="E46C0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tx1"/>
                </a:solidFill>
                <a:latin typeface="Arial" panose="020B0604020202020204" pitchFamily="34" charset="0"/>
                <a:ea typeface="Montserrat"/>
                <a:cs typeface="Arial" panose="020B0604020202020204" pitchFamily="34" charset="0"/>
                <a:sym typeface="Montserrat"/>
              </a:rPr>
              <a:t>2 hour </a:t>
            </a:r>
            <a:br>
              <a:rPr lang="en" b="1" dirty="0">
                <a:solidFill>
                  <a:schemeClr val="tx1"/>
                </a:solidFill>
                <a:latin typeface="Arial" panose="020B0604020202020204" pitchFamily="34" charset="0"/>
                <a:ea typeface="Montserrat"/>
                <a:cs typeface="Arial" panose="020B0604020202020204" pitchFamily="34" charset="0"/>
                <a:sym typeface="Montserrat"/>
              </a:rPr>
            </a:br>
            <a:r>
              <a:rPr lang="en" b="1" dirty="0">
                <a:solidFill>
                  <a:schemeClr val="tx1"/>
                </a:solidFill>
                <a:latin typeface="Arial" panose="020B0604020202020204" pitchFamily="34" charset="0"/>
                <a:ea typeface="Montserrat"/>
                <a:cs typeface="Arial" panose="020B0604020202020204" pitchFamily="34" charset="0"/>
                <a:sym typeface="Montserrat"/>
              </a:rPr>
              <a:t>quick &amp; dirty intro class to experimentation</a:t>
            </a:r>
            <a:endParaRPr b="1" dirty="0">
              <a:solidFill>
                <a:schemeClr val="tx1"/>
              </a:solidFill>
              <a:latin typeface="Arial" panose="020B0604020202020204" pitchFamily="34" charset="0"/>
              <a:ea typeface="Montserrat"/>
              <a:cs typeface="Arial" panose="020B0604020202020204" pitchFamily="34" charset="0"/>
              <a:sym typeface="Montserrat"/>
            </a:endParaRPr>
          </a:p>
        </p:txBody>
      </p:sp>
      <p:sp>
        <p:nvSpPr>
          <p:cNvPr id="1574" name="Google Shape;1574;p305"/>
          <p:cNvSpPr/>
          <p:nvPr/>
        </p:nvSpPr>
        <p:spPr>
          <a:xfrm>
            <a:off x="4747125" y="1515025"/>
            <a:ext cx="2406600" cy="2328600"/>
          </a:xfrm>
          <a:prstGeom prst="ellipse">
            <a:avLst/>
          </a:prstGeom>
          <a:noFill/>
          <a:ln w="38100" cap="flat" cmpd="sng">
            <a:solidFill>
              <a:srgbClr val="E46C0A"/>
            </a:solidFill>
            <a:prstDash val="solid"/>
            <a:round/>
            <a:headEnd type="none" w="sm" len="sm"/>
            <a:tailEnd type="none" w="sm" len="sm"/>
          </a:ln>
        </p:spPr>
        <p:txBody>
          <a:bodyPr spcFirstLastPara="1" wrap="square" lIns="91425" tIns="91425" rIns="91425" bIns="91425" anchor="ctr" anchorCtr="0">
            <a:noAutofit/>
          </a:bodyPr>
          <a:lstStyle/>
          <a:p>
            <a:pPr algn="ctr"/>
            <a:r>
              <a:rPr lang="en" b="1" dirty="0">
                <a:solidFill>
                  <a:schemeClr val="tx1"/>
                </a:solidFill>
                <a:latin typeface="Arial" panose="020B0604020202020204" pitchFamily="34" charset="0"/>
                <a:cs typeface="Arial" panose="020B0604020202020204" pitchFamily="34" charset="0"/>
                <a:sym typeface="Montserrat"/>
              </a:rPr>
              <a:t>1,5 hour advanced class </a:t>
            </a:r>
          </a:p>
          <a:p>
            <a:pPr algn="ctr"/>
            <a:r>
              <a:rPr lang="en" b="1" dirty="0">
                <a:solidFill>
                  <a:schemeClr val="tx1"/>
                </a:solidFill>
                <a:latin typeface="Arial" panose="020B0604020202020204" pitchFamily="34" charset="0"/>
                <a:cs typeface="Arial" panose="020B0604020202020204" pitchFamily="34" charset="0"/>
                <a:sym typeface="Montserrat"/>
              </a:rPr>
              <a:t>in the afternoon to continue with experiment design</a:t>
            </a:r>
            <a:endParaRPr b="1" dirty="0">
              <a:solidFill>
                <a:schemeClr val="tx1"/>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99832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5" name="Rubrik 1"/>
          <p:cNvSpPr txBox="1">
            <a:spLocks/>
          </p:cNvSpPr>
          <p:nvPr/>
        </p:nvSpPr>
        <p:spPr>
          <a:xfrm>
            <a:off x="530883" y="227231"/>
            <a:ext cx="8336023" cy="131464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9000" b="0" i="0" u="none" strike="noStrike" cap="all" spc="300">
                <a:solidFill>
                  <a:srgbClr val="E46C0A"/>
                </a:solidFill>
                <a:latin typeface="Thin Press"/>
                <a:ea typeface="Arial"/>
                <a:cs typeface="Thin Press"/>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sv-SE" sz="5200" dirty="0"/>
              <a:t>Byggstenar för ett holistiskt experimenterande</a:t>
            </a:r>
            <a:endParaRPr lang="sv-SE" sz="5200" dirty="0">
              <a:latin typeface="Gotham-Medium"/>
              <a:cs typeface="Gotham-Medium"/>
            </a:endParaRPr>
          </a:p>
        </p:txBody>
      </p:sp>
      <p:sp>
        <p:nvSpPr>
          <p:cNvPr id="2" name="Oval 1">
            <a:extLst>
              <a:ext uri="{FF2B5EF4-FFF2-40B4-BE49-F238E27FC236}">
                <a16:creationId xmlns:a16="http://schemas.microsoft.com/office/drawing/2014/main" id="{866B8A39-FF50-CF49-B167-CF14BCDB808D}"/>
              </a:ext>
            </a:extLst>
          </p:cNvPr>
          <p:cNvSpPr/>
          <p:nvPr/>
        </p:nvSpPr>
        <p:spPr>
          <a:xfrm>
            <a:off x="3584863" y="1514763"/>
            <a:ext cx="1974273" cy="1974273"/>
          </a:xfrm>
          <a:prstGeom prst="ellipse">
            <a:avLst/>
          </a:prstGeom>
          <a:solidFill>
            <a:srgbClr val="FFFFFF">
              <a:alpha val="50196"/>
            </a:srgbClr>
          </a:solidFill>
          <a:ln w="381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tx1"/>
                </a:solidFill>
                <a:latin typeface="Arial" panose="020B0604020202020204" pitchFamily="34" charset="0"/>
                <a:cs typeface="Arial" panose="020B0604020202020204" pitchFamily="34" charset="0"/>
              </a:rPr>
              <a:t>Sätt ambitiösa mål </a:t>
            </a:r>
          </a:p>
        </p:txBody>
      </p:sp>
      <p:sp>
        <p:nvSpPr>
          <p:cNvPr id="6" name="Oval 5">
            <a:extLst>
              <a:ext uri="{FF2B5EF4-FFF2-40B4-BE49-F238E27FC236}">
                <a16:creationId xmlns:a16="http://schemas.microsoft.com/office/drawing/2014/main" id="{FFE053DE-5EBF-1143-8862-0A80561F6FFF}"/>
              </a:ext>
            </a:extLst>
          </p:cNvPr>
          <p:cNvSpPr/>
          <p:nvPr/>
        </p:nvSpPr>
        <p:spPr>
          <a:xfrm>
            <a:off x="4436915" y="2823458"/>
            <a:ext cx="1974273" cy="1974273"/>
          </a:xfrm>
          <a:prstGeom prst="ellipse">
            <a:avLst/>
          </a:prstGeom>
          <a:solidFill>
            <a:srgbClr val="FFFFFF">
              <a:alpha val="50196"/>
            </a:srgbClr>
          </a:solidFill>
          <a:ln w="381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tx1"/>
                </a:solidFill>
                <a:latin typeface="Arial" panose="020B0604020202020204" pitchFamily="34" charset="0"/>
                <a:cs typeface="Arial" panose="020B0604020202020204" pitchFamily="34" charset="0"/>
              </a:rPr>
              <a:t>Använd solida metoder, var noggrann!</a:t>
            </a:r>
          </a:p>
        </p:txBody>
      </p:sp>
      <p:sp>
        <p:nvSpPr>
          <p:cNvPr id="7" name="Oval 6">
            <a:extLst>
              <a:ext uri="{FF2B5EF4-FFF2-40B4-BE49-F238E27FC236}">
                <a16:creationId xmlns:a16="http://schemas.microsoft.com/office/drawing/2014/main" id="{5ABED502-2F93-B84D-AF68-7FC52BC179C8}"/>
              </a:ext>
            </a:extLst>
          </p:cNvPr>
          <p:cNvSpPr/>
          <p:nvPr/>
        </p:nvSpPr>
        <p:spPr>
          <a:xfrm>
            <a:off x="2732810" y="2823458"/>
            <a:ext cx="1974273" cy="1974273"/>
          </a:xfrm>
          <a:prstGeom prst="ellipse">
            <a:avLst/>
          </a:prstGeom>
          <a:solidFill>
            <a:srgbClr val="FFFFFF">
              <a:alpha val="50196"/>
            </a:srgbClr>
          </a:solidFill>
          <a:ln w="381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tx1"/>
                </a:solidFill>
                <a:latin typeface="Arial" panose="020B0604020202020204" pitchFamily="34" charset="0"/>
                <a:cs typeface="Arial" panose="020B0604020202020204" pitchFamily="34" charset="0"/>
              </a:rPr>
              <a:t>Utveckla kompetens</a:t>
            </a:r>
          </a:p>
          <a:p>
            <a:pPr algn="ctr"/>
            <a:r>
              <a:rPr lang="sv-SE" b="1" dirty="0">
                <a:solidFill>
                  <a:schemeClr val="tx1"/>
                </a:solidFill>
                <a:latin typeface="Arial" panose="020B0604020202020204" pitchFamily="34" charset="0"/>
                <a:cs typeface="Arial" panose="020B0604020202020204" pitchFamily="34" charset="0"/>
              </a:rPr>
              <a:t>och förmåga</a:t>
            </a:r>
          </a:p>
        </p:txBody>
      </p:sp>
    </p:spTree>
    <p:extLst>
      <p:ext uri="{BB962C8B-B14F-4D97-AF65-F5344CB8AC3E}">
        <p14:creationId xmlns:p14="http://schemas.microsoft.com/office/powerpoint/2010/main" val="357170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5" name="Rubrik 4">
            <a:extLst>
              <a:ext uri="{FF2B5EF4-FFF2-40B4-BE49-F238E27FC236}">
                <a16:creationId xmlns:a16="http://schemas.microsoft.com/office/drawing/2014/main" id="{CF308E95-2F9A-3B4A-93FD-E15F5454E973}"/>
              </a:ext>
            </a:extLst>
          </p:cNvPr>
          <p:cNvSpPr>
            <a:spLocks noGrp="1"/>
          </p:cNvSpPr>
          <p:nvPr>
            <p:ph type="title"/>
          </p:nvPr>
        </p:nvSpPr>
        <p:spPr>
          <a:xfrm>
            <a:off x="1305165" y="504679"/>
            <a:ext cx="7620000" cy="1017725"/>
          </a:xfrm>
        </p:spPr>
        <p:txBody>
          <a:bodyPr/>
          <a:lstStyle/>
          <a:p>
            <a:pPr>
              <a:lnSpc>
                <a:spcPts val="5700"/>
              </a:lnSpc>
            </a:pPr>
            <a:r>
              <a:rPr lang="sv-SE" sz="6500" dirty="0"/>
              <a:t>Resumé: när man initierar ett experiment i offentlig sektor...</a:t>
            </a:r>
          </a:p>
        </p:txBody>
      </p:sp>
      <p:sp>
        <p:nvSpPr>
          <p:cNvPr id="9" name="textruta 6">
            <a:extLst>
              <a:ext uri="{FF2B5EF4-FFF2-40B4-BE49-F238E27FC236}">
                <a16:creationId xmlns:a16="http://schemas.microsoft.com/office/drawing/2014/main" id="{6C649C2E-7508-FF4D-8D8F-60295DE97CCE}"/>
              </a:ext>
            </a:extLst>
          </p:cNvPr>
          <p:cNvSpPr txBox="1">
            <a:spLocks noChangeArrowheads="1"/>
          </p:cNvSpPr>
          <p:nvPr/>
        </p:nvSpPr>
        <p:spPr bwMode="auto">
          <a:xfrm>
            <a:off x="986506" y="2090217"/>
            <a:ext cx="7495935"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fontAlgn="base">
              <a:buFont typeface="+mj-lt"/>
              <a:buAutoNum type="arabicPeriod"/>
            </a:pPr>
            <a:r>
              <a:rPr lang="sv-SE" sz="1500" b="1" dirty="0"/>
              <a:t>Utgå från den strategiska inriktningen</a:t>
            </a:r>
            <a:r>
              <a:rPr lang="sv-SE" sz="1500" dirty="0"/>
              <a:t>. Om du vill att experimentet ska ge effekt och påverka verksamheten, bör försöket utgå från organisationens strategi, övergripande mål eller vision.</a:t>
            </a:r>
            <a:br>
              <a:rPr lang="sv-SE" sz="1500" dirty="0"/>
            </a:br>
            <a:endParaRPr lang="sv-SE" sz="1500" dirty="0"/>
          </a:p>
          <a:p>
            <a:pPr marL="342900" indent="-342900" fontAlgn="base">
              <a:buFont typeface="+mj-lt"/>
              <a:buAutoNum type="arabicPeriod"/>
            </a:pPr>
            <a:r>
              <a:rPr lang="sv-SE" sz="1500" b="1" dirty="0"/>
              <a:t>Begränsa experimentet</a:t>
            </a:r>
            <a:r>
              <a:rPr lang="sv-SE" sz="1500" dirty="0"/>
              <a:t>. Experiment i begränsad omfattning är ofta bättre än breda försök.</a:t>
            </a:r>
            <a:br>
              <a:rPr lang="sv-SE" sz="1500" dirty="0"/>
            </a:br>
            <a:endParaRPr lang="sv-SE" sz="1500" dirty="0"/>
          </a:p>
          <a:p>
            <a:pPr marL="342900" indent="-342900" fontAlgn="base">
              <a:buFont typeface="+mj-lt"/>
              <a:buAutoNum type="arabicPeriod"/>
            </a:pPr>
            <a:r>
              <a:rPr lang="sv-SE" sz="1500" b="1" dirty="0"/>
              <a:t>Skapa designen tillsammans</a:t>
            </a:r>
            <a:r>
              <a:rPr lang="sv-SE" sz="1500" dirty="0"/>
              <a:t>. En gemensam design av mål, idéer och utvärdering med intressenter skapar ett delat ägarskap för experimentet. Ett samarbete ökar också chanserna för att resultatet används. Experiment i den här formen är inte naturvetenskap som ger oss en absolut sanning – de är verktyg för att skapa en diskussion om politiska mål och vilka beslut som behöver fattas.</a:t>
            </a:r>
          </a:p>
        </p:txBody>
      </p:sp>
    </p:spTree>
    <p:extLst>
      <p:ext uri="{BB962C8B-B14F-4D97-AF65-F5344CB8AC3E}">
        <p14:creationId xmlns:p14="http://schemas.microsoft.com/office/powerpoint/2010/main" val="65166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5" name="Rubrik 4">
            <a:extLst>
              <a:ext uri="{FF2B5EF4-FFF2-40B4-BE49-F238E27FC236}">
                <a16:creationId xmlns:a16="http://schemas.microsoft.com/office/drawing/2014/main" id="{CF308E95-2F9A-3B4A-93FD-E15F5454E973}"/>
              </a:ext>
            </a:extLst>
          </p:cNvPr>
          <p:cNvSpPr>
            <a:spLocks noGrp="1"/>
          </p:cNvSpPr>
          <p:nvPr>
            <p:ph type="title"/>
          </p:nvPr>
        </p:nvSpPr>
        <p:spPr>
          <a:xfrm>
            <a:off x="1305165" y="504679"/>
            <a:ext cx="7620000" cy="1017725"/>
          </a:xfrm>
        </p:spPr>
        <p:txBody>
          <a:bodyPr/>
          <a:lstStyle/>
          <a:p>
            <a:pPr>
              <a:lnSpc>
                <a:spcPts val="5700"/>
              </a:lnSpc>
            </a:pPr>
            <a:r>
              <a:rPr lang="sv-SE" sz="6500" dirty="0"/>
              <a:t>Resumé: när man initierar ett experiment i offentlig sektor...</a:t>
            </a:r>
          </a:p>
        </p:txBody>
      </p:sp>
      <p:sp>
        <p:nvSpPr>
          <p:cNvPr id="9" name="textruta 6">
            <a:extLst>
              <a:ext uri="{FF2B5EF4-FFF2-40B4-BE49-F238E27FC236}">
                <a16:creationId xmlns:a16="http://schemas.microsoft.com/office/drawing/2014/main" id="{6C649C2E-7508-FF4D-8D8F-60295DE97CCE}"/>
              </a:ext>
            </a:extLst>
          </p:cNvPr>
          <p:cNvSpPr txBox="1">
            <a:spLocks noChangeArrowheads="1"/>
          </p:cNvSpPr>
          <p:nvPr/>
        </p:nvSpPr>
        <p:spPr bwMode="auto">
          <a:xfrm>
            <a:off x="986506" y="2090217"/>
            <a:ext cx="7017954" cy="2400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fontAlgn="base">
              <a:buFont typeface="+mj-lt"/>
              <a:buAutoNum type="arabicPeriod" startAt="4"/>
            </a:pPr>
            <a:r>
              <a:rPr lang="sv-SE" sz="1500" b="1" dirty="0"/>
              <a:t>Först kreativitet och mod, sen tålamod. </a:t>
            </a:r>
            <a:r>
              <a:rPr lang="sv-SE" sz="1500" dirty="0"/>
              <a:t>Innovation och nya lösningar uppstår genom modigt utforskande av det okända. Men: tålamod och noggranna metoder behövs för att ta reda på om de nya lösningarna fungerar!</a:t>
            </a:r>
            <a:br>
              <a:rPr lang="sv-SE" sz="1500" dirty="0"/>
            </a:br>
            <a:endParaRPr lang="sv-SE" sz="1500" dirty="0"/>
          </a:p>
          <a:p>
            <a:pPr marL="342900" indent="-342900" fontAlgn="base">
              <a:buFont typeface="+mj-lt"/>
              <a:buAutoNum type="arabicPeriod" startAt="4"/>
            </a:pPr>
            <a:r>
              <a:rPr lang="sv-SE" sz="1500" b="1" dirty="0"/>
              <a:t>Älska misslyckanden</a:t>
            </a:r>
            <a:r>
              <a:rPr lang="sv-SE" sz="1500" dirty="0"/>
              <a:t>. Du misslyckas bara om du inte lär något. Vi experimenterar för att lära!</a:t>
            </a:r>
          </a:p>
          <a:p>
            <a:pPr marL="342900" indent="-342900" fontAlgn="base">
              <a:buFont typeface="+mj-lt"/>
              <a:buAutoNum type="arabicPeriod" startAt="4"/>
            </a:pPr>
            <a:endParaRPr lang="sv-SE" sz="1500" dirty="0"/>
          </a:p>
          <a:p>
            <a:pPr marL="342900" indent="-342900" fontAlgn="base">
              <a:buFont typeface="+mj-lt"/>
              <a:buAutoNum type="arabicPeriod" startAt="4"/>
            </a:pPr>
            <a:r>
              <a:rPr lang="sv-SE" sz="1500" b="1" dirty="0"/>
              <a:t>Glöm inte etiken</a:t>
            </a:r>
            <a:r>
              <a:rPr lang="sv-SE" sz="1500" dirty="0"/>
              <a:t>. Ta alltid hänsyn till hur slumpvisa försök och experiment kan påverka deltagarna.</a:t>
            </a:r>
          </a:p>
        </p:txBody>
      </p:sp>
    </p:spTree>
    <p:extLst>
      <p:ext uri="{BB962C8B-B14F-4D97-AF65-F5344CB8AC3E}">
        <p14:creationId xmlns:p14="http://schemas.microsoft.com/office/powerpoint/2010/main" val="77739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5" name="Rubrik 1"/>
          <p:cNvSpPr txBox="1">
            <a:spLocks/>
          </p:cNvSpPr>
          <p:nvPr/>
        </p:nvSpPr>
        <p:spPr>
          <a:xfrm>
            <a:off x="1283446" y="1282700"/>
            <a:ext cx="7860553" cy="131464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9000" b="0" i="0" u="none" strike="noStrike" cap="all" spc="300">
                <a:solidFill>
                  <a:srgbClr val="E46C0A"/>
                </a:solidFill>
                <a:latin typeface="Thin Press"/>
                <a:ea typeface="Arial"/>
                <a:cs typeface="Thin Press"/>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nSpc>
                <a:spcPts val="4760"/>
              </a:lnSpc>
            </a:pPr>
            <a:r>
              <a:rPr lang="sv-SE" sz="8000" dirty="0" err="1"/>
              <a:t>TaCK</a:t>
            </a:r>
            <a:r>
              <a:rPr lang="sv-SE" sz="8000" dirty="0"/>
              <a:t> </a:t>
            </a:r>
            <a:r>
              <a:rPr lang="sv-SE" sz="8000" dirty="0" err="1"/>
              <a:t>Kiitos</a:t>
            </a:r>
            <a:r>
              <a:rPr lang="sv-SE" sz="8000" dirty="0"/>
              <a:t> </a:t>
            </a:r>
            <a:r>
              <a:rPr lang="sv-SE" sz="8000" dirty="0" err="1"/>
              <a:t>Giito</a:t>
            </a:r>
            <a:r>
              <a:rPr lang="sv-SE" sz="8000" dirty="0"/>
              <a:t> </a:t>
            </a:r>
            <a:r>
              <a:rPr lang="sv-SE" sz="8000" dirty="0" err="1"/>
              <a:t>Thank</a:t>
            </a:r>
            <a:r>
              <a:rPr lang="sv-SE" sz="8000" dirty="0"/>
              <a:t> </a:t>
            </a:r>
            <a:r>
              <a:rPr lang="sv-SE" sz="8000" dirty="0" err="1"/>
              <a:t>you</a:t>
            </a:r>
            <a:r>
              <a:rPr lang="sv-SE" sz="8000" dirty="0"/>
              <a:t>!</a:t>
            </a:r>
            <a:endParaRPr lang="sv-SE" sz="8000" dirty="0">
              <a:latin typeface="Gotham-Medium"/>
              <a:cs typeface="Gotham-Medium"/>
            </a:endParaRPr>
          </a:p>
        </p:txBody>
      </p:sp>
      <p:sp>
        <p:nvSpPr>
          <p:cNvPr id="3" name="Rubrik 1">
            <a:extLst>
              <a:ext uri="{FF2B5EF4-FFF2-40B4-BE49-F238E27FC236}">
                <a16:creationId xmlns:a16="http://schemas.microsoft.com/office/drawing/2014/main" id="{908CD2B2-A256-EF43-AB1E-293B685E32B8}"/>
              </a:ext>
            </a:extLst>
          </p:cNvPr>
          <p:cNvSpPr txBox="1">
            <a:spLocks/>
          </p:cNvSpPr>
          <p:nvPr/>
        </p:nvSpPr>
        <p:spPr>
          <a:xfrm>
            <a:off x="1283447" y="2566141"/>
            <a:ext cx="7860553" cy="3658008"/>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9000" b="0" i="0" u="none" strike="noStrike" cap="all" spc="300">
                <a:solidFill>
                  <a:srgbClr val="E46C0A"/>
                </a:solidFill>
                <a:latin typeface="Thin Press"/>
                <a:ea typeface="Arial"/>
                <a:cs typeface="Thin Press"/>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nSpc>
                <a:spcPts val="3340"/>
              </a:lnSpc>
            </a:pPr>
            <a:r>
              <a:rPr lang="sv-SE" sz="2200" b="1" cap="none" spc="0" dirty="0">
                <a:solidFill>
                  <a:schemeClr val="tx1">
                    <a:lumMod val="85000"/>
                    <a:lumOff val="15000"/>
                  </a:schemeClr>
                </a:solidFill>
                <a:latin typeface="Arial" panose="020B0604020202020204" pitchFamily="34" charset="0"/>
                <a:cs typeface="Arial" panose="020B0604020202020204" pitchFamily="34" charset="0"/>
              </a:rPr>
              <a:t>Outi Kuittinen</a:t>
            </a:r>
          </a:p>
          <a:p>
            <a:pPr>
              <a:lnSpc>
                <a:spcPts val="3340"/>
              </a:lnSpc>
            </a:pPr>
            <a:r>
              <a:rPr lang="sv-SE" sz="2200" b="1" cap="none" spc="0" dirty="0">
                <a:solidFill>
                  <a:schemeClr val="tx1">
                    <a:lumMod val="85000"/>
                    <a:lumOff val="1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Outi.kuittinen@demoshelsinki.fi</a:t>
            </a:r>
            <a:endParaRPr lang="sv-SE" sz="2200" b="1" cap="none" spc="0" dirty="0">
              <a:solidFill>
                <a:schemeClr val="tx1">
                  <a:lumMod val="85000"/>
                  <a:lumOff val="15000"/>
                </a:schemeClr>
              </a:solidFill>
              <a:latin typeface="Arial" panose="020B0604020202020204" pitchFamily="34" charset="0"/>
              <a:cs typeface="Arial" panose="020B0604020202020204" pitchFamily="34" charset="0"/>
            </a:endParaRPr>
          </a:p>
          <a:p>
            <a:pPr>
              <a:lnSpc>
                <a:spcPts val="3340"/>
              </a:lnSpc>
            </a:pPr>
            <a:r>
              <a:rPr lang="sv-SE" sz="2200" b="1" cap="none" spc="0" dirty="0">
                <a:solidFill>
                  <a:schemeClr val="tx1">
                    <a:lumMod val="85000"/>
                    <a:lumOff val="15000"/>
                  </a:schemeClr>
                </a:solidFill>
                <a:latin typeface="Arial" panose="020B0604020202020204" pitchFamily="34" charset="0"/>
                <a:cs typeface="Arial" panose="020B0604020202020204" pitchFamily="34" charset="0"/>
              </a:rPr>
              <a:t>Twitter: @</a:t>
            </a:r>
            <a:r>
              <a:rPr lang="sv-SE" sz="2200" b="1" cap="none" spc="0" dirty="0" err="1">
                <a:solidFill>
                  <a:schemeClr val="tx1">
                    <a:lumMod val="85000"/>
                    <a:lumOff val="15000"/>
                  </a:schemeClr>
                </a:solidFill>
                <a:latin typeface="Arial" panose="020B0604020202020204" pitchFamily="34" charset="0"/>
                <a:cs typeface="Arial" panose="020B0604020202020204" pitchFamily="34" charset="0"/>
              </a:rPr>
              <a:t>outikookoo</a:t>
            </a:r>
            <a:endParaRPr lang="sv-SE" sz="2200" b="1" cap="none" spc="0" dirty="0">
              <a:solidFill>
                <a:schemeClr val="tx1">
                  <a:lumMod val="85000"/>
                  <a:lumOff val="15000"/>
                </a:schemeClr>
              </a:solidFill>
              <a:latin typeface="Arial" panose="020B0604020202020204" pitchFamily="34" charset="0"/>
              <a:cs typeface="Arial" panose="020B0604020202020204" pitchFamily="34" charset="0"/>
            </a:endParaRPr>
          </a:p>
          <a:p>
            <a:pPr>
              <a:lnSpc>
                <a:spcPts val="3340"/>
              </a:lnSpc>
            </a:pPr>
            <a:r>
              <a:rPr lang="sv-SE" sz="2200" b="1" cap="none" spc="0" dirty="0" err="1">
                <a:solidFill>
                  <a:schemeClr val="tx1">
                    <a:lumMod val="85000"/>
                    <a:lumOff val="15000"/>
                  </a:schemeClr>
                </a:solidFill>
                <a:latin typeface="Arial" panose="020B0604020202020204" pitchFamily="34" charset="0"/>
                <a:cs typeface="Arial" panose="020B0604020202020204" pitchFamily="34" charset="0"/>
              </a:rPr>
              <a:t>www.demoshelsinki.fi</a:t>
            </a:r>
            <a:endParaRPr lang="sv-SE" sz="2200" b="1" cap="none" spc="0" dirty="0">
              <a:solidFill>
                <a:schemeClr val="tx1">
                  <a:lumMod val="85000"/>
                  <a:lumOff val="15000"/>
                </a:schemeClr>
              </a:solidFill>
              <a:latin typeface="Arial" panose="020B0604020202020204" pitchFamily="34" charset="0"/>
              <a:cs typeface="Arial" panose="020B0604020202020204" pitchFamily="34" charset="0"/>
            </a:endParaRPr>
          </a:p>
          <a:p>
            <a:pPr>
              <a:lnSpc>
                <a:spcPts val="3340"/>
              </a:lnSpc>
            </a:pPr>
            <a:endParaRPr lang="sv-SE" sz="2200" cap="none" spc="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21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5" name="Rubrik 1"/>
          <p:cNvSpPr txBox="1">
            <a:spLocks/>
          </p:cNvSpPr>
          <p:nvPr/>
        </p:nvSpPr>
        <p:spPr>
          <a:xfrm>
            <a:off x="1282482" y="462760"/>
            <a:ext cx="7860553" cy="131464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9000" b="0" i="0" u="none" strike="noStrike" cap="all" spc="300">
                <a:solidFill>
                  <a:srgbClr val="E46C0A"/>
                </a:solidFill>
                <a:latin typeface="Thin Press"/>
                <a:ea typeface="Arial"/>
                <a:cs typeface="Thin Press"/>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sv-SE" sz="6800" dirty="0"/>
              <a:t>MÅL FÖR DAGENS WORKSHOP</a:t>
            </a:r>
            <a:endParaRPr lang="sv-SE" sz="6800" dirty="0">
              <a:latin typeface="Gotham-Medium"/>
              <a:cs typeface="Gotham-Medium"/>
            </a:endParaRPr>
          </a:p>
        </p:txBody>
      </p:sp>
      <p:sp>
        <p:nvSpPr>
          <p:cNvPr id="4" name="textruta 6">
            <a:extLst>
              <a:ext uri="{FF2B5EF4-FFF2-40B4-BE49-F238E27FC236}">
                <a16:creationId xmlns:a16="http://schemas.microsoft.com/office/drawing/2014/main" id="{5A0B0D74-56E5-F54F-B245-511769542F76}"/>
              </a:ext>
            </a:extLst>
          </p:cNvPr>
          <p:cNvSpPr txBox="1">
            <a:spLocks noChangeArrowheads="1"/>
          </p:cNvSpPr>
          <p:nvPr/>
        </p:nvSpPr>
        <p:spPr bwMode="auto">
          <a:xfrm>
            <a:off x="1026262" y="1814910"/>
            <a:ext cx="7091475" cy="216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5750" indent="-285750" fontAlgn="base">
              <a:buFont typeface="Arial" panose="020B0604020202020204" pitchFamily="34" charset="0"/>
              <a:buChar char="•"/>
            </a:pPr>
            <a:r>
              <a:rPr lang="sv-SE" sz="1500" dirty="0"/>
              <a:t>Förstå varför experiment kan vara användbart för offentlig sektor – både som verktyg och förhållningssätt.</a:t>
            </a:r>
          </a:p>
          <a:p>
            <a:pPr marL="285750" indent="-285750" fontAlgn="base">
              <a:buFont typeface="Arial" panose="020B0604020202020204" pitchFamily="34" charset="0"/>
              <a:buChar char="•"/>
            </a:pPr>
            <a:endParaRPr lang="sv-SE" sz="1500" dirty="0"/>
          </a:p>
          <a:p>
            <a:pPr marL="285750" indent="-285750" fontAlgn="base">
              <a:buFont typeface="Arial" panose="020B0604020202020204" pitchFamily="34" charset="0"/>
              <a:buChar char="•"/>
            </a:pPr>
            <a:r>
              <a:rPr lang="sv-SE" sz="1500" dirty="0"/>
              <a:t>Få kunskap om hur strategiska mål kan översättas till hypoteser och experimentella satsningar.</a:t>
            </a:r>
          </a:p>
          <a:p>
            <a:pPr marL="285750" indent="-285750" fontAlgn="base">
              <a:buFont typeface="Arial" panose="020B0604020202020204" pitchFamily="34" charset="0"/>
              <a:buChar char="•"/>
            </a:pPr>
            <a:endParaRPr lang="sv-SE" sz="1500" dirty="0"/>
          </a:p>
          <a:p>
            <a:pPr marL="285750" indent="-285750" fontAlgn="base">
              <a:buFont typeface="Arial" panose="020B0604020202020204" pitchFamily="34" charset="0"/>
              <a:buChar char="•"/>
            </a:pPr>
            <a:r>
              <a:rPr lang="sv-SE" sz="1500" dirty="0"/>
              <a:t>Få idéer till att initiera ett experiment!</a:t>
            </a:r>
          </a:p>
          <a:p>
            <a:pPr fontAlgn="base"/>
            <a:endParaRPr lang="sv-SE" sz="1500" dirty="0"/>
          </a:p>
          <a:p>
            <a:pPr fontAlgn="base"/>
            <a:r>
              <a:rPr lang="sv-SE" sz="1500" dirty="0"/>
              <a:t>      Allt detta på </a:t>
            </a:r>
            <a:r>
              <a:rPr lang="sv-SE" sz="1500" b="1" dirty="0"/>
              <a:t>två timmar</a:t>
            </a:r>
            <a:r>
              <a:rPr lang="sv-SE" sz="1500" dirty="0"/>
              <a:t>!</a:t>
            </a:r>
          </a:p>
        </p:txBody>
      </p:sp>
    </p:spTree>
    <p:extLst>
      <p:ext uri="{BB962C8B-B14F-4D97-AF65-F5344CB8AC3E}">
        <p14:creationId xmlns:p14="http://schemas.microsoft.com/office/powerpoint/2010/main" val="48610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bldLvl="2"/>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624"/>
        <p:cNvGrpSpPr/>
        <p:nvPr/>
      </p:nvGrpSpPr>
      <p:grpSpPr>
        <a:xfrm>
          <a:off x="0" y="0"/>
          <a:ext cx="0" cy="0"/>
          <a:chOff x="0" y="0"/>
          <a:chExt cx="0" cy="0"/>
        </a:xfrm>
      </p:grpSpPr>
      <p:sp>
        <p:nvSpPr>
          <p:cNvPr id="1625" name="Google Shape;1625;p311"/>
          <p:cNvSpPr txBox="1"/>
          <p:nvPr/>
        </p:nvSpPr>
        <p:spPr>
          <a:xfrm>
            <a:off x="387645" y="424475"/>
            <a:ext cx="8331000" cy="6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Montserrat"/>
                <a:ea typeface="Montserrat"/>
                <a:cs typeface="Montserrat"/>
                <a:sym typeface="Montserrat"/>
              </a:rPr>
              <a:t>What is public sector experimentation?</a:t>
            </a:r>
            <a:endParaRPr sz="2400" b="1" dirty="0">
              <a:latin typeface="Montserrat"/>
              <a:ea typeface="Montserrat"/>
              <a:cs typeface="Montserrat"/>
              <a:sym typeface="Montserrat"/>
            </a:endParaRPr>
          </a:p>
        </p:txBody>
      </p:sp>
      <p:sp>
        <p:nvSpPr>
          <p:cNvPr id="1626" name="Google Shape;1626;p311"/>
          <p:cNvSpPr txBox="1"/>
          <p:nvPr/>
        </p:nvSpPr>
        <p:spPr>
          <a:xfrm>
            <a:off x="235124" y="854445"/>
            <a:ext cx="4174315" cy="3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1" dirty="0">
              <a:latin typeface="Montserrat"/>
              <a:ea typeface="Montserrat"/>
              <a:cs typeface="Montserrat"/>
              <a:sym typeface="Montserrat"/>
            </a:endParaRPr>
          </a:p>
          <a:p>
            <a:pPr marL="457200" lvl="0" indent="-342900" algn="l" rtl="0">
              <a:lnSpc>
                <a:spcPct val="115000"/>
              </a:lnSpc>
              <a:spcBef>
                <a:spcPts val="0"/>
              </a:spcBef>
              <a:spcAft>
                <a:spcPts val="0"/>
              </a:spcAft>
              <a:buClr>
                <a:srgbClr val="000000"/>
              </a:buClr>
              <a:buSzPts val="1800"/>
              <a:buFont typeface="Montserrat"/>
              <a:buChar char="✓"/>
            </a:pPr>
            <a:r>
              <a:rPr lang="en" sz="1800" b="1" dirty="0">
                <a:latin typeface="Montserrat"/>
                <a:ea typeface="Montserrat"/>
                <a:cs typeface="Montserrat"/>
                <a:sym typeface="Montserrat"/>
              </a:rPr>
              <a:t>Tied to policy aims</a:t>
            </a:r>
            <a:endParaRPr sz="1800" b="1" dirty="0">
              <a:latin typeface="Montserrat"/>
              <a:ea typeface="Montserrat"/>
              <a:cs typeface="Montserrat"/>
              <a:sym typeface="Montserrat"/>
            </a:endParaRPr>
          </a:p>
          <a:p>
            <a:pPr marL="457200" lvl="0" indent="-342900" algn="l" rtl="0">
              <a:lnSpc>
                <a:spcPct val="115000"/>
              </a:lnSpc>
              <a:spcBef>
                <a:spcPts val="0"/>
              </a:spcBef>
              <a:spcAft>
                <a:spcPts val="0"/>
              </a:spcAft>
              <a:buClr>
                <a:srgbClr val="000000"/>
              </a:buClr>
              <a:buSzPts val="1800"/>
              <a:buFont typeface="Montserrat"/>
              <a:buChar char="✓"/>
            </a:pPr>
            <a:r>
              <a:rPr lang="en" sz="1800" b="1" dirty="0">
                <a:latin typeface="Montserrat"/>
                <a:ea typeface="Montserrat"/>
                <a:cs typeface="Montserrat"/>
                <a:sym typeface="Montserrat"/>
              </a:rPr>
              <a:t>There is uncertainty of the outcome</a:t>
            </a:r>
            <a:endParaRPr sz="1800" b="1" dirty="0">
              <a:latin typeface="Montserrat"/>
              <a:ea typeface="Montserrat"/>
              <a:cs typeface="Montserrat"/>
              <a:sym typeface="Montserrat"/>
            </a:endParaRPr>
          </a:p>
          <a:p>
            <a:pPr marL="457200" lvl="0" indent="-342900" algn="l" rtl="0">
              <a:lnSpc>
                <a:spcPct val="115000"/>
              </a:lnSpc>
              <a:spcBef>
                <a:spcPts val="0"/>
              </a:spcBef>
              <a:spcAft>
                <a:spcPts val="0"/>
              </a:spcAft>
              <a:buClr>
                <a:srgbClr val="000000"/>
              </a:buClr>
              <a:buSzPts val="1800"/>
              <a:buFont typeface="Montserrat"/>
              <a:buChar char="✓"/>
            </a:pPr>
            <a:r>
              <a:rPr lang="en" sz="1800" b="1" dirty="0">
                <a:latin typeface="Montserrat"/>
                <a:ea typeface="Montserrat"/>
                <a:cs typeface="Montserrat"/>
                <a:sym typeface="Montserrat"/>
              </a:rPr>
              <a:t>Temporary activity</a:t>
            </a:r>
            <a:endParaRPr sz="1800" b="1" dirty="0">
              <a:latin typeface="Montserrat"/>
              <a:ea typeface="Montserrat"/>
              <a:cs typeface="Montserrat"/>
              <a:sym typeface="Montserrat"/>
            </a:endParaRPr>
          </a:p>
          <a:p>
            <a:pPr marL="457200" lvl="0" indent="-342900" algn="l" rtl="0">
              <a:lnSpc>
                <a:spcPct val="115000"/>
              </a:lnSpc>
              <a:spcBef>
                <a:spcPts val="0"/>
              </a:spcBef>
              <a:spcAft>
                <a:spcPts val="0"/>
              </a:spcAft>
              <a:buClr>
                <a:srgbClr val="000000"/>
              </a:buClr>
              <a:buSzPts val="1800"/>
              <a:buFont typeface="Montserrat"/>
              <a:buChar char="✓"/>
            </a:pPr>
            <a:r>
              <a:rPr lang="en" sz="1800" b="1" dirty="0">
                <a:latin typeface="Montserrat"/>
                <a:ea typeface="Montserrat"/>
                <a:cs typeface="Montserrat"/>
                <a:sym typeface="Montserrat"/>
              </a:rPr>
              <a:t>Possibility to evaluate successes and failures</a:t>
            </a:r>
          </a:p>
          <a:p>
            <a:pPr marL="457200" lvl="0" indent="-342900" algn="l" rtl="0">
              <a:lnSpc>
                <a:spcPct val="115000"/>
              </a:lnSpc>
              <a:spcBef>
                <a:spcPts val="0"/>
              </a:spcBef>
              <a:spcAft>
                <a:spcPts val="0"/>
              </a:spcAft>
              <a:buClr>
                <a:srgbClr val="000000"/>
              </a:buClr>
              <a:buSzPts val="1800"/>
              <a:buFont typeface="Montserrat"/>
              <a:buChar char="✓"/>
            </a:pPr>
            <a:endParaRPr lang="en" sz="1800" b="1" dirty="0">
              <a:latin typeface="Montserrat"/>
              <a:ea typeface="Montserrat"/>
              <a:cs typeface="Montserrat"/>
              <a:sym typeface="Montserrat"/>
            </a:endParaRPr>
          </a:p>
          <a:p>
            <a:pPr marL="457200" lvl="0" indent="-342900" algn="l" rtl="0">
              <a:lnSpc>
                <a:spcPct val="115000"/>
              </a:lnSpc>
              <a:spcBef>
                <a:spcPts val="0"/>
              </a:spcBef>
              <a:spcAft>
                <a:spcPts val="0"/>
              </a:spcAft>
              <a:buClr>
                <a:srgbClr val="000000"/>
              </a:buClr>
              <a:buSzPts val="1800"/>
              <a:buFont typeface="Montserrat"/>
              <a:buChar char="✓"/>
            </a:pPr>
            <a:r>
              <a:rPr lang="en" sz="1800" b="1" dirty="0">
                <a:latin typeface="Montserrat"/>
                <a:ea typeface="Montserrat"/>
                <a:cs typeface="Montserrat"/>
                <a:sym typeface="Montserrat"/>
              </a:rPr>
              <a:t>Someone who has mandate is waiting for the results to learn how the strategic objective can be reached</a:t>
            </a:r>
            <a:endParaRPr sz="2400" b="1" dirty="0">
              <a:latin typeface="Montserrat"/>
              <a:ea typeface="Montserrat"/>
              <a:cs typeface="Montserrat"/>
              <a:sym typeface="Montserrat"/>
            </a:endParaRPr>
          </a:p>
          <a:p>
            <a:pPr marL="0" lvl="0" indent="0" algn="l" rtl="0">
              <a:spcBef>
                <a:spcPts val="0"/>
              </a:spcBef>
              <a:spcAft>
                <a:spcPts val="0"/>
              </a:spcAft>
              <a:buNone/>
            </a:pPr>
            <a:endParaRPr dirty="0">
              <a:latin typeface="Montserrat"/>
              <a:ea typeface="Montserrat"/>
              <a:cs typeface="Montserrat"/>
              <a:sym typeface="Montserrat"/>
            </a:endParaRPr>
          </a:p>
        </p:txBody>
      </p:sp>
      <p:pic>
        <p:nvPicPr>
          <p:cNvPr id="1627" name="Google Shape;1627;p311"/>
          <p:cNvPicPr preferRelativeResize="0"/>
          <p:nvPr/>
        </p:nvPicPr>
        <p:blipFill>
          <a:blip r:embed="rId3">
            <a:alphaModFix/>
          </a:blip>
          <a:stretch>
            <a:fillRect/>
          </a:stretch>
        </p:blipFill>
        <p:spPr>
          <a:xfrm>
            <a:off x="4572000" y="1153250"/>
            <a:ext cx="4059800" cy="2524670"/>
          </a:xfrm>
          <a:prstGeom prst="rect">
            <a:avLst/>
          </a:prstGeom>
          <a:noFill/>
          <a:ln>
            <a:noFill/>
          </a:ln>
        </p:spPr>
      </p:pic>
    </p:spTree>
    <p:extLst>
      <p:ext uri="{BB962C8B-B14F-4D97-AF65-F5344CB8AC3E}">
        <p14:creationId xmlns:p14="http://schemas.microsoft.com/office/powerpoint/2010/main" val="691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638"/>
        <p:cNvGrpSpPr/>
        <p:nvPr/>
      </p:nvGrpSpPr>
      <p:grpSpPr>
        <a:xfrm>
          <a:off x="0" y="0"/>
          <a:ext cx="0" cy="0"/>
          <a:chOff x="0" y="0"/>
          <a:chExt cx="0" cy="0"/>
        </a:xfrm>
      </p:grpSpPr>
      <p:pic>
        <p:nvPicPr>
          <p:cNvPr id="1639" name="Google Shape;1639;p313"/>
          <p:cNvPicPr preferRelativeResize="0"/>
          <p:nvPr/>
        </p:nvPicPr>
        <p:blipFill>
          <a:blip r:embed="rId3">
            <a:alphaModFix/>
          </a:blip>
          <a:stretch>
            <a:fillRect/>
          </a:stretch>
        </p:blipFill>
        <p:spPr>
          <a:xfrm>
            <a:off x="595800" y="1336437"/>
            <a:ext cx="8221874" cy="2810025"/>
          </a:xfrm>
          <a:prstGeom prst="rect">
            <a:avLst/>
          </a:prstGeom>
          <a:noFill/>
          <a:ln>
            <a:noFill/>
          </a:ln>
        </p:spPr>
      </p:pic>
      <p:sp>
        <p:nvSpPr>
          <p:cNvPr id="1640" name="Google Shape;1640;p313"/>
          <p:cNvSpPr txBox="1">
            <a:spLocks noGrp="1"/>
          </p:cNvSpPr>
          <p:nvPr>
            <p:ph type="title"/>
          </p:nvPr>
        </p:nvSpPr>
        <p:spPr>
          <a:xfrm>
            <a:off x="381535" y="438837"/>
            <a:ext cx="8670724" cy="89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The Experiment process for the government</a:t>
            </a:r>
            <a:endParaRPr sz="2400" dirty="0"/>
          </a:p>
          <a:p>
            <a:pPr marL="0" lvl="0" indent="0" algn="l" rtl="0">
              <a:spcBef>
                <a:spcPts val="0"/>
              </a:spcBef>
              <a:spcAft>
                <a:spcPts val="0"/>
              </a:spcAft>
              <a:buNone/>
            </a:pPr>
            <a:r>
              <a:rPr lang="en" sz="1800" b="0" dirty="0"/>
              <a:t>The idea of the model is that it brings stakeholders around the problem and engages citizens and end-users in the experimentation process.</a:t>
            </a:r>
            <a:endParaRPr sz="1800" b="0" dirty="0"/>
          </a:p>
          <a:p>
            <a:pPr marL="0" lvl="0" indent="0" algn="l" rtl="0">
              <a:spcBef>
                <a:spcPts val="0"/>
              </a:spcBef>
              <a:spcAft>
                <a:spcPts val="0"/>
              </a:spcAft>
              <a:buNone/>
            </a:pPr>
            <a:endParaRPr sz="3000" dirty="0"/>
          </a:p>
          <a:p>
            <a:pPr marL="0" lvl="0" indent="0" algn="l" rtl="0">
              <a:spcBef>
                <a:spcPts val="0"/>
              </a:spcBef>
              <a:spcAft>
                <a:spcPts val="0"/>
              </a:spcAft>
              <a:buNone/>
            </a:pPr>
            <a:endParaRPr sz="3000" dirty="0"/>
          </a:p>
        </p:txBody>
      </p:sp>
      <p:pic>
        <p:nvPicPr>
          <p:cNvPr id="1642" name="Google Shape;1642;p313"/>
          <p:cNvPicPr preferRelativeResize="0"/>
          <p:nvPr/>
        </p:nvPicPr>
        <p:blipFill>
          <a:blip r:embed="rId4">
            <a:alphaModFix/>
          </a:blip>
          <a:stretch>
            <a:fillRect/>
          </a:stretch>
        </p:blipFill>
        <p:spPr>
          <a:xfrm>
            <a:off x="-2276408" y="1222750"/>
            <a:ext cx="2205507" cy="1066000"/>
          </a:xfrm>
          <a:prstGeom prst="rect">
            <a:avLst/>
          </a:prstGeom>
          <a:noFill/>
          <a:ln>
            <a:noFill/>
          </a:ln>
        </p:spPr>
      </p:pic>
    </p:spTree>
    <p:extLst>
      <p:ext uri="{BB962C8B-B14F-4D97-AF65-F5344CB8AC3E}">
        <p14:creationId xmlns:p14="http://schemas.microsoft.com/office/powerpoint/2010/main" val="165270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647"/>
        <p:cNvGrpSpPr/>
        <p:nvPr/>
      </p:nvGrpSpPr>
      <p:grpSpPr>
        <a:xfrm>
          <a:off x="0" y="0"/>
          <a:ext cx="0" cy="0"/>
          <a:chOff x="0" y="0"/>
          <a:chExt cx="0" cy="0"/>
        </a:xfrm>
      </p:grpSpPr>
      <p:sp>
        <p:nvSpPr>
          <p:cNvPr id="1648" name="Google Shape;1648;p314"/>
          <p:cNvSpPr txBox="1">
            <a:spLocks noGrp="1"/>
          </p:cNvSpPr>
          <p:nvPr>
            <p:ph type="title"/>
          </p:nvPr>
        </p:nvSpPr>
        <p:spPr>
          <a:xfrm>
            <a:off x="386475" y="536200"/>
            <a:ext cx="8229600" cy="89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spc="0" dirty="0">
                <a:solidFill>
                  <a:schemeClr val="tx1"/>
                </a:solidFill>
                <a:latin typeface="Montserrat"/>
                <a:ea typeface="Montserrat"/>
                <a:cs typeface="Montserrat"/>
                <a:sym typeface="Montserrat"/>
              </a:rPr>
              <a:t/>
            </a:r>
            <a:br>
              <a:rPr lang="en" sz="2400" b="1" spc="0" dirty="0">
                <a:solidFill>
                  <a:schemeClr val="tx1"/>
                </a:solidFill>
                <a:latin typeface="Montserrat"/>
                <a:ea typeface="Montserrat"/>
                <a:cs typeface="Montserrat"/>
                <a:sym typeface="Montserrat"/>
              </a:rPr>
            </a:br>
            <a:r>
              <a:rPr lang="en" sz="2400" b="1" spc="0" dirty="0">
                <a:solidFill>
                  <a:schemeClr val="tx1"/>
                </a:solidFill>
                <a:latin typeface="Montserrat"/>
                <a:ea typeface="Montserrat"/>
                <a:cs typeface="Montserrat"/>
                <a:sym typeface="Montserrat"/>
              </a:rPr>
              <a:t>Linking Experimentation to Strategy or Policy</a:t>
            </a:r>
            <a:endParaRPr sz="2400" b="1" spc="0" dirty="0">
              <a:solidFill>
                <a:schemeClr val="tx1"/>
              </a:solidFill>
              <a:latin typeface="Montserrat"/>
              <a:ea typeface="Montserrat"/>
              <a:cs typeface="Montserrat"/>
              <a:sym typeface="Montserrat"/>
            </a:endParaRPr>
          </a:p>
        </p:txBody>
      </p:sp>
      <p:grpSp>
        <p:nvGrpSpPr>
          <p:cNvPr id="1649" name="Google Shape;1649;p314"/>
          <p:cNvGrpSpPr/>
          <p:nvPr/>
        </p:nvGrpSpPr>
        <p:grpSpPr>
          <a:xfrm>
            <a:off x="450250" y="1519075"/>
            <a:ext cx="8040550" cy="3022250"/>
            <a:chOff x="450250" y="1519075"/>
            <a:chExt cx="8040550" cy="3022250"/>
          </a:xfrm>
        </p:grpSpPr>
        <p:sp>
          <p:nvSpPr>
            <p:cNvPr id="1650" name="Google Shape;1650;p314"/>
            <p:cNvSpPr/>
            <p:nvPr/>
          </p:nvSpPr>
          <p:spPr>
            <a:xfrm>
              <a:off x="450250" y="2199950"/>
              <a:ext cx="1660500" cy="1660500"/>
            </a:xfrm>
            <a:prstGeom prst="ellipse">
              <a:avLst/>
            </a:prstGeom>
            <a:solidFill>
              <a:srgbClr val="00A2B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FFFFFF"/>
                </a:solidFill>
                <a:latin typeface="Montserrat"/>
                <a:ea typeface="Montserrat"/>
                <a:cs typeface="Montserrat"/>
                <a:sym typeface="Montserrat"/>
              </a:endParaRPr>
            </a:p>
            <a:p>
              <a:pPr marL="0" lvl="0" indent="0" algn="ctr" rtl="0">
                <a:spcBef>
                  <a:spcPts val="0"/>
                </a:spcBef>
                <a:spcAft>
                  <a:spcPts val="0"/>
                </a:spcAft>
                <a:buNone/>
              </a:pPr>
              <a:r>
                <a:rPr lang="en" sz="1200" b="1" dirty="0">
                  <a:solidFill>
                    <a:srgbClr val="FFFFFF"/>
                  </a:solidFill>
                  <a:latin typeface="Montserrat"/>
                  <a:ea typeface="Montserrat"/>
                  <a:cs typeface="Montserrat"/>
                  <a:sym typeface="Montserrat"/>
                </a:rPr>
                <a:t>Policy</a:t>
              </a:r>
              <a:endParaRPr sz="1200" b="1" dirty="0">
                <a:solidFill>
                  <a:srgbClr val="FFFFFF"/>
                </a:solidFill>
                <a:latin typeface="Montserrat"/>
                <a:ea typeface="Montserrat"/>
                <a:cs typeface="Montserrat"/>
                <a:sym typeface="Montserrat"/>
              </a:endParaRPr>
            </a:p>
            <a:p>
              <a:pPr marL="0" lvl="0" indent="0" algn="ctr" rtl="0">
                <a:spcBef>
                  <a:spcPts val="0"/>
                </a:spcBef>
                <a:spcAft>
                  <a:spcPts val="0"/>
                </a:spcAft>
                <a:buNone/>
              </a:pPr>
              <a:r>
                <a:rPr lang="en" sz="1200" b="1" dirty="0">
                  <a:solidFill>
                    <a:srgbClr val="FFFFFF"/>
                  </a:solidFill>
                  <a:latin typeface="Montserrat"/>
                  <a:ea typeface="Montserrat"/>
                  <a:cs typeface="Montserrat"/>
                  <a:sym typeface="Montserrat"/>
                </a:rPr>
                <a:t>or strategic</a:t>
              </a:r>
              <a:endParaRPr sz="1200" b="1" dirty="0">
                <a:solidFill>
                  <a:srgbClr val="FFFFFF"/>
                </a:solidFill>
                <a:latin typeface="Montserrat"/>
                <a:ea typeface="Montserrat"/>
                <a:cs typeface="Montserrat"/>
                <a:sym typeface="Montserrat"/>
              </a:endParaRPr>
            </a:p>
            <a:p>
              <a:pPr marL="0" lvl="0" indent="0" algn="ctr" rtl="0">
                <a:spcBef>
                  <a:spcPts val="0"/>
                </a:spcBef>
                <a:spcAft>
                  <a:spcPts val="0"/>
                </a:spcAft>
                <a:buNone/>
              </a:pPr>
              <a:r>
                <a:rPr lang="en" sz="1200" b="1" dirty="0">
                  <a:solidFill>
                    <a:srgbClr val="FFFFFF"/>
                  </a:solidFill>
                  <a:latin typeface="Montserrat"/>
                  <a:ea typeface="Montserrat"/>
                  <a:cs typeface="Montserrat"/>
                  <a:sym typeface="Montserrat"/>
                </a:rPr>
                <a:t>objectives</a:t>
              </a:r>
              <a:endParaRPr sz="1200" b="1" dirty="0">
                <a:solidFill>
                  <a:srgbClr val="FFFFFF"/>
                </a:solidFill>
                <a:latin typeface="Montserrat"/>
                <a:ea typeface="Montserrat"/>
                <a:cs typeface="Montserrat"/>
                <a:sym typeface="Montserrat"/>
              </a:endParaRPr>
            </a:p>
          </p:txBody>
        </p:sp>
        <p:sp>
          <p:nvSpPr>
            <p:cNvPr id="1651" name="Google Shape;1651;p314"/>
            <p:cNvSpPr/>
            <p:nvPr/>
          </p:nvSpPr>
          <p:spPr>
            <a:xfrm>
              <a:off x="2576933" y="2199950"/>
              <a:ext cx="1660500" cy="1660500"/>
            </a:xfrm>
            <a:prstGeom prst="ellipse">
              <a:avLst/>
            </a:prstGeom>
            <a:solidFill>
              <a:srgbClr val="00A2B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50" b="1" dirty="0">
                  <a:solidFill>
                    <a:srgbClr val="FFFFFF"/>
                  </a:solidFill>
                  <a:latin typeface="Montserrat"/>
                  <a:ea typeface="Montserrat"/>
                  <a:cs typeface="Montserrat"/>
                  <a:sym typeface="Montserrat"/>
                </a:rPr>
                <a:t>Experiment(s)</a:t>
              </a:r>
              <a:endParaRPr sz="1050" b="1" dirty="0">
                <a:solidFill>
                  <a:srgbClr val="FFFFFF"/>
                </a:solidFill>
                <a:latin typeface="Montserrat"/>
                <a:ea typeface="Montserrat"/>
                <a:cs typeface="Montserrat"/>
                <a:sym typeface="Montserrat"/>
              </a:endParaRPr>
            </a:p>
          </p:txBody>
        </p:sp>
        <p:sp>
          <p:nvSpPr>
            <p:cNvPr id="1652" name="Google Shape;1652;p314"/>
            <p:cNvSpPr/>
            <p:nvPr/>
          </p:nvSpPr>
          <p:spPr>
            <a:xfrm>
              <a:off x="4703617" y="2199950"/>
              <a:ext cx="1660500" cy="1660500"/>
            </a:xfrm>
            <a:prstGeom prst="ellipse">
              <a:avLst/>
            </a:prstGeom>
            <a:solidFill>
              <a:srgbClr val="00A2B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FFFFF"/>
                  </a:solidFill>
                  <a:latin typeface="Montserrat"/>
                  <a:ea typeface="Montserrat"/>
                  <a:cs typeface="Montserrat"/>
                  <a:sym typeface="Montserrat"/>
                </a:rPr>
                <a:t>Learning, Evaluation</a:t>
              </a:r>
              <a:endParaRPr sz="1100" b="1">
                <a:solidFill>
                  <a:srgbClr val="FFFFFF"/>
                </a:solidFill>
                <a:latin typeface="Montserrat"/>
                <a:ea typeface="Montserrat"/>
                <a:cs typeface="Montserrat"/>
                <a:sym typeface="Montserrat"/>
              </a:endParaRPr>
            </a:p>
          </p:txBody>
        </p:sp>
        <p:sp>
          <p:nvSpPr>
            <p:cNvPr id="1653" name="Google Shape;1653;p314"/>
            <p:cNvSpPr/>
            <p:nvPr/>
          </p:nvSpPr>
          <p:spPr>
            <a:xfrm>
              <a:off x="6830300" y="2199950"/>
              <a:ext cx="1660500" cy="1660500"/>
            </a:xfrm>
            <a:prstGeom prst="ellipse">
              <a:avLst/>
            </a:prstGeom>
            <a:solidFill>
              <a:srgbClr val="00A2B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ontserrat"/>
                  <a:ea typeface="Montserrat"/>
                  <a:cs typeface="Montserrat"/>
                  <a:sym typeface="Montserrat"/>
                </a:rPr>
                <a:t>Feedback to policy or strategic steering</a:t>
              </a:r>
              <a:endParaRPr sz="1100" b="1">
                <a:solidFill>
                  <a:srgbClr val="FFFFFF"/>
                </a:solidFill>
                <a:latin typeface="Montserrat"/>
                <a:ea typeface="Montserrat"/>
                <a:cs typeface="Montserrat"/>
                <a:sym typeface="Montserrat"/>
              </a:endParaRPr>
            </a:p>
          </p:txBody>
        </p:sp>
        <p:sp>
          <p:nvSpPr>
            <p:cNvPr id="1654" name="Google Shape;1654;p314"/>
            <p:cNvSpPr/>
            <p:nvPr/>
          </p:nvSpPr>
          <p:spPr>
            <a:xfrm>
              <a:off x="6441575" y="2900675"/>
              <a:ext cx="318900" cy="2946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14"/>
            <p:cNvSpPr/>
            <p:nvPr/>
          </p:nvSpPr>
          <p:spPr>
            <a:xfrm rot="10800000">
              <a:off x="1130725" y="3920025"/>
              <a:ext cx="6562200" cy="621300"/>
            </a:xfrm>
            <a:prstGeom prst="uturnArrow">
              <a:avLst>
                <a:gd name="adj1" fmla="val 25000"/>
                <a:gd name="adj2" fmla="val 25000"/>
                <a:gd name="adj3" fmla="val 25000"/>
                <a:gd name="adj4" fmla="val 43750"/>
                <a:gd name="adj5" fmla="val 75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14"/>
            <p:cNvSpPr/>
            <p:nvPr/>
          </p:nvSpPr>
          <p:spPr>
            <a:xfrm flipH="1">
              <a:off x="1123646" y="1519075"/>
              <a:ext cx="6562200" cy="621300"/>
            </a:xfrm>
            <a:prstGeom prst="uturnArrow">
              <a:avLst>
                <a:gd name="adj1" fmla="val 25000"/>
                <a:gd name="adj2" fmla="val 25000"/>
                <a:gd name="adj3" fmla="val 25000"/>
                <a:gd name="adj4" fmla="val 43750"/>
                <a:gd name="adj5" fmla="val 75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14"/>
            <p:cNvSpPr/>
            <p:nvPr/>
          </p:nvSpPr>
          <p:spPr>
            <a:xfrm>
              <a:off x="4311075" y="2900675"/>
              <a:ext cx="318900" cy="2946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14"/>
            <p:cNvSpPr/>
            <p:nvPr/>
          </p:nvSpPr>
          <p:spPr>
            <a:xfrm>
              <a:off x="2184388" y="2900675"/>
              <a:ext cx="318900" cy="2946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901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667"/>
        <p:cNvGrpSpPr/>
        <p:nvPr/>
      </p:nvGrpSpPr>
      <p:grpSpPr>
        <a:xfrm>
          <a:off x="0" y="0"/>
          <a:ext cx="0" cy="0"/>
          <a:chOff x="0" y="0"/>
          <a:chExt cx="0" cy="0"/>
        </a:xfrm>
      </p:grpSpPr>
      <p:sp>
        <p:nvSpPr>
          <p:cNvPr id="1668" name="Google Shape;1668;p316"/>
          <p:cNvSpPr txBox="1">
            <a:spLocks noGrp="1"/>
          </p:cNvSpPr>
          <p:nvPr>
            <p:ph type="title"/>
          </p:nvPr>
        </p:nvSpPr>
        <p:spPr>
          <a:xfrm>
            <a:off x="381290" y="422420"/>
            <a:ext cx="8462700" cy="982200"/>
          </a:xfrm>
          <a:prstGeom prst="rect">
            <a:avLst/>
          </a:prstGeom>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2400" b="1" spc="0" dirty="0">
                <a:solidFill>
                  <a:schemeClr val="tx1"/>
                </a:solidFill>
                <a:latin typeface="Montserrat"/>
                <a:ea typeface="Montserrat"/>
                <a:cs typeface="Montserrat"/>
                <a:sym typeface="Montserrat"/>
              </a:rPr>
              <a:t>Case: What if in finding a job, we helped planning the future instead of controlling the past? </a:t>
            </a:r>
            <a:endParaRPr sz="3000" spc="0" dirty="0">
              <a:solidFill>
                <a:schemeClr val="tx1"/>
              </a:solidFill>
            </a:endParaRPr>
          </a:p>
        </p:txBody>
      </p:sp>
      <p:sp>
        <p:nvSpPr>
          <p:cNvPr id="1669" name="Google Shape;1669;p316"/>
          <p:cNvSpPr txBox="1"/>
          <p:nvPr/>
        </p:nvSpPr>
        <p:spPr>
          <a:xfrm>
            <a:off x="383375" y="1736575"/>
            <a:ext cx="5434500" cy="2514000"/>
          </a:xfrm>
          <a:prstGeom prst="rect">
            <a:avLst/>
          </a:prstGeom>
          <a:noFill/>
          <a:ln>
            <a:noFill/>
          </a:ln>
        </p:spPr>
        <p:txBody>
          <a:bodyPr spcFirstLastPara="1" wrap="square" lIns="91425" tIns="91425" rIns="91425" bIns="91425" anchor="ctr" anchorCtr="0">
            <a:noAutofit/>
          </a:bodyPr>
          <a:lstStyle/>
          <a:p>
            <a:pPr marL="0" lvl="0" indent="0" algn="l" rtl="0">
              <a:spcBef>
                <a:spcPts val="600"/>
              </a:spcBef>
              <a:spcAft>
                <a:spcPts val="0"/>
              </a:spcAft>
              <a:buNone/>
            </a:pPr>
            <a:endParaRPr sz="1300" dirty="0">
              <a:latin typeface="Montserrat"/>
              <a:ea typeface="Montserrat"/>
              <a:cs typeface="Montserrat"/>
              <a:sym typeface="Montserrat"/>
            </a:endParaRPr>
          </a:p>
          <a:p>
            <a:pPr marL="0" lvl="0" indent="0" algn="l" rtl="0">
              <a:spcBef>
                <a:spcPts val="600"/>
              </a:spcBef>
              <a:spcAft>
                <a:spcPts val="0"/>
              </a:spcAft>
              <a:buNone/>
            </a:pPr>
            <a:r>
              <a:rPr lang="en" sz="1300" b="1" dirty="0">
                <a:latin typeface="Montserrat"/>
                <a:ea typeface="Montserrat"/>
                <a:cs typeface="Montserrat"/>
                <a:sym typeface="Montserrat"/>
              </a:rPr>
              <a:t>Objective: </a:t>
            </a:r>
            <a:r>
              <a:rPr lang="en" sz="1300" dirty="0">
                <a:latin typeface="Montserrat"/>
                <a:ea typeface="Montserrat"/>
                <a:cs typeface="Montserrat"/>
                <a:sym typeface="Montserrat"/>
              </a:rPr>
              <a:t>More unemployed to find jobs (Government’s goal: increasing employment rate to 72 % from 68 %)</a:t>
            </a:r>
            <a:endParaRPr sz="1300" dirty="0">
              <a:latin typeface="Montserrat"/>
              <a:ea typeface="Montserrat"/>
              <a:cs typeface="Montserrat"/>
              <a:sym typeface="Montserrat"/>
            </a:endParaRPr>
          </a:p>
          <a:p>
            <a:pPr marL="0" lvl="0" indent="0" algn="l" rtl="0">
              <a:spcBef>
                <a:spcPts val="600"/>
              </a:spcBef>
              <a:spcAft>
                <a:spcPts val="0"/>
              </a:spcAft>
              <a:buNone/>
            </a:pPr>
            <a:r>
              <a:rPr lang="en" sz="1300" b="1" dirty="0">
                <a:latin typeface="Montserrat"/>
                <a:ea typeface="Montserrat"/>
                <a:cs typeface="Montserrat"/>
                <a:sym typeface="Montserrat"/>
              </a:rPr>
              <a:t>What if (hypothesis):</a:t>
            </a:r>
            <a:r>
              <a:rPr lang="en" sz="1300" dirty="0">
                <a:latin typeface="Montserrat"/>
                <a:ea typeface="Montserrat"/>
                <a:cs typeface="Montserrat"/>
                <a:sym typeface="Montserrat"/>
              </a:rPr>
              <a:t> Now job seekers report their efforts to Job </a:t>
            </a:r>
            <a:r>
              <a:rPr lang="en" sz="1300" dirty="0" err="1">
                <a:latin typeface="Montserrat"/>
                <a:ea typeface="Montserrat"/>
                <a:cs typeface="Montserrat"/>
                <a:sym typeface="Montserrat"/>
              </a:rPr>
              <a:t>Centres</a:t>
            </a:r>
            <a:r>
              <a:rPr lang="en" sz="1300" dirty="0">
                <a:latin typeface="Montserrat"/>
                <a:ea typeface="Montserrat"/>
                <a:cs typeface="Montserrat"/>
                <a:sym typeface="Montserrat"/>
              </a:rPr>
              <a:t>. What if concentrating on future efforts brought better results?</a:t>
            </a:r>
            <a:endParaRPr sz="1300" dirty="0">
              <a:latin typeface="Montserrat"/>
              <a:ea typeface="Montserrat"/>
              <a:cs typeface="Montserrat"/>
              <a:sym typeface="Montserrat"/>
            </a:endParaRPr>
          </a:p>
          <a:p>
            <a:pPr marL="0" lvl="0" indent="0" algn="l" rtl="0">
              <a:spcBef>
                <a:spcPts val="600"/>
              </a:spcBef>
              <a:spcAft>
                <a:spcPts val="0"/>
              </a:spcAft>
              <a:buNone/>
            </a:pPr>
            <a:r>
              <a:rPr lang="en" sz="1300" b="1" dirty="0">
                <a:latin typeface="Montserrat"/>
                <a:ea typeface="Montserrat"/>
                <a:cs typeface="Montserrat"/>
                <a:sym typeface="Montserrat"/>
              </a:rPr>
              <a:t>Problem: </a:t>
            </a:r>
            <a:r>
              <a:rPr lang="en" sz="1300" dirty="0">
                <a:latin typeface="Montserrat"/>
                <a:ea typeface="Montserrat"/>
                <a:cs typeface="Montserrat"/>
                <a:sym typeface="Montserrat"/>
              </a:rPr>
              <a:t>Changing national level customer service is risky.</a:t>
            </a:r>
            <a:endParaRPr sz="1300" dirty="0">
              <a:latin typeface="Montserrat"/>
              <a:ea typeface="Montserrat"/>
              <a:cs typeface="Montserrat"/>
              <a:sym typeface="Montserrat"/>
            </a:endParaRPr>
          </a:p>
          <a:p>
            <a:pPr marL="0" lvl="0" indent="0" algn="l" rtl="0">
              <a:spcBef>
                <a:spcPts val="600"/>
              </a:spcBef>
              <a:spcAft>
                <a:spcPts val="0"/>
              </a:spcAft>
              <a:buNone/>
            </a:pPr>
            <a:r>
              <a:rPr lang="en" sz="1300" b="1" dirty="0">
                <a:latin typeface="Montserrat"/>
                <a:ea typeface="Montserrat"/>
                <a:cs typeface="Montserrat"/>
                <a:sym typeface="Montserrat"/>
              </a:rPr>
              <a:t>Experiment 1.</a:t>
            </a:r>
            <a:r>
              <a:rPr lang="en" sz="1300" dirty="0">
                <a:latin typeface="Montserrat"/>
                <a:ea typeface="Montserrat"/>
                <a:cs typeface="Montserrat"/>
                <a:sym typeface="Montserrat"/>
              </a:rPr>
              <a:t> Experimenting in limited scale: one Job Centre started making ‘future plans’ instead of monitoring.</a:t>
            </a:r>
            <a:br>
              <a:rPr lang="en" sz="1300" dirty="0">
                <a:latin typeface="Montserrat"/>
                <a:ea typeface="Montserrat"/>
                <a:cs typeface="Montserrat"/>
                <a:sym typeface="Montserrat"/>
              </a:rPr>
            </a:br>
            <a:r>
              <a:rPr lang="en" sz="1300" b="1" dirty="0">
                <a:latin typeface="Montserrat"/>
                <a:ea typeface="Montserrat"/>
                <a:cs typeface="Montserrat"/>
                <a:sym typeface="Montserrat"/>
              </a:rPr>
              <a:t>Results: </a:t>
            </a:r>
            <a:r>
              <a:rPr lang="en" sz="1300" dirty="0">
                <a:latin typeface="Montserrat"/>
                <a:ea typeface="Montserrat"/>
                <a:cs typeface="Montserrat"/>
                <a:sym typeface="Montserrat"/>
              </a:rPr>
              <a:t>Future plans increase employment figures by 5%.</a:t>
            </a:r>
            <a:endParaRPr sz="1300" dirty="0">
              <a:latin typeface="Montserrat"/>
              <a:ea typeface="Montserrat"/>
              <a:cs typeface="Montserrat"/>
              <a:sym typeface="Montserrat"/>
            </a:endParaRPr>
          </a:p>
          <a:p>
            <a:pPr marL="0" lvl="0" indent="0" algn="l" rtl="0">
              <a:spcBef>
                <a:spcPts val="600"/>
              </a:spcBef>
              <a:spcAft>
                <a:spcPts val="0"/>
              </a:spcAft>
              <a:buNone/>
            </a:pPr>
            <a:r>
              <a:rPr lang="en" sz="1300" b="1" dirty="0">
                <a:latin typeface="Montserrat"/>
                <a:ea typeface="Montserrat"/>
                <a:cs typeface="Montserrat"/>
                <a:sym typeface="Montserrat"/>
              </a:rPr>
              <a:t>Experiment 2. </a:t>
            </a:r>
            <a:r>
              <a:rPr lang="en" sz="1300" dirty="0">
                <a:latin typeface="Montserrat"/>
                <a:ea typeface="Montserrat"/>
                <a:cs typeface="Montserrat"/>
                <a:sym typeface="Montserrat"/>
              </a:rPr>
              <a:t>Experiment replicated in 12 Job </a:t>
            </a:r>
            <a:r>
              <a:rPr lang="en" sz="1300" dirty="0" err="1">
                <a:latin typeface="Montserrat"/>
                <a:ea typeface="Montserrat"/>
                <a:cs typeface="Montserrat"/>
                <a:sym typeface="Montserrat"/>
              </a:rPr>
              <a:t>Centres</a:t>
            </a:r>
            <a:r>
              <a:rPr lang="en" sz="1300" dirty="0">
                <a:latin typeface="Montserrat"/>
                <a:ea typeface="Montserrat"/>
                <a:cs typeface="Montserrat"/>
                <a:sym typeface="Montserrat"/>
              </a:rPr>
              <a:t>. Effect is smaller, but still significant: 2% increase in employment.</a:t>
            </a:r>
            <a:endParaRPr sz="1300" dirty="0">
              <a:latin typeface="Montserrat"/>
              <a:ea typeface="Montserrat"/>
              <a:cs typeface="Montserrat"/>
              <a:sym typeface="Montserrat"/>
            </a:endParaRPr>
          </a:p>
          <a:p>
            <a:pPr marL="0" lvl="0" indent="0" algn="l" rtl="0">
              <a:spcBef>
                <a:spcPts val="600"/>
              </a:spcBef>
              <a:spcAft>
                <a:spcPts val="0"/>
              </a:spcAft>
              <a:buNone/>
            </a:pPr>
            <a:r>
              <a:rPr lang="en" sz="1300" b="1" dirty="0">
                <a:latin typeface="Montserrat"/>
                <a:ea typeface="Montserrat"/>
                <a:cs typeface="Montserrat"/>
                <a:sym typeface="Montserrat"/>
              </a:rPr>
              <a:t>Results:</a:t>
            </a:r>
            <a:r>
              <a:rPr lang="en" sz="1300" dirty="0">
                <a:latin typeface="Montserrat"/>
                <a:ea typeface="Montserrat"/>
                <a:cs typeface="Montserrat"/>
                <a:sym typeface="Montserrat"/>
              </a:rPr>
              <a:t> 25 000 customer service workers trained to follow the new plan.</a:t>
            </a:r>
            <a:endParaRPr sz="1300" dirty="0">
              <a:latin typeface="Montserrat"/>
              <a:ea typeface="Montserrat"/>
              <a:cs typeface="Montserrat"/>
              <a:sym typeface="Montserrat"/>
            </a:endParaRPr>
          </a:p>
        </p:txBody>
      </p:sp>
      <p:pic>
        <p:nvPicPr>
          <p:cNvPr id="1670" name="Google Shape;1670;p316"/>
          <p:cNvPicPr preferRelativeResize="0"/>
          <p:nvPr/>
        </p:nvPicPr>
        <p:blipFill>
          <a:blip r:embed="rId3">
            <a:alphaModFix/>
          </a:blip>
          <a:stretch>
            <a:fillRect/>
          </a:stretch>
        </p:blipFill>
        <p:spPr>
          <a:xfrm>
            <a:off x="5953775" y="1750013"/>
            <a:ext cx="2849575" cy="1895976"/>
          </a:xfrm>
          <a:prstGeom prst="rect">
            <a:avLst/>
          </a:prstGeom>
          <a:noFill/>
          <a:ln w="28575" cap="flat" cmpd="sng">
            <a:solidFill>
              <a:srgbClr val="666666"/>
            </a:solidFill>
            <a:prstDash val="solid"/>
            <a:round/>
            <a:headEnd type="none" w="sm" len="sm"/>
            <a:tailEnd type="none" w="sm" len="sm"/>
          </a:ln>
        </p:spPr>
      </p:pic>
    </p:spTree>
    <p:extLst>
      <p:ext uri="{BB962C8B-B14F-4D97-AF65-F5344CB8AC3E}">
        <p14:creationId xmlns:p14="http://schemas.microsoft.com/office/powerpoint/2010/main" val="385362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674"/>
        <p:cNvGrpSpPr/>
        <p:nvPr/>
      </p:nvGrpSpPr>
      <p:grpSpPr>
        <a:xfrm>
          <a:off x="0" y="0"/>
          <a:ext cx="0" cy="0"/>
          <a:chOff x="0" y="0"/>
          <a:chExt cx="0" cy="0"/>
        </a:xfrm>
      </p:grpSpPr>
      <p:sp>
        <p:nvSpPr>
          <p:cNvPr id="1675" name="Google Shape;1675;p317"/>
          <p:cNvSpPr txBox="1">
            <a:spLocks noGrp="1"/>
          </p:cNvSpPr>
          <p:nvPr>
            <p:ph type="title"/>
          </p:nvPr>
        </p:nvSpPr>
        <p:spPr>
          <a:xfrm>
            <a:off x="381290" y="419362"/>
            <a:ext cx="8462700" cy="982200"/>
          </a:xfrm>
          <a:prstGeom prst="rect">
            <a:avLst/>
          </a:prstGeom>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2400" b="1" spc="0" dirty="0">
                <a:solidFill>
                  <a:schemeClr val="tx1"/>
                </a:solidFill>
                <a:latin typeface="Montserrat"/>
                <a:ea typeface="Montserrat"/>
                <a:cs typeface="Montserrat"/>
                <a:sym typeface="Montserrat"/>
              </a:rPr>
              <a:t>Case: What if arts and culture were systematically integrated into the social and health system?</a:t>
            </a:r>
            <a:endParaRPr sz="3000" spc="0" dirty="0">
              <a:solidFill>
                <a:schemeClr val="tx1"/>
              </a:solidFill>
            </a:endParaRPr>
          </a:p>
        </p:txBody>
      </p:sp>
      <p:pic>
        <p:nvPicPr>
          <p:cNvPr id="1676" name="Google Shape;1676;p317"/>
          <p:cNvPicPr preferRelativeResize="0"/>
          <p:nvPr/>
        </p:nvPicPr>
        <p:blipFill>
          <a:blip r:embed="rId3">
            <a:alphaModFix/>
          </a:blip>
          <a:stretch>
            <a:fillRect/>
          </a:stretch>
        </p:blipFill>
        <p:spPr>
          <a:xfrm>
            <a:off x="5416725" y="1986225"/>
            <a:ext cx="3002424" cy="2002575"/>
          </a:xfrm>
          <a:prstGeom prst="rect">
            <a:avLst/>
          </a:prstGeom>
          <a:noFill/>
          <a:ln w="28575" cap="flat" cmpd="sng">
            <a:solidFill>
              <a:schemeClr val="dk2"/>
            </a:solidFill>
            <a:prstDash val="solid"/>
            <a:round/>
            <a:headEnd type="none" w="sm" len="sm"/>
            <a:tailEnd type="none" w="sm" len="sm"/>
          </a:ln>
        </p:spPr>
      </p:pic>
      <p:sp>
        <p:nvSpPr>
          <p:cNvPr id="1677" name="Google Shape;1677;p317"/>
          <p:cNvSpPr txBox="1"/>
          <p:nvPr/>
        </p:nvSpPr>
        <p:spPr>
          <a:xfrm>
            <a:off x="383375" y="1945025"/>
            <a:ext cx="4842600" cy="247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 b="1">
                <a:solidFill>
                  <a:schemeClr val="dk1"/>
                </a:solidFill>
                <a:latin typeface="Montserrat"/>
                <a:ea typeface="Montserrat"/>
                <a:cs typeface="Montserrat"/>
                <a:sym typeface="Montserrat"/>
              </a:rPr>
              <a:t>Objective of the Ministry: </a:t>
            </a:r>
            <a:r>
              <a:rPr lang="en">
                <a:solidFill>
                  <a:schemeClr val="dk1"/>
                </a:solidFill>
                <a:latin typeface="Montserrat"/>
                <a:ea typeface="Montserrat"/>
                <a:cs typeface="Montserrat"/>
                <a:sym typeface="Montserrat"/>
              </a:rPr>
              <a:t>To improve access to art &amp; culture and root art and culture based well-being services as part of the structures of social and health care.</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
                <a:solidFill>
                  <a:schemeClr val="dk1"/>
                </a:solidFill>
                <a:latin typeface="Montserrat"/>
                <a:ea typeface="Montserrat"/>
                <a:cs typeface="Montserrat"/>
                <a:sym typeface="Montserrat"/>
              </a:rPr>
              <a:t>Science shows that some arts forms do improve health. Ministry of Education and Culture funds arts which is</a:t>
            </a:r>
            <a:r>
              <a:rPr lang="en" i="1">
                <a:solidFill>
                  <a:schemeClr val="dk1"/>
                </a:solidFill>
                <a:latin typeface="Montserrat"/>
                <a:ea typeface="Montserrat"/>
                <a:cs typeface="Montserrat"/>
                <a:sym typeface="Montserrat"/>
              </a:rPr>
              <a:t> </a:t>
            </a:r>
            <a:r>
              <a:rPr lang="en" b="1" i="1">
                <a:solidFill>
                  <a:schemeClr val="dk1"/>
                </a:solidFill>
                <a:latin typeface="Montserrat"/>
                <a:ea typeface="Montserrat"/>
                <a:cs typeface="Montserrat"/>
                <a:sym typeface="Montserrat"/>
              </a:rPr>
              <a:t>ad hoc</a:t>
            </a:r>
            <a:r>
              <a:rPr lang="en">
                <a:solidFill>
                  <a:schemeClr val="dk1"/>
                </a:solidFill>
                <a:latin typeface="Montserrat"/>
                <a:ea typeface="Montserrat"/>
                <a:cs typeface="Montserrat"/>
                <a:sym typeface="Montserrat"/>
              </a:rPr>
              <a:t> utilized in social and health care environments.</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 b="1">
                <a:solidFill>
                  <a:schemeClr val="dk1"/>
                </a:solidFill>
                <a:latin typeface="Montserrat"/>
                <a:ea typeface="Montserrat"/>
                <a:cs typeface="Montserrat"/>
                <a:sym typeface="Montserrat"/>
              </a:rPr>
              <a:t>What we want to learn: </a:t>
            </a:r>
            <a:r>
              <a:rPr lang="en">
                <a:solidFill>
                  <a:schemeClr val="dk1"/>
                </a:solidFill>
                <a:latin typeface="Montserrat"/>
                <a:ea typeface="Montserrat"/>
                <a:cs typeface="Montserrat"/>
                <a:sym typeface="Montserrat"/>
              </a:rPr>
              <a:t>How to integrate art to healthcare systematically? What are the models? What are the benefits really?</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914400" lvl="0" indent="0" algn="l" rtl="0">
              <a:spcBef>
                <a:spcPts val="0"/>
              </a:spcBef>
              <a:spcAft>
                <a:spcPts val="0"/>
              </a:spcAft>
              <a:buNone/>
            </a:pPr>
            <a:endParaRPr>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40212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81"/>
        <p:cNvGrpSpPr/>
        <p:nvPr/>
      </p:nvGrpSpPr>
      <p:grpSpPr>
        <a:xfrm>
          <a:off x="0" y="0"/>
          <a:ext cx="0" cy="0"/>
          <a:chOff x="0" y="0"/>
          <a:chExt cx="0" cy="0"/>
        </a:xfrm>
      </p:grpSpPr>
      <p:sp>
        <p:nvSpPr>
          <p:cNvPr id="1682" name="Google Shape;1682;p318"/>
          <p:cNvSpPr txBox="1">
            <a:spLocks noGrp="1"/>
          </p:cNvSpPr>
          <p:nvPr>
            <p:ph type="title"/>
          </p:nvPr>
        </p:nvSpPr>
        <p:spPr>
          <a:xfrm>
            <a:off x="340650" y="937525"/>
            <a:ext cx="3296400" cy="982200"/>
          </a:xfrm>
          <a:prstGeom prst="rect">
            <a:avLst/>
          </a:prstGeom>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1800" b="1" spc="0" dirty="0">
                <a:latin typeface="Montserrat"/>
                <a:ea typeface="Montserrat"/>
                <a:cs typeface="Montserrat"/>
                <a:sym typeface="Montserrat"/>
              </a:rPr>
              <a:t>Case: What if arts and culture were systematically integrated into the social and health system?</a:t>
            </a:r>
            <a:endParaRPr sz="1800" spc="0" dirty="0"/>
          </a:p>
        </p:txBody>
      </p:sp>
      <p:sp>
        <p:nvSpPr>
          <p:cNvPr id="1683" name="Google Shape;1683;p318"/>
          <p:cNvSpPr txBox="1"/>
          <p:nvPr/>
        </p:nvSpPr>
        <p:spPr>
          <a:xfrm>
            <a:off x="340650" y="2288900"/>
            <a:ext cx="3610500" cy="26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Montserrat"/>
                <a:ea typeface="Montserrat"/>
                <a:cs typeface="Montserrat"/>
                <a:sym typeface="Montserrat"/>
              </a:rPr>
              <a:t>Co-design phase with various stakeholders determined that experiments should: </a:t>
            </a:r>
            <a:endParaRPr sz="1200" b="1">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1200">
                <a:solidFill>
                  <a:schemeClr val="dk1"/>
                </a:solidFill>
                <a:latin typeface="Montserrat"/>
                <a:ea typeface="Montserrat"/>
                <a:cs typeface="Montserrat"/>
                <a:sym typeface="Montserrat"/>
              </a:rPr>
              <a:t>1) Show health benefits</a:t>
            </a:r>
            <a:endParaRPr sz="12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1200">
                <a:solidFill>
                  <a:schemeClr val="dk1"/>
                </a:solidFill>
                <a:latin typeface="Montserrat"/>
                <a:ea typeface="Montserrat"/>
                <a:cs typeface="Montserrat"/>
                <a:sym typeface="Montserrat"/>
              </a:rPr>
              <a:t>2) Show process benefits</a:t>
            </a:r>
            <a:endParaRPr sz="12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1200">
                <a:solidFill>
                  <a:schemeClr val="dk1"/>
                </a:solidFill>
                <a:latin typeface="Montserrat"/>
                <a:ea typeface="Montserrat"/>
                <a:cs typeface="Montserrat"/>
                <a:sym typeface="Montserrat"/>
              </a:rPr>
              <a:t>3) Inform how integration can be done in terms of regulation</a:t>
            </a:r>
            <a:endParaRPr sz="1200" b="1">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 sz="1200" b="1">
                <a:solidFill>
                  <a:schemeClr val="dk1"/>
                </a:solidFill>
                <a:latin typeface="Montserrat"/>
                <a:ea typeface="Montserrat"/>
                <a:cs typeface="Montserrat"/>
                <a:sym typeface="Montserrat"/>
              </a:rPr>
              <a:t>Phase 1: 7 quick experiments</a:t>
            </a: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 sz="1200" b="1">
                <a:solidFill>
                  <a:schemeClr val="dk1"/>
                </a:solidFill>
                <a:latin typeface="Montserrat"/>
                <a:ea typeface="Montserrat"/>
                <a:cs typeface="Montserrat"/>
                <a:sym typeface="Montserrat"/>
              </a:rPr>
              <a:t>Target groups: </a:t>
            </a:r>
            <a:r>
              <a:rPr lang="en" sz="1200">
                <a:solidFill>
                  <a:schemeClr val="dk1"/>
                </a:solidFill>
                <a:latin typeface="Montserrat"/>
                <a:ea typeface="Montserrat"/>
                <a:cs typeface="Montserrat"/>
                <a:sym typeface="Montserrat"/>
              </a:rPr>
              <a:t>children, elderly people, those in danger of burnout; youngsters with mental problems, clients with alcohol and substance problems, parents of young children</a:t>
            </a:r>
            <a:r>
              <a:rPr lang="en" sz="1200" b="1">
                <a:solidFill>
                  <a:schemeClr val="dk1"/>
                </a:solidFill>
                <a:latin typeface="Montserrat"/>
                <a:ea typeface="Montserrat"/>
                <a:cs typeface="Montserrat"/>
                <a:sym typeface="Montserrat"/>
              </a:rPr>
              <a:t/>
            </a:r>
            <a:br>
              <a:rPr lang="en" sz="1200" b="1">
                <a:solidFill>
                  <a:schemeClr val="dk1"/>
                </a:solidFill>
                <a:latin typeface="Montserrat"/>
                <a:ea typeface="Montserrat"/>
                <a:cs typeface="Montserrat"/>
                <a:sym typeface="Montserrat"/>
              </a:rPr>
            </a:br>
            <a:endParaRPr sz="1200">
              <a:solidFill>
                <a:schemeClr val="dk1"/>
              </a:solidFill>
              <a:latin typeface="Montserrat"/>
              <a:ea typeface="Montserrat"/>
              <a:cs typeface="Montserrat"/>
              <a:sym typeface="Montserrat"/>
            </a:endParaRPr>
          </a:p>
        </p:txBody>
      </p:sp>
      <p:pic>
        <p:nvPicPr>
          <p:cNvPr id="1684" name="Google Shape;1684;p318"/>
          <p:cNvPicPr preferRelativeResize="0"/>
          <p:nvPr/>
        </p:nvPicPr>
        <p:blipFill>
          <a:blip r:embed="rId3">
            <a:alphaModFix/>
          </a:blip>
          <a:stretch>
            <a:fillRect/>
          </a:stretch>
        </p:blipFill>
        <p:spPr>
          <a:xfrm>
            <a:off x="4106525" y="307950"/>
            <a:ext cx="4725938" cy="1615200"/>
          </a:xfrm>
          <a:prstGeom prst="rect">
            <a:avLst/>
          </a:prstGeom>
          <a:noFill/>
          <a:ln>
            <a:noFill/>
          </a:ln>
        </p:spPr>
      </p:pic>
      <p:sp>
        <p:nvSpPr>
          <p:cNvPr id="1685" name="Google Shape;1685;p318"/>
          <p:cNvSpPr txBox="1"/>
          <p:nvPr/>
        </p:nvSpPr>
        <p:spPr>
          <a:xfrm>
            <a:off x="4067100" y="2275841"/>
            <a:ext cx="4761900" cy="168656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latin typeface="Montserrat"/>
                <a:ea typeface="Montserrat"/>
                <a:cs typeface="Montserrat"/>
                <a:sym typeface="Montserrat"/>
              </a:rPr>
              <a:t>Phase 2: 2 into </a:t>
            </a:r>
            <a:r>
              <a:rPr lang="en" sz="1200" b="1" dirty="0" err="1">
                <a:solidFill>
                  <a:schemeClr val="dk1"/>
                </a:solidFill>
                <a:latin typeface="Montserrat"/>
                <a:ea typeface="Montserrat"/>
                <a:cs typeface="Montserrat"/>
                <a:sym typeface="Montserrat"/>
              </a:rPr>
              <a:t>verificatory</a:t>
            </a:r>
            <a:r>
              <a:rPr lang="en" sz="1200" b="1" dirty="0">
                <a:solidFill>
                  <a:schemeClr val="dk1"/>
                </a:solidFill>
                <a:latin typeface="Montserrat"/>
                <a:ea typeface="Montserrat"/>
                <a:cs typeface="Montserrat"/>
                <a:sym typeface="Montserrat"/>
              </a:rPr>
              <a:t> experiment phase </a:t>
            </a:r>
            <a:endParaRPr sz="1200" b="1" dirty="0">
              <a:solidFill>
                <a:schemeClr val="dk1"/>
              </a:solidFill>
              <a:latin typeface="Montserrat"/>
              <a:ea typeface="Montserrat"/>
              <a:cs typeface="Montserrat"/>
              <a:sym typeface="Montserrat"/>
            </a:endParaRPr>
          </a:p>
          <a:p>
            <a:pPr marL="914400" lvl="0" indent="-304800" algn="l" rtl="0">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Care Clowns for kids improving children’s well-being and process-efficiency of hospitals</a:t>
            </a:r>
            <a:endParaRPr sz="1200" dirty="0">
              <a:solidFill>
                <a:schemeClr val="dk1"/>
              </a:solidFill>
              <a:latin typeface="Montserrat"/>
              <a:ea typeface="Montserrat"/>
              <a:cs typeface="Montserrat"/>
              <a:sym typeface="Montserrat"/>
            </a:endParaRPr>
          </a:p>
          <a:p>
            <a:pPr marL="914400" lvl="0" indent="-304800" algn="l" rtl="0">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“Home-delivery” artists visit families at risk of being become marginalized. Aim to improving families’ well-being and also attract them to join group </a:t>
            </a:r>
            <a:r>
              <a:rPr lang="en" sz="1200" dirty="0" err="1">
                <a:solidFill>
                  <a:schemeClr val="dk1"/>
                </a:solidFill>
                <a:latin typeface="Montserrat"/>
                <a:ea typeface="Montserrat"/>
                <a:cs typeface="Montserrat"/>
                <a:sym typeface="Montserrat"/>
              </a:rPr>
              <a:t>activites</a:t>
            </a:r>
            <a:r>
              <a:rPr lang="en" sz="1200" dirty="0">
                <a:solidFill>
                  <a:schemeClr val="dk1"/>
                </a:solidFill>
                <a:latin typeface="Montserrat"/>
                <a:ea typeface="Montserrat"/>
                <a:cs typeface="Montserrat"/>
                <a:sym typeface="Montserrat"/>
              </a:rPr>
              <a:t>, and eventually to interact with other citizen.</a:t>
            </a:r>
            <a:endParaRPr sz="1200"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dirty="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200" b="1" dirty="0">
                <a:latin typeface="Montserrat"/>
                <a:ea typeface="Montserrat"/>
                <a:cs typeface="Montserrat"/>
                <a:sym typeface="Montserrat"/>
              </a:rPr>
              <a:t>Policy link: </a:t>
            </a:r>
            <a:r>
              <a:rPr lang="en" sz="1200" dirty="0">
                <a:latin typeface="Montserrat"/>
                <a:ea typeface="Montserrat"/>
                <a:cs typeface="Montserrat"/>
                <a:sym typeface="Montserrat"/>
              </a:rPr>
              <a:t>Informed by the results of these experiments, the Minister will provide recommendations to regions and municipalities on how to use art and culture based services as a regular part of health &amp; social services.</a:t>
            </a:r>
            <a:endParaRPr dirty="0"/>
          </a:p>
          <a:p>
            <a:pPr marL="0" lvl="0" indent="0" algn="l" rtl="0">
              <a:spcBef>
                <a:spcPts val="0"/>
              </a:spcBef>
              <a:spcAft>
                <a:spcPts val="0"/>
              </a:spcAft>
              <a:buNone/>
            </a:pPr>
            <a:endParaRPr sz="1200" dirty="0">
              <a:solidFill>
                <a:schemeClr val="dk1"/>
              </a:solidFill>
              <a:latin typeface="Montserrat"/>
              <a:ea typeface="Montserrat"/>
              <a:cs typeface="Montserrat"/>
              <a:sym typeface="Montserrat"/>
            </a:endParaRPr>
          </a:p>
          <a:p>
            <a:pPr marL="914400" lvl="0" indent="0" algn="l" rtl="0">
              <a:spcBef>
                <a:spcPts val="0"/>
              </a:spcBef>
              <a:spcAft>
                <a:spcPts val="0"/>
              </a:spcAft>
              <a:buNone/>
            </a:pPr>
            <a:endParaRPr sz="1200"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29540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15378</TotalTime>
  <Words>1967</Words>
  <Application>Microsoft Office PowerPoint</Application>
  <PresentationFormat>Bildspel på skärmen (16:9)</PresentationFormat>
  <Paragraphs>186</Paragraphs>
  <Slides>23</Slides>
  <Notes>20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23</vt:i4>
      </vt:variant>
    </vt:vector>
  </HeadingPairs>
  <TitlesOfParts>
    <vt:vector size="29" baseType="lpstr">
      <vt:lpstr>Calibri</vt:lpstr>
      <vt:lpstr>Gotham-Medium</vt:lpstr>
      <vt:lpstr>Montserrat</vt:lpstr>
      <vt:lpstr>Arial</vt:lpstr>
      <vt:lpstr>Thin Press</vt:lpstr>
      <vt:lpstr>Simple Light</vt:lpstr>
      <vt:lpstr>EXPERIMENTATION LAB</vt:lpstr>
      <vt:lpstr>PowerPoint-presentation</vt:lpstr>
      <vt:lpstr>PowerPoint-presentation</vt:lpstr>
      <vt:lpstr>PowerPoint-presentation</vt:lpstr>
      <vt:lpstr>The Experiment process for the government The idea of the model is that it brings stakeholders around the problem and engages citizens and end-users in the experimentation process.  </vt:lpstr>
      <vt:lpstr> Linking Experimentation to Strategy or Policy</vt:lpstr>
      <vt:lpstr>Case: What if in finding a job, we helped planning the future instead of controlling the past? </vt:lpstr>
      <vt:lpstr>Case: What if arts and culture were systematically integrated into the social and health system?</vt:lpstr>
      <vt:lpstr>Case: What if arts and culture were systematically integrated into the social and health system?</vt:lpstr>
      <vt:lpstr>Case: Using behavioural science to decrease littering in Gothenburg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Resumé: när man initierar ett experiment i offentlig sektor...</vt:lpstr>
      <vt:lpstr>Resumé: när man initierar ett experiment i offentlig sektor...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Startbild   Framsyn Välkommen till workshop 2!</dc:title>
  <dc:creator>Ternström Anton</dc:creator>
  <cp:lastModifiedBy>Ternström Anton</cp:lastModifiedBy>
  <cp:revision>493</cp:revision>
  <cp:lastPrinted>2018-10-21T20:27:31Z</cp:lastPrinted>
  <dcterms:modified xsi:type="dcterms:W3CDTF">2018-11-01T12:40:18Z</dcterms:modified>
</cp:coreProperties>
</file>