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omments/comment3.xml" ContentType="application/vnd.openxmlformats-officedocument.presentationml.comments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1" r:id="rId2"/>
    <p:sldId id="303" r:id="rId3"/>
    <p:sldId id="312" r:id="rId4"/>
    <p:sldId id="365" r:id="rId5"/>
    <p:sldId id="315" r:id="rId6"/>
    <p:sldId id="353" r:id="rId7"/>
    <p:sldId id="359" r:id="rId8"/>
    <p:sldId id="332" r:id="rId9"/>
    <p:sldId id="348" r:id="rId10"/>
    <p:sldId id="337" r:id="rId11"/>
    <p:sldId id="362" r:id="rId12"/>
    <p:sldId id="350" r:id="rId13"/>
    <p:sldId id="368" r:id="rId14"/>
    <p:sldId id="360" r:id="rId15"/>
    <p:sldId id="298" r:id="rId16"/>
    <p:sldId id="357" r:id="rId17"/>
    <p:sldId id="351" r:id="rId18"/>
    <p:sldId id="372" r:id="rId19"/>
    <p:sldId id="373" r:id="rId20"/>
    <p:sldId id="370" r:id="rId21"/>
    <p:sldId id="354" r:id="rId22"/>
    <p:sldId id="371" r:id="rId23"/>
    <p:sldId id="355" r:id="rId24"/>
    <p:sldId id="363" r:id="rId25"/>
    <p:sldId id="366" r:id="rId26"/>
    <p:sldId id="356" r:id="rId27"/>
    <p:sldId id="342" r:id="rId28"/>
    <p:sldId id="340" r:id="rId29"/>
  </p:sldIdLst>
  <p:sldSz cx="9144000" cy="5143500" type="screen16x9"/>
  <p:notesSz cx="6797675" cy="9926638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5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ofsson Katja BV/PI-S" initials="KO" lastIdx="10" clrIdx="0"/>
  <p:cmAuthor id="1" name="Jakob Lindahl" initials="JL" lastIdx="4" clrIdx="1">
    <p:extLst>
      <p:ext uri="{19B8F6BF-5375-455C-9EA6-DF929625EA0E}">
        <p15:presenceInfo xmlns:p15="http://schemas.microsoft.com/office/powerpoint/2012/main" userId="S-1-5-21-4207368772-811273523-976865563-441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78815" autoAdjust="0"/>
  </p:normalViewPr>
  <p:slideViewPr>
    <p:cSldViewPr snapToGrid="0">
      <p:cViewPr varScale="1">
        <p:scale>
          <a:sx n="73" d="100"/>
          <a:sy n="73" d="100"/>
        </p:scale>
        <p:origin x="1488" y="54"/>
      </p:cViewPr>
      <p:guideLst>
        <p:guide orient="horz" pos="1620"/>
        <p:guide pos="2880"/>
        <p:guide orient="horz" pos="1595"/>
        <p:guide pos="36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9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kli3\Downloads\000001PR%20(1)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gregion.se\Hem\GOT-009\jakli3\Mina%20dokument\Regionala%20matchningsindikatorer\Rapport%20h&#246;sten%202017\Diagram%20industriutbildade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gregion.se\Hem\GOT-009\jakli3\Mina%20dokument\Regionala%20matchningsindikatorer\Rapport%20h&#246;sten%202017\Diagram%20industriutbildade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vgregion.se\Hem\GOT-009\jakli3\Mina%20dokument\Regionala%20matchningsindikatorer\Rapport%20h&#246;sten%202017\Kopia%20av%20Utbildningsgrupper%20efter%20yrke%202015..xlsx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gregion.se\Hem\GOT-009\jakli3\Mina%20dokument\Regionala%20matchningsindikatorer\Rapport%20h&#246;sten%202017\Kopia%20av%20Utbildningsgrupper%20efter%20yrke%202015..xlsx" TargetMode="External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vgregion.se\Hem\GOT-009\jakli3\Mina%20dokument\Regionala%20matchningsindikatorer\Rapport%20h&#246;sten%202017\Kopia%20av%20Utbildningsgrupper%20efter%20yrke%202015.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kli3\Downloads\000000QJ%20(4)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gregion.se\Hem\GOT-009\jakli3\Mina%20dokument\Regionala%20matchningsindikatorer\Rapport%20h&#246;sten%202017\Diagram%20industriutbildade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kalkylblad3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gregion.se\Hem\GOT-009\jakli3\Mina%20dokument\Regionala%20matchningsindikatorer\Rapport%20h&#246;sten%202017\Diagram%20industriutbildade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18961741044242E-2"/>
          <c:y val="3.2596364607021311E-2"/>
          <c:w val="0.91692893518518515"/>
          <c:h val="0.87223177702926702"/>
        </c:manualLayout>
      </c:layout>
      <c:lineChart>
        <c:grouping val="standard"/>
        <c:varyColors val="0"/>
        <c:ser>
          <c:idx val="0"/>
          <c:order val="0"/>
          <c:tx>
            <c:v>Antal</c:v>
          </c:tx>
          <c:spPr>
            <a:ln>
              <a:solidFill>
                <a:srgbClr val="EB6913"/>
              </a:solidFill>
            </a:ln>
          </c:spPr>
          <c:marker>
            <c:symbol val="none"/>
          </c:marker>
          <c:cat>
            <c:strRef>
              <c:f>Blad1!$E$3:$N$3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Blad1!$E$2:$N$2</c:f>
              <c:numCache>
                <c:formatCode>#,##0</c:formatCode>
                <c:ptCount val="10"/>
                <c:pt idx="0">
                  <c:v>218971</c:v>
                </c:pt>
                <c:pt idx="1">
                  <c:v>217745</c:v>
                </c:pt>
                <c:pt idx="2">
                  <c:v>216243</c:v>
                </c:pt>
                <c:pt idx="3">
                  <c:v>215761</c:v>
                </c:pt>
                <c:pt idx="4">
                  <c:v>214625</c:v>
                </c:pt>
                <c:pt idx="5">
                  <c:v>213729</c:v>
                </c:pt>
                <c:pt idx="6">
                  <c:v>212555</c:v>
                </c:pt>
                <c:pt idx="7">
                  <c:v>210819</c:v>
                </c:pt>
                <c:pt idx="8">
                  <c:v>208317</c:v>
                </c:pt>
                <c:pt idx="9">
                  <c:v>205555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2608"/>
        <c:axId val="314361472"/>
      </c:lineChart>
      <c:catAx>
        <c:axId val="32020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4361472"/>
        <c:crosses val="autoZero"/>
        <c:auto val="1"/>
        <c:lblAlgn val="ctr"/>
        <c:lblOffset val="100"/>
        <c:noMultiLvlLbl val="0"/>
      </c:catAx>
      <c:valAx>
        <c:axId val="3143614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3175">
            <a:solidFill>
              <a:srgbClr val="969696"/>
            </a:solidFill>
          </a:ln>
        </c:spPr>
        <c:crossAx val="3202026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2638888888888"/>
          <c:y val="6.7037854589516707E-2"/>
          <c:w val="0.77346527777777785"/>
          <c:h val="0.87552580757672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Blad7!$AC$6</c:f>
              <c:strCache>
                <c:ptCount val="1"/>
                <c:pt idx="0">
                  <c:v>Vanlig förvärvsgrad</c:v>
                </c:pt>
              </c:strCache>
            </c:strRef>
          </c:tx>
          <c:invertIfNegative val="0"/>
          <c:cat>
            <c:strRef>
              <c:f>Blad7!$AB$7:$AB$28</c:f>
              <c:strCache>
                <c:ptCount val="22"/>
                <c:pt idx="0">
                  <c:v>Jönköpings län</c:v>
                </c:pt>
                <c:pt idx="1">
                  <c:v>Kronobergs län</c:v>
                </c:pt>
                <c:pt idx="2">
                  <c:v>Kalmar län</c:v>
                </c:pt>
                <c:pt idx="3">
                  <c:v>Hallands län</c:v>
                </c:pt>
                <c:pt idx="4">
                  <c:v>Blekinge län</c:v>
                </c:pt>
                <c:pt idx="5">
                  <c:v>Gävleborgs län</c:v>
                </c:pt>
                <c:pt idx="6">
                  <c:v>Örebro län</c:v>
                </c:pt>
                <c:pt idx="7">
                  <c:v>Västmanlands län</c:v>
                </c:pt>
                <c:pt idx="8">
                  <c:v>Östergötlands län</c:v>
                </c:pt>
                <c:pt idx="9">
                  <c:v>Västra Götalands län</c:v>
                </c:pt>
                <c:pt idx="10">
                  <c:v>Dalarnas län</c:v>
                </c:pt>
                <c:pt idx="11">
                  <c:v>Riket</c:v>
                </c:pt>
                <c:pt idx="12">
                  <c:v>Uppsala län</c:v>
                </c:pt>
                <c:pt idx="13">
                  <c:v>Södermanlands län</c:v>
                </c:pt>
                <c:pt idx="14">
                  <c:v>Värmlands län</c:v>
                </c:pt>
                <c:pt idx="15">
                  <c:v>Västernorrlands län</c:v>
                </c:pt>
                <c:pt idx="16">
                  <c:v>Norrbottens län</c:v>
                </c:pt>
                <c:pt idx="17">
                  <c:v>Västerbottens län</c:v>
                </c:pt>
                <c:pt idx="18">
                  <c:v>Skåne län</c:v>
                </c:pt>
                <c:pt idx="19">
                  <c:v>Stockholms län</c:v>
                </c:pt>
                <c:pt idx="20">
                  <c:v>Jämtlands län</c:v>
                </c:pt>
                <c:pt idx="21">
                  <c:v>Gotlands län</c:v>
                </c:pt>
              </c:strCache>
            </c:strRef>
          </c:cat>
          <c:val>
            <c:numRef>
              <c:f>Blad7!$AC$7:$AC$28</c:f>
              <c:numCache>
                <c:formatCode>0</c:formatCode>
                <c:ptCount val="22"/>
                <c:pt idx="0">
                  <c:v>83.8</c:v>
                </c:pt>
                <c:pt idx="1">
                  <c:v>82.2</c:v>
                </c:pt>
                <c:pt idx="2">
                  <c:v>79.599999999999994</c:v>
                </c:pt>
                <c:pt idx="3">
                  <c:v>82.2</c:v>
                </c:pt>
                <c:pt idx="4">
                  <c:v>77.400000000000006</c:v>
                </c:pt>
                <c:pt idx="5">
                  <c:v>78.3</c:v>
                </c:pt>
                <c:pt idx="6">
                  <c:v>78.3</c:v>
                </c:pt>
                <c:pt idx="7">
                  <c:v>77.900000000000006</c:v>
                </c:pt>
                <c:pt idx="8">
                  <c:v>77.099999999999994</c:v>
                </c:pt>
                <c:pt idx="9">
                  <c:v>77.5</c:v>
                </c:pt>
                <c:pt idx="10">
                  <c:v>79.2</c:v>
                </c:pt>
                <c:pt idx="11">
                  <c:v>78.099999999999994</c:v>
                </c:pt>
                <c:pt idx="12">
                  <c:v>82.1</c:v>
                </c:pt>
                <c:pt idx="13">
                  <c:v>75.8</c:v>
                </c:pt>
                <c:pt idx="14">
                  <c:v>76.2</c:v>
                </c:pt>
                <c:pt idx="15">
                  <c:v>78.900000000000006</c:v>
                </c:pt>
                <c:pt idx="16">
                  <c:v>78.900000000000006</c:v>
                </c:pt>
                <c:pt idx="17">
                  <c:v>80.599999999999994</c:v>
                </c:pt>
                <c:pt idx="18">
                  <c:v>74.5</c:v>
                </c:pt>
                <c:pt idx="19">
                  <c:v>75.599999999999994</c:v>
                </c:pt>
                <c:pt idx="20">
                  <c:v>78.8</c:v>
                </c:pt>
                <c:pt idx="21">
                  <c:v>75</c:v>
                </c:pt>
              </c:numCache>
            </c:numRef>
          </c:val>
        </c:ser>
        <c:ser>
          <c:idx val="1"/>
          <c:order val="1"/>
          <c:tx>
            <c:strRef>
              <c:f>Blad7!$AD$6</c:f>
              <c:strCache>
                <c:ptCount val="1"/>
                <c:pt idx="0">
                  <c:v>Matchad förvärvsgrad</c:v>
                </c:pt>
              </c:strCache>
            </c:strRef>
          </c:tx>
          <c:invertIfNegative val="0"/>
          <c:cat>
            <c:strRef>
              <c:f>Blad7!$AB$7:$AB$28</c:f>
              <c:strCache>
                <c:ptCount val="22"/>
                <c:pt idx="0">
                  <c:v>Jönköpings län</c:v>
                </c:pt>
                <c:pt idx="1">
                  <c:v>Kronobergs län</c:v>
                </c:pt>
                <c:pt idx="2">
                  <c:v>Kalmar län</c:v>
                </c:pt>
                <c:pt idx="3">
                  <c:v>Hallands län</c:v>
                </c:pt>
                <c:pt idx="4">
                  <c:v>Blekinge län</c:v>
                </c:pt>
                <c:pt idx="5">
                  <c:v>Gävleborgs län</c:v>
                </c:pt>
                <c:pt idx="6">
                  <c:v>Örebro län</c:v>
                </c:pt>
                <c:pt idx="7">
                  <c:v>Västmanlands län</c:v>
                </c:pt>
                <c:pt idx="8">
                  <c:v>Östergötlands län</c:v>
                </c:pt>
                <c:pt idx="9">
                  <c:v>Västra Götalands län</c:v>
                </c:pt>
                <c:pt idx="10">
                  <c:v>Dalarnas län</c:v>
                </c:pt>
                <c:pt idx="11">
                  <c:v>Riket</c:v>
                </c:pt>
                <c:pt idx="12">
                  <c:v>Uppsala län</c:v>
                </c:pt>
                <c:pt idx="13">
                  <c:v>Södermanlands län</c:v>
                </c:pt>
                <c:pt idx="14">
                  <c:v>Värmlands län</c:v>
                </c:pt>
                <c:pt idx="15">
                  <c:v>Västernorrlands län</c:v>
                </c:pt>
                <c:pt idx="16">
                  <c:v>Norrbottens län</c:v>
                </c:pt>
                <c:pt idx="17">
                  <c:v>Västerbottens län</c:v>
                </c:pt>
                <c:pt idx="18">
                  <c:v>Skåne län</c:v>
                </c:pt>
                <c:pt idx="19">
                  <c:v>Stockholms län</c:v>
                </c:pt>
                <c:pt idx="20">
                  <c:v>Jämtlands län</c:v>
                </c:pt>
                <c:pt idx="21">
                  <c:v>Gotlands län</c:v>
                </c:pt>
              </c:strCache>
            </c:strRef>
          </c:cat>
          <c:val>
            <c:numRef>
              <c:f>Blad7!$AD$7:$AD$28</c:f>
              <c:numCache>
                <c:formatCode>0</c:formatCode>
                <c:ptCount val="22"/>
                <c:pt idx="0">
                  <c:v>63.3</c:v>
                </c:pt>
                <c:pt idx="1">
                  <c:v>58.7</c:v>
                </c:pt>
                <c:pt idx="2">
                  <c:v>57.4</c:v>
                </c:pt>
                <c:pt idx="3">
                  <c:v>57.3</c:v>
                </c:pt>
                <c:pt idx="4">
                  <c:v>55.1</c:v>
                </c:pt>
                <c:pt idx="5">
                  <c:v>54.2</c:v>
                </c:pt>
                <c:pt idx="6">
                  <c:v>54</c:v>
                </c:pt>
                <c:pt idx="7">
                  <c:v>53.7</c:v>
                </c:pt>
                <c:pt idx="8">
                  <c:v>52.5</c:v>
                </c:pt>
                <c:pt idx="9">
                  <c:v>51.5</c:v>
                </c:pt>
                <c:pt idx="10">
                  <c:v>51.4</c:v>
                </c:pt>
                <c:pt idx="11">
                  <c:v>50.7</c:v>
                </c:pt>
                <c:pt idx="12">
                  <c:v>50.6</c:v>
                </c:pt>
                <c:pt idx="13">
                  <c:v>49.9</c:v>
                </c:pt>
                <c:pt idx="14">
                  <c:v>49.8</c:v>
                </c:pt>
                <c:pt idx="15">
                  <c:v>48.4</c:v>
                </c:pt>
                <c:pt idx="16">
                  <c:v>48.2</c:v>
                </c:pt>
                <c:pt idx="17">
                  <c:v>48.1</c:v>
                </c:pt>
                <c:pt idx="18">
                  <c:v>47.6</c:v>
                </c:pt>
                <c:pt idx="19">
                  <c:v>37.5</c:v>
                </c:pt>
                <c:pt idx="20">
                  <c:v>37.200000000000003</c:v>
                </c:pt>
                <c:pt idx="2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3473976"/>
        <c:axId val="483474368"/>
      </c:barChart>
      <c:catAx>
        <c:axId val="483473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83474368"/>
        <c:crosses val="autoZero"/>
        <c:auto val="1"/>
        <c:lblAlgn val="ctr"/>
        <c:lblOffset val="20"/>
        <c:noMultiLvlLbl val="0"/>
      </c:catAx>
      <c:valAx>
        <c:axId val="483474368"/>
        <c:scaling>
          <c:orientation val="minMax"/>
        </c:scaling>
        <c:delete val="0"/>
        <c:axPos val="b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 w="3175"/>
        </c:spPr>
        <c:crossAx val="483473976"/>
        <c:crosses val="max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legend>
      <c:legendPos val="r"/>
      <c:layout>
        <c:manualLayout>
          <c:xMode val="edge"/>
          <c:yMode val="edge"/>
          <c:x val="0.26673148148148146"/>
          <c:y val="1.02970737913486E-2"/>
          <c:w val="0.61734838654911894"/>
          <c:h val="4.612019726679769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2638888888888"/>
          <c:y val="5.2150127226463103E-2"/>
          <c:w val="0.77346527777777785"/>
          <c:h val="0.9056333757421544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98B604"/>
            </a:solidFill>
          </c:spPr>
          <c:invertIfNegative val="0"/>
          <c:cat>
            <c:strRef>
              <c:f>'[000001PR (1).xlsx]000001PR'!$C$4:$C$11</c:f>
              <c:strCache>
                <c:ptCount val="8"/>
                <c:pt idx="0">
                  <c:v>Byggutbildning, gymnasial nivå </c:v>
                </c:pt>
                <c:pt idx="1">
                  <c:v>Vård- och omsorgsutb.; övrig gymn. utb. i hälso- och sjukvård</c:v>
                </c:pt>
                <c:pt idx="2">
                  <c:v>vvs- och fastighetsutbildning, gymnasial nivå </c:v>
                </c:pt>
                <c:pt idx="3">
                  <c:v>Data-, el- och energiteknisk utbildning, gymnasial nivå </c:v>
                </c:pt>
                <c:pt idx="4">
                  <c:v>Fordonsutbildning, gymnasial nivå </c:v>
                </c:pt>
                <c:pt idx="5">
                  <c:v>Industriutbildning, gymnasial nivå </c:v>
                </c:pt>
                <c:pt idx="6">
                  <c:v>Barn- och fritidsutbildning, gymnasial nivå </c:v>
                </c:pt>
                <c:pt idx="7">
                  <c:v>Restaurang- och livsmedelsutbildning, gymnasial nivå </c:v>
                </c:pt>
              </c:strCache>
            </c:strRef>
          </c:cat>
          <c:val>
            <c:numRef>
              <c:f>'[000001PR (1).xlsx]000001PR'!$D$4:$D$11</c:f>
              <c:numCache>
                <c:formatCode>0.0</c:formatCode>
                <c:ptCount val="8"/>
                <c:pt idx="0">
                  <c:v>66.5</c:v>
                </c:pt>
                <c:pt idx="1">
                  <c:v>64.5</c:v>
                </c:pt>
                <c:pt idx="2">
                  <c:v>63.2</c:v>
                </c:pt>
                <c:pt idx="3">
                  <c:v>61</c:v>
                </c:pt>
                <c:pt idx="4">
                  <c:v>59.8</c:v>
                </c:pt>
                <c:pt idx="5">
                  <c:v>47.5</c:v>
                </c:pt>
                <c:pt idx="6">
                  <c:v>43.2</c:v>
                </c:pt>
                <c:pt idx="7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1489456"/>
        <c:axId val="221489848"/>
      </c:barChart>
      <c:catAx>
        <c:axId val="221489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221489848"/>
        <c:crosses val="autoZero"/>
        <c:auto val="1"/>
        <c:lblAlgn val="ctr"/>
        <c:lblOffset val="20"/>
        <c:noMultiLvlLbl val="0"/>
      </c:catAx>
      <c:valAx>
        <c:axId val="221489848"/>
        <c:scaling>
          <c:orientation val="minMax"/>
        </c:scaling>
        <c:delete val="0"/>
        <c:axPos val="b"/>
        <c:majorGridlines>
          <c:spPr>
            <a:ln>
              <a:solidFill>
                <a:srgbClr val="96969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3175"/>
        </c:spPr>
        <c:crossAx val="221489456"/>
        <c:crosses val="max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18961741044242E-2"/>
          <c:y val="3.2596364607021311E-2"/>
          <c:w val="0.91692893518518515"/>
          <c:h val="0.87223177702926702"/>
        </c:manualLayout>
      </c:layout>
      <c:lineChart>
        <c:grouping val="standard"/>
        <c:varyColors val="0"/>
        <c:ser>
          <c:idx val="0"/>
          <c:order val="0"/>
          <c:tx>
            <c:strRef>
              <c:f>'[000000OB (8).xlsx]000000OB'!$C$4</c:f>
              <c:strCache>
                <c:ptCount val="1"/>
                <c:pt idx="0">
                  <c:v>män</c:v>
                </c:pt>
              </c:strCache>
            </c:strRef>
          </c:tx>
          <c:spPr>
            <a:ln>
              <a:solidFill>
                <a:srgbClr val="EB6913"/>
              </a:solidFill>
            </a:ln>
          </c:spPr>
          <c:marker>
            <c:symbol val="none"/>
          </c:marker>
          <c:cat>
            <c:strRef>
              <c:f>'[000000OB (8).xlsx]000000OB'!$D$3:$I$3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'[000000OB (8).xlsx]000000OB'!$D$4:$I$4</c:f>
              <c:numCache>
                <c:formatCode>0.0</c:formatCode>
                <c:ptCount val="6"/>
                <c:pt idx="0">
                  <c:v>71.400000000000006</c:v>
                </c:pt>
                <c:pt idx="1">
                  <c:v>67.2</c:v>
                </c:pt>
                <c:pt idx="2">
                  <c:v>68.599999999999994</c:v>
                </c:pt>
                <c:pt idx="3">
                  <c:v>70.2</c:v>
                </c:pt>
                <c:pt idx="4">
                  <c:v>69.7</c:v>
                </c:pt>
                <c:pt idx="5">
                  <c:v>69.099999999999994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'[000000OB (8).xlsx]000000OB'!$C$5</c:f>
              <c:strCache>
                <c:ptCount val="1"/>
                <c:pt idx="0">
                  <c:v>kvinnor</c:v>
                </c:pt>
              </c:strCache>
            </c:strRef>
          </c:tx>
          <c:spPr>
            <a:ln w="28575">
              <a:solidFill>
                <a:srgbClr val="98B604"/>
              </a:solidFill>
            </a:ln>
          </c:spPr>
          <c:marker>
            <c:symbol val="none"/>
          </c:marker>
          <c:cat>
            <c:strRef>
              <c:f>'[000000OB (8).xlsx]000000OB'!$D$3:$I$3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'[000000OB (8).xlsx]000000OB'!$D$5:$I$5</c:f>
              <c:numCache>
                <c:formatCode>0.0</c:formatCode>
                <c:ptCount val="6"/>
                <c:pt idx="0">
                  <c:v>38.9</c:v>
                </c:pt>
                <c:pt idx="1">
                  <c:v>36.6</c:v>
                </c:pt>
                <c:pt idx="2">
                  <c:v>37.5</c:v>
                </c:pt>
                <c:pt idx="3">
                  <c:v>38.4</c:v>
                </c:pt>
                <c:pt idx="4">
                  <c:v>38.5</c:v>
                </c:pt>
                <c:pt idx="5">
                  <c:v>38.299999999999997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'[000000OB (8).xlsx]000000OB'!$C$6</c:f>
              <c:strCache>
                <c:ptCount val="1"/>
                <c:pt idx="0">
                  <c:v>totalt</c:v>
                </c:pt>
              </c:strCache>
            </c:strRef>
          </c:tx>
          <c:marker>
            <c:symbol val="none"/>
          </c:marker>
          <c:cat>
            <c:strRef>
              <c:f>'[000000OB (8).xlsx]000000OB'!$D$3:$I$3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'[000000OB (8).xlsx]000000OB'!$D$6:$I$6</c:f>
              <c:numCache>
                <c:formatCode>0.0</c:formatCode>
                <c:ptCount val="6"/>
                <c:pt idx="0">
                  <c:v>66.900000000000006</c:v>
                </c:pt>
                <c:pt idx="1">
                  <c:v>63</c:v>
                </c:pt>
                <c:pt idx="2">
                  <c:v>64.400000000000006</c:v>
                </c:pt>
                <c:pt idx="3">
                  <c:v>66</c:v>
                </c:pt>
                <c:pt idx="4">
                  <c:v>65.599999999999994</c:v>
                </c:pt>
                <c:pt idx="5">
                  <c:v>65.099999999999994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490632"/>
        <c:axId val="420220816"/>
      </c:lineChart>
      <c:catAx>
        <c:axId val="22149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0220816"/>
        <c:crosses val="autoZero"/>
        <c:auto val="1"/>
        <c:lblAlgn val="ctr"/>
        <c:lblOffset val="100"/>
        <c:noMultiLvlLbl val="0"/>
      </c:catAx>
      <c:valAx>
        <c:axId val="420220816"/>
        <c:scaling>
          <c:orientation val="minMax"/>
          <c:max val="9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">
            <a:solidFill>
              <a:srgbClr val="969696"/>
            </a:solidFill>
          </a:ln>
        </c:spPr>
        <c:crossAx val="22149063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legend>
      <c:legendPos val="r"/>
      <c:layout>
        <c:manualLayout>
          <c:xMode val="edge"/>
          <c:yMode val="edge"/>
          <c:x val="0.44266360454943132"/>
          <c:y val="3.7751895596383783E-2"/>
          <c:w val="0.51361832895888015"/>
          <c:h val="0.13725493050949994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2638888888888"/>
          <c:y val="7.3043061869298626E-2"/>
          <c:w val="0.77346527777777785"/>
          <c:h val="0.8584102594208670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Kön!$E$6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98B604"/>
            </a:solidFill>
          </c:spPr>
          <c:invertIfNegative val="0"/>
          <c:cat>
            <c:strRef>
              <c:f>Kön!$A$7:$A$28</c:f>
              <c:strCache>
                <c:ptCount val="22"/>
                <c:pt idx="0">
                  <c:v>Jönköpings län</c:v>
                </c:pt>
                <c:pt idx="1">
                  <c:v>Gävleborgs län</c:v>
                </c:pt>
                <c:pt idx="2">
                  <c:v>Blekinge län</c:v>
                </c:pt>
                <c:pt idx="3">
                  <c:v>Västmanlands län</c:v>
                </c:pt>
                <c:pt idx="4">
                  <c:v>Kronobergs län</c:v>
                </c:pt>
                <c:pt idx="5">
                  <c:v>Uppsala län</c:v>
                </c:pt>
                <c:pt idx="6">
                  <c:v>Hallands län</c:v>
                </c:pt>
                <c:pt idx="7">
                  <c:v>Västra Götalands län</c:v>
                </c:pt>
                <c:pt idx="8">
                  <c:v>Kalmar län</c:v>
                </c:pt>
                <c:pt idx="9">
                  <c:v>Örebro län</c:v>
                </c:pt>
                <c:pt idx="10">
                  <c:v>Riket</c:v>
                </c:pt>
                <c:pt idx="11">
                  <c:v>Värmlands län</c:v>
                </c:pt>
                <c:pt idx="12">
                  <c:v>Östergötlands län</c:v>
                </c:pt>
                <c:pt idx="13">
                  <c:v>Södermanlands län</c:v>
                </c:pt>
                <c:pt idx="14">
                  <c:v>Dalarnas län</c:v>
                </c:pt>
                <c:pt idx="15">
                  <c:v>Västernorrlands län</c:v>
                </c:pt>
                <c:pt idx="16">
                  <c:v>Skåne län</c:v>
                </c:pt>
                <c:pt idx="17">
                  <c:v>Västerbottens län</c:v>
                </c:pt>
                <c:pt idx="18">
                  <c:v>Stockholms län</c:v>
                </c:pt>
                <c:pt idx="19">
                  <c:v>Jämtlands län</c:v>
                </c:pt>
                <c:pt idx="20">
                  <c:v>Norrbottens län</c:v>
                </c:pt>
                <c:pt idx="21">
                  <c:v>Gotlands län</c:v>
                </c:pt>
              </c:strCache>
            </c:strRef>
          </c:cat>
          <c:val>
            <c:numRef>
              <c:f>Kön!$E$7:$E$28</c:f>
              <c:numCache>
                <c:formatCode>0</c:formatCode>
                <c:ptCount val="22"/>
                <c:pt idx="0">
                  <c:v>63.3</c:v>
                </c:pt>
                <c:pt idx="1">
                  <c:v>54.2</c:v>
                </c:pt>
                <c:pt idx="2">
                  <c:v>55.1</c:v>
                </c:pt>
                <c:pt idx="3">
                  <c:v>53.7</c:v>
                </c:pt>
                <c:pt idx="4">
                  <c:v>58.7</c:v>
                </c:pt>
                <c:pt idx="5">
                  <c:v>50.6</c:v>
                </c:pt>
                <c:pt idx="6">
                  <c:v>57.3</c:v>
                </c:pt>
                <c:pt idx="7">
                  <c:v>51.5</c:v>
                </c:pt>
                <c:pt idx="8">
                  <c:v>57.4</c:v>
                </c:pt>
                <c:pt idx="9">
                  <c:v>54</c:v>
                </c:pt>
                <c:pt idx="10">
                  <c:v>50.7</c:v>
                </c:pt>
                <c:pt idx="11">
                  <c:v>49.8</c:v>
                </c:pt>
                <c:pt idx="12">
                  <c:v>52.5</c:v>
                </c:pt>
                <c:pt idx="13">
                  <c:v>49.9</c:v>
                </c:pt>
                <c:pt idx="14">
                  <c:v>51.4</c:v>
                </c:pt>
                <c:pt idx="15">
                  <c:v>48.4</c:v>
                </c:pt>
                <c:pt idx="16">
                  <c:v>47.6</c:v>
                </c:pt>
                <c:pt idx="17">
                  <c:v>48.1</c:v>
                </c:pt>
                <c:pt idx="18">
                  <c:v>37.5</c:v>
                </c:pt>
                <c:pt idx="19">
                  <c:v>37.200000000000003</c:v>
                </c:pt>
                <c:pt idx="20">
                  <c:v>48.2</c:v>
                </c:pt>
                <c:pt idx="21">
                  <c:v>33</c:v>
                </c:pt>
              </c:numCache>
            </c:numRef>
          </c:val>
        </c:ser>
        <c:ser>
          <c:idx val="0"/>
          <c:order val="1"/>
          <c:tx>
            <c:strRef>
              <c:f>Kön!$F$6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EB6913"/>
            </a:solidFill>
          </c:spPr>
          <c:invertIfNegative val="0"/>
          <c:cat>
            <c:strRef>
              <c:f>Kön!$A$7:$A$28</c:f>
              <c:strCache>
                <c:ptCount val="22"/>
                <c:pt idx="0">
                  <c:v>Jönköpings län</c:v>
                </c:pt>
                <c:pt idx="1">
                  <c:v>Gävleborgs län</c:v>
                </c:pt>
                <c:pt idx="2">
                  <c:v>Blekinge län</c:v>
                </c:pt>
                <c:pt idx="3">
                  <c:v>Västmanlands län</c:v>
                </c:pt>
                <c:pt idx="4">
                  <c:v>Kronobergs län</c:v>
                </c:pt>
                <c:pt idx="5">
                  <c:v>Uppsala län</c:v>
                </c:pt>
                <c:pt idx="6">
                  <c:v>Hallands län</c:v>
                </c:pt>
                <c:pt idx="7">
                  <c:v>Västra Götalands län</c:v>
                </c:pt>
                <c:pt idx="8">
                  <c:v>Kalmar län</c:v>
                </c:pt>
                <c:pt idx="9">
                  <c:v>Örebro län</c:v>
                </c:pt>
                <c:pt idx="10">
                  <c:v>Riket</c:v>
                </c:pt>
                <c:pt idx="11">
                  <c:v>Värmlands län</c:v>
                </c:pt>
                <c:pt idx="12">
                  <c:v>Östergötlands län</c:v>
                </c:pt>
                <c:pt idx="13">
                  <c:v>Södermanlands län</c:v>
                </c:pt>
                <c:pt idx="14">
                  <c:v>Dalarnas län</c:v>
                </c:pt>
                <c:pt idx="15">
                  <c:v>Västernorrlands län</c:v>
                </c:pt>
                <c:pt idx="16">
                  <c:v>Skåne län</c:v>
                </c:pt>
                <c:pt idx="17">
                  <c:v>Västerbottens län</c:v>
                </c:pt>
                <c:pt idx="18">
                  <c:v>Stockholms län</c:v>
                </c:pt>
                <c:pt idx="19">
                  <c:v>Jämtlands län</c:v>
                </c:pt>
                <c:pt idx="20">
                  <c:v>Norrbottens län</c:v>
                </c:pt>
                <c:pt idx="21">
                  <c:v>Gotlands län</c:v>
                </c:pt>
              </c:strCache>
            </c:strRef>
          </c:cat>
          <c:val>
            <c:numRef>
              <c:f>Kön!$F$7:$F$28</c:f>
              <c:numCache>
                <c:formatCode>0</c:formatCode>
                <c:ptCount val="22"/>
                <c:pt idx="0">
                  <c:v>33.4</c:v>
                </c:pt>
                <c:pt idx="1">
                  <c:v>29.7</c:v>
                </c:pt>
                <c:pt idx="2">
                  <c:v>29.2</c:v>
                </c:pt>
                <c:pt idx="3">
                  <c:v>28.9</c:v>
                </c:pt>
                <c:pt idx="4">
                  <c:v>28.6</c:v>
                </c:pt>
                <c:pt idx="5">
                  <c:v>27.5</c:v>
                </c:pt>
                <c:pt idx="6">
                  <c:v>26.7</c:v>
                </c:pt>
                <c:pt idx="7">
                  <c:v>26.2</c:v>
                </c:pt>
                <c:pt idx="8">
                  <c:v>25.2</c:v>
                </c:pt>
                <c:pt idx="9">
                  <c:v>25.2</c:v>
                </c:pt>
                <c:pt idx="10">
                  <c:v>24.9</c:v>
                </c:pt>
                <c:pt idx="11">
                  <c:v>24.8</c:v>
                </c:pt>
                <c:pt idx="12">
                  <c:v>24.2</c:v>
                </c:pt>
                <c:pt idx="13">
                  <c:v>23.6</c:v>
                </c:pt>
                <c:pt idx="14">
                  <c:v>22.7</c:v>
                </c:pt>
                <c:pt idx="15">
                  <c:v>22.3</c:v>
                </c:pt>
                <c:pt idx="16">
                  <c:v>22.1</c:v>
                </c:pt>
                <c:pt idx="17">
                  <c:v>21.5</c:v>
                </c:pt>
                <c:pt idx="18">
                  <c:v>21</c:v>
                </c:pt>
                <c:pt idx="19">
                  <c:v>20.399999999999999</c:v>
                </c:pt>
                <c:pt idx="20">
                  <c:v>20.2</c:v>
                </c:pt>
                <c:pt idx="21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20221600"/>
        <c:axId val="420221992"/>
      </c:barChart>
      <c:catAx>
        <c:axId val="42022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420221992"/>
        <c:crosses val="autoZero"/>
        <c:auto val="1"/>
        <c:lblAlgn val="ctr"/>
        <c:lblOffset val="20"/>
        <c:noMultiLvlLbl val="0"/>
      </c:catAx>
      <c:valAx>
        <c:axId val="420221992"/>
        <c:scaling>
          <c:orientation val="minMax"/>
        </c:scaling>
        <c:delete val="0"/>
        <c:axPos val="b"/>
        <c:majorGridlines>
          <c:spPr>
            <a:ln>
              <a:solidFill>
                <a:srgbClr val="969696"/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 w="3175"/>
        </c:spPr>
        <c:crossAx val="420221600"/>
        <c:crosses val="max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legend>
      <c:legendPos val="r"/>
      <c:layout>
        <c:manualLayout>
          <c:xMode val="edge"/>
          <c:yMode val="edge"/>
          <c:x val="0.26673148148148146"/>
          <c:y val="1.02970737913486E-2"/>
          <c:w val="0.64213425925925927"/>
          <c:h val="3.148388464800678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900113668655863"/>
          <c:y val="7.8019352058604621E-2"/>
          <c:w val="0.74339040447096727"/>
          <c:h val="0.8460520233478275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Ålder!$E$5</c:f>
              <c:strCache>
                <c:ptCount val="1"/>
                <c:pt idx="0">
                  <c:v>20-64 år</c:v>
                </c:pt>
              </c:strCache>
            </c:strRef>
          </c:tx>
          <c:spPr>
            <a:solidFill>
              <a:srgbClr val="98B604"/>
            </a:solidFill>
          </c:spPr>
          <c:invertIfNegative val="0"/>
          <c:cat>
            <c:strRef>
              <c:f>Ålder!$A$6:$A$24</c:f>
              <c:strCache>
                <c:ptCount val="19"/>
                <c:pt idx="0">
                  <c:v>Kalmar län</c:v>
                </c:pt>
                <c:pt idx="1">
                  <c:v>Jönköpings län</c:v>
                </c:pt>
                <c:pt idx="2">
                  <c:v>Hallands län</c:v>
                </c:pt>
                <c:pt idx="3">
                  <c:v>Kronobergs län</c:v>
                </c:pt>
                <c:pt idx="4">
                  <c:v>Uppsala län</c:v>
                </c:pt>
                <c:pt idx="5">
                  <c:v>Gävleborgs län</c:v>
                </c:pt>
                <c:pt idx="6">
                  <c:v>Västmanlands län</c:v>
                </c:pt>
                <c:pt idx="7">
                  <c:v>Örebro län</c:v>
                </c:pt>
                <c:pt idx="8">
                  <c:v>Östergötlands län</c:v>
                </c:pt>
                <c:pt idx="9">
                  <c:v>Västra Götalands län</c:v>
                </c:pt>
                <c:pt idx="10">
                  <c:v>Blekinge län</c:v>
                </c:pt>
                <c:pt idx="11">
                  <c:v>Riket</c:v>
                </c:pt>
                <c:pt idx="12">
                  <c:v>Södermanlands län</c:v>
                </c:pt>
                <c:pt idx="13">
                  <c:v>Dalarnas län</c:v>
                </c:pt>
                <c:pt idx="14">
                  <c:v>Västernorrlands län</c:v>
                </c:pt>
                <c:pt idx="15">
                  <c:v>Värmlands län</c:v>
                </c:pt>
                <c:pt idx="16">
                  <c:v>Västerbottens län</c:v>
                </c:pt>
                <c:pt idx="17">
                  <c:v>Skåne län</c:v>
                </c:pt>
                <c:pt idx="18">
                  <c:v>Jämtlands län</c:v>
                </c:pt>
              </c:strCache>
            </c:strRef>
          </c:cat>
          <c:val>
            <c:numRef>
              <c:f>Ålder!$E$6:$E$24</c:f>
              <c:numCache>
                <c:formatCode>0</c:formatCode>
                <c:ptCount val="19"/>
                <c:pt idx="0">
                  <c:v>53.8</c:v>
                </c:pt>
                <c:pt idx="1">
                  <c:v>59.9</c:v>
                </c:pt>
                <c:pt idx="2">
                  <c:v>53.3</c:v>
                </c:pt>
                <c:pt idx="3">
                  <c:v>54.9</c:v>
                </c:pt>
                <c:pt idx="4">
                  <c:v>47.6</c:v>
                </c:pt>
                <c:pt idx="5">
                  <c:v>51.8</c:v>
                </c:pt>
                <c:pt idx="6">
                  <c:v>50.2</c:v>
                </c:pt>
                <c:pt idx="7">
                  <c:v>50.5</c:v>
                </c:pt>
                <c:pt idx="8">
                  <c:v>49.6</c:v>
                </c:pt>
                <c:pt idx="9">
                  <c:v>47.6</c:v>
                </c:pt>
                <c:pt idx="10">
                  <c:v>52</c:v>
                </c:pt>
                <c:pt idx="11">
                  <c:v>47.5</c:v>
                </c:pt>
                <c:pt idx="12">
                  <c:v>46.5</c:v>
                </c:pt>
                <c:pt idx="13">
                  <c:v>48.2</c:v>
                </c:pt>
                <c:pt idx="14">
                  <c:v>45.8</c:v>
                </c:pt>
                <c:pt idx="15">
                  <c:v>47.1</c:v>
                </c:pt>
                <c:pt idx="16">
                  <c:v>45.5</c:v>
                </c:pt>
                <c:pt idx="17">
                  <c:v>44.2</c:v>
                </c:pt>
                <c:pt idx="18">
                  <c:v>35.700000000000003</c:v>
                </c:pt>
              </c:numCache>
            </c:numRef>
          </c:val>
        </c:ser>
        <c:ser>
          <c:idx val="0"/>
          <c:order val="1"/>
          <c:tx>
            <c:strRef>
              <c:f>Ålder!$F$5</c:f>
              <c:strCache>
                <c:ptCount val="1"/>
                <c:pt idx="0">
                  <c:v>20-39 år</c:v>
                </c:pt>
              </c:strCache>
            </c:strRef>
          </c:tx>
          <c:spPr>
            <a:solidFill>
              <a:srgbClr val="EB6913"/>
            </a:solidFill>
          </c:spPr>
          <c:invertIfNegative val="0"/>
          <c:cat>
            <c:strRef>
              <c:f>Ålder!$A$6:$A$24</c:f>
              <c:strCache>
                <c:ptCount val="19"/>
                <c:pt idx="0">
                  <c:v>Kalmar län</c:v>
                </c:pt>
                <c:pt idx="1">
                  <c:v>Jönköpings län</c:v>
                </c:pt>
                <c:pt idx="2">
                  <c:v>Hallands län</c:v>
                </c:pt>
                <c:pt idx="3">
                  <c:v>Kronobergs län</c:v>
                </c:pt>
                <c:pt idx="4">
                  <c:v>Uppsala län</c:v>
                </c:pt>
                <c:pt idx="5">
                  <c:v>Gävleborgs län</c:v>
                </c:pt>
                <c:pt idx="6">
                  <c:v>Västmanlands län</c:v>
                </c:pt>
                <c:pt idx="7">
                  <c:v>Örebro län</c:v>
                </c:pt>
                <c:pt idx="8">
                  <c:v>Östergötlands län</c:v>
                </c:pt>
                <c:pt idx="9">
                  <c:v>Västra Götalands län</c:v>
                </c:pt>
                <c:pt idx="10">
                  <c:v>Blekinge län</c:v>
                </c:pt>
                <c:pt idx="11">
                  <c:v>Riket</c:v>
                </c:pt>
                <c:pt idx="12">
                  <c:v>Södermanlands län</c:v>
                </c:pt>
                <c:pt idx="13">
                  <c:v>Dalarnas län</c:v>
                </c:pt>
                <c:pt idx="14">
                  <c:v>Västernorrlands län</c:v>
                </c:pt>
                <c:pt idx="15">
                  <c:v>Värmlands län</c:v>
                </c:pt>
                <c:pt idx="16">
                  <c:v>Västerbottens län</c:v>
                </c:pt>
                <c:pt idx="17">
                  <c:v>Skåne län</c:v>
                </c:pt>
                <c:pt idx="18">
                  <c:v>Jämtlands län</c:v>
                </c:pt>
              </c:strCache>
            </c:strRef>
          </c:cat>
          <c:val>
            <c:numRef>
              <c:f>Ålder!$F$6:$F$24</c:f>
              <c:numCache>
                <c:formatCode>0</c:formatCode>
                <c:ptCount val="19"/>
                <c:pt idx="0">
                  <c:v>68.5</c:v>
                </c:pt>
                <c:pt idx="1">
                  <c:v>68.099999999999994</c:v>
                </c:pt>
                <c:pt idx="2">
                  <c:v>63.6</c:v>
                </c:pt>
                <c:pt idx="3">
                  <c:v>61.5</c:v>
                </c:pt>
                <c:pt idx="4">
                  <c:v>60.4</c:v>
                </c:pt>
                <c:pt idx="5">
                  <c:v>59.9</c:v>
                </c:pt>
                <c:pt idx="6">
                  <c:v>58.6</c:v>
                </c:pt>
                <c:pt idx="7">
                  <c:v>58</c:v>
                </c:pt>
                <c:pt idx="8">
                  <c:v>57.9</c:v>
                </c:pt>
                <c:pt idx="9">
                  <c:v>57.9</c:v>
                </c:pt>
                <c:pt idx="10">
                  <c:v>57.2</c:v>
                </c:pt>
                <c:pt idx="11">
                  <c:v>57</c:v>
                </c:pt>
                <c:pt idx="12">
                  <c:v>56.4</c:v>
                </c:pt>
                <c:pt idx="13">
                  <c:v>55.3</c:v>
                </c:pt>
                <c:pt idx="14">
                  <c:v>54.3</c:v>
                </c:pt>
                <c:pt idx="15">
                  <c:v>53.4</c:v>
                </c:pt>
                <c:pt idx="16">
                  <c:v>52.3</c:v>
                </c:pt>
                <c:pt idx="17">
                  <c:v>51.9</c:v>
                </c:pt>
                <c:pt idx="18">
                  <c:v>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08270232"/>
        <c:axId val="308270624"/>
      </c:barChart>
      <c:catAx>
        <c:axId val="308270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308270624"/>
        <c:crosses val="autoZero"/>
        <c:auto val="1"/>
        <c:lblAlgn val="ctr"/>
        <c:lblOffset val="20"/>
        <c:noMultiLvlLbl val="0"/>
      </c:catAx>
      <c:valAx>
        <c:axId val="308270624"/>
        <c:scaling>
          <c:orientation val="minMax"/>
          <c:max val="70"/>
        </c:scaling>
        <c:delete val="0"/>
        <c:axPos val="b"/>
        <c:majorGridlines>
          <c:spPr>
            <a:ln>
              <a:solidFill>
                <a:srgbClr val="969696"/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 w="3175"/>
        </c:spPr>
        <c:crossAx val="308270232"/>
        <c:crosses val="max"/>
        <c:crossBetween val="between"/>
        <c:majorUnit val="10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legend>
      <c:legendPos val="r"/>
      <c:layout>
        <c:manualLayout>
          <c:xMode val="edge"/>
          <c:yMode val="edge"/>
          <c:x val="0.26673148148148146"/>
          <c:y val="1.02970737913486E-2"/>
          <c:w val="0.64213425925925927"/>
          <c:h val="3.148388464800678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000085061476857E-2"/>
          <c:y val="3.7320740740740738E-2"/>
          <c:w val="0.88260164957241105"/>
          <c:h val="0.8416542488804017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>
                <c:manualLayout>
                  <c:x val="8.4396934065393663E-3"/>
                  <c:y val="2.8992273102646914E-2"/>
                </c:manualLayout>
              </c:layout>
              <c:tx>
                <c:rich>
                  <a:bodyPr/>
                  <a:lstStyle/>
                  <a:p>
                    <a:fld id="{488FBEE9-7C9B-41FC-A2DE-249629A4653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503509450462986"/>
                  <c:y val="-5.7984546205293898E-2"/>
                </c:manualLayout>
              </c:layout>
              <c:tx>
                <c:rich>
                  <a:bodyPr/>
                  <a:lstStyle/>
                  <a:p>
                    <a:fld id="{69A88932-5A66-48E8-B689-9160902F2EF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649858607446209E-2"/>
                  <c:y val="-7.6104716894448116E-2"/>
                </c:manualLayout>
              </c:layout>
              <c:tx>
                <c:rich>
                  <a:bodyPr/>
                  <a:lstStyle/>
                  <a:p>
                    <a:fld id="{07B980C9-681E-49D2-9CFB-F2B4E2F6965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319080219618151E-2"/>
                  <c:y val="-3.9864375516139507E-2"/>
                </c:manualLayout>
              </c:layout>
              <c:tx>
                <c:rich>
                  <a:bodyPr/>
                  <a:lstStyle/>
                  <a:p>
                    <a:fld id="{EAD96890-C2F4-4043-8C35-84C049B4228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2.8132311355131222E-3"/>
                  <c:y val="2.8992273102646848E-2"/>
                </c:manualLayout>
              </c:layout>
              <c:tx>
                <c:rich>
                  <a:bodyPr/>
                  <a:lstStyle/>
                  <a:p>
                    <a:fld id="{94D073AB-DB69-4E16-A046-829DDC2C8AF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1.1252924542052489E-2"/>
                  <c:y val="3.2616307240477781E-2"/>
                </c:manualLayout>
              </c:layout>
              <c:tx>
                <c:rich>
                  <a:bodyPr/>
                  <a:lstStyle/>
                  <a:p>
                    <a:fld id="{CAD6FFC5-CAD9-475C-A35B-A4E27921B8A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4396934065393663E-3"/>
                  <c:y val="-5.7984546205293828E-2"/>
                </c:manualLayout>
              </c:layout>
              <c:tx>
                <c:rich>
                  <a:bodyPr/>
                  <a:lstStyle/>
                  <a:p>
                    <a:fld id="{B9C9E9DC-9B71-4AC5-917E-5098F1E0759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4.5011698168209956E-2"/>
                  <c:y val="-4.711244379180124E-2"/>
                </c:manualLayout>
              </c:layout>
              <c:tx>
                <c:rich>
                  <a:bodyPr/>
                  <a:lstStyle/>
                  <a:p>
                    <a:fld id="{D3BB7509-8A38-4346-93D9-D2156D2BD3E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6"/>
              <c:layout>
                <c:manualLayout>
                  <c:x val="2.2505849084104978E-2"/>
                  <c:y val="2.1744204826985185E-2"/>
                </c:manualLayout>
              </c:layout>
              <c:tx>
                <c:rich>
                  <a:bodyPr/>
                  <a:lstStyle/>
                  <a:p>
                    <a:fld id="{CEE4EA96-0A80-4ECB-A235-6224530BA14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2.2505849084104978E-2"/>
                  <c:y val="-3.6240341378308643E-3"/>
                </c:manualLayout>
              </c:layout>
              <c:tx>
                <c:rich>
                  <a:bodyPr/>
                  <a:lstStyle/>
                  <a:p>
                    <a:fld id="{20734CB9-7338-48D1-BEFF-49CE6029AD7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1.4066155677565612E-2"/>
                  <c:y val="-2.8992273102646925E-2"/>
                </c:manualLayout>
              </c:layout>
              <c:tx>
                <c:rich>
                  <a:bodyPr/>
                  <a:lstStyle/>
                  <a:p>
                    <a:fld id="{64466E32-601E-4E44-9EA6-BA81A53FCD2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Blad8!$C$2:$C$23</c:f>
              <c:numCache>
                <c:formatCode>General</c:formatCode>
                <c:ptCount val="22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12</c:v>
                </c:pt>
                <c:pt idx="4">
                  <c:v>8</c:v>
                </c:pt>
                <c:pt idx="5">
                  <c:v>13</c:v>
                </c:pt>
                <c:pt idx="6">
                  <c:v>13</c:v>
                </c:pt>
                <c:pt idx="7">
                  <c:v>16</c:v>
                </c:pt>
                <c:pt idx="8">
                  <c:v>12</c:v>
                </c:pt>
                <c:pt idx="9">
                  <c:v>10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12</c:v>
                </c:pt>
                <c:pt idx="14">
                  <c:v>15</c:v>
                </c:pt>
                <c:pt idx="15">
                  <c:v>15</c:v>
                </c:pt>
                <c:pt idx="16">
                  <c:v>20</c:v>
                </c:pt>
                <c:pt idx="17">
                  <c:v>16</c:v>
                </c:pt>
                <c:pt idx="18">
                  <c:v>19</c:v>
                </c:pt>
                <c:pt idx="19">
                  <c:v>18</c:v>
                </c:pt>
                <c:pt idx="20">
                  <c:v>18</c:v>
                </c:pt>
                <c:pt idx="21">
                  <c:v>23</c:v>
                </c:pt>
              </c:numCache>
            </c:numRef>
          </c:xVal>
          <c:yVal>
            <c:numRef>
              <c:f>Blad8!$B$2:$B$23</c:f>
              <c:numCache>
                <c:formatCode>0</c:formatCode>
                <c:ptCount val="22"/>
                <c:pt idx="0">
                  <c:v>33</c:v>
                </c:pt>
                <c:pt idx="1">
                  <c:v>37.200000000000003</c:v>
                </c:pt>
                <c:pt idx="2">
                  <c:v>37.5</c:v>
                </c:pt>
                <c:pt idx="3">
                  <c:v>48.1</c:v>
                </c:pt>
                <c:pt idx="4">
                  <c:v>50.6</c:v>
                </c:pt>
                <c:pt idx="5">
                  <c:v>48.2</c:v>
                </c:pt>
                <c:pt idx="6">
                  <c:v>48.4</c:v>
                </c:pt>
                <c:pt idx="7">
                  <c:v>51.4</c:v>
                </c:pt>
                <c:pt idx="8">
                  <c:v>50.7</c:v>
                </c:pt>
                <c:pt idx="9">
                  <c:v>47.6</c:v>
                </c:pt>
                <c:pt idx="10">
                  <c:v>49.8</c:v>
                </c:pt>
                <c:pt idx="11">
                  <c:v>51.5</c:v>
                </c:pt>
                <c:pt idx="12">
                  <c:v>49.9</c:v>
                </c:pt>
                <c:pt idx="13">
                  <c:v>57.3</c:v>
                </c:pt>
                <c:pt idx="14">
                  <c:v>52.5</c:v>
                </c:pt>
                <c:pt idx="15">
                  <c:v>54</c:v>
                </c:pt>
                <c:pt idx="16">
                  <c:v>53.7</c:v>
                </c:pt>
                <c:pt idx="17">
                  <c:v>54.2</c:v>
                </c:pt>
                <c:pt idx="18">
                  <c:v>58.7</c:v>
                </c:pt>
                <c:pt idx="19">
                  <c:v>55.1</c:v>
                </c:pt>
                <c:pt idx="20">
                  <c:v>57.4</c:v>
                </c:pt>
                <c:pt idx="21">
                  <c:v>63.3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B0-4C86-BF51-377783E1EC3C}"/>
            </c:ext>
            <c:ext xmlns:c15="http://schemas.microsoft.com/office/drawing/2012/chart" uri="{02D57815-91ED-43cb-92C2-25804820EDAC}">
              <c15:datalabelsRange>
                <c15:f>Blad8!$A$2:$A$23</c15:f>
                <c15:dlblRangeCache>
                  <c:ptCount val="22"/>
                  <c:pt idx="0">
                    <c:v>Gotlands län</c:v>
                  </c:pt>
                  <c:pt idx="1">
                    <c:v>Jämtlands län</c:v>
                  </c:pt>
                  <c:pt idx="2">
                    <c:v>Stockholms län</c:v>
                  </c:pt>
                  <c:pt idx="3">
                    <c:v>Västerbottens län</c:v>
                  </c:pt>
                  <c:pt idx="4">
                    <c:v>Uppsala län</c:v>
                  </c:pt>
                  <c:pt idx="5">
                    <c:v>Norrbottens län</c:v>
                  </c:pt>
                  <c:pt idx="6">
                    <c:v>Västernorrlands län</c:v>
                  </c:pt>
                  <c:pt idx="7">
                    <c:v>Dalarnas län</c:v>
                  </c:pt>
                  <c:pt idx="8">
                    <c:v>Riket</c:v>
                  </c:pt>
                  <c:pt idx="9">
                    <c:v>Skåne län</c:v>
                  </c:pt>
                  <c:pt idx="10">
                    <c:v>Värmlands län</c:v>
                  </c:pt>
                  <c:pt idx="11">
                    <c:v>Västra Götalands län</c:v>
                  </c:pt>
                  <c:pt idx="12">
                    <c:v>Södermanlands län</c:v>
                  </c:pt>
                  <c:pt idx="13">
                    <c:v>Hallands län</c:v>
                  </c:pt>
                  <c:pt idx="14">
                    <c:v>Östergötlands län</c:v>
                  </c:pt>
                  <c:pt idx="15">
                    <c:v>Örebro län</c:v>
                  </c:pt>
                  <c:pt idx="16">
                    <c:v>Västmanlands län</c:v>
                  </c:pt>
                  <c:pt idx="17">
                    <c:v>Gävleborgs län</c:v>
                  </c:pt>
                  <c:pt idx="18">
                    <c:v>Kronobergs län</c:v>
                  </c:pt>
                  <c:pt idx="19">
                    <c:v>Blekinge län</c:v>
                  </c:pt>
                  <c:pt idx="20">
                    <c:v>Kalmar län</c:v>
                  </c:pt>
                  <c:pt idx="21">
                    <c:v>Jönköpings län</c:v>
                  </c:pt>
                </c15:dlblRangeCache>
              </c15:datalabelsRange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08271408"/>
        <c:axId val="308271800"/>
      </c:scatterChart>
      <c:valAx>
        <c:axId val="308271408"/>
        <c:scaling>
          <c:orientation val="minMax"/>
          <c:max val="30"/>
        </c:scaling>
        <c:delete val="0"/>
        <c:axPos val="b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Andel förvärvsarbetande inom tillverkningsindustrin av det totala antalet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308271800"/>
        <c:crosses val="autoZero"/>
        <c:crossBetween val="midCat"/>
      </c:valAx>
      <c:valAx>
        <c:axId val="308271800"/>
        <c:scaling>
          <c:orientation val="minMax"/>
          <c:max val="70"/>
        </c:scaling>
        <c:delete val="0"/>
        <c:axPos val="l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Matchad förvärvsgrad bland industriutbildade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308271408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Y</c:v>
          </c:tx>
          <c:spPr>
            <a:ln w="28575">
              <a:noFill/>
            </a:ln>
          </c:spPr>
          <c:dPt>
            <c:idx val="34"/>
            <c:marker>
              <c:spPr>
                <a:ln w="79375"/>
              </c:spPr>
            </c:marker>
            <c:bubble3D val="0"/>
          </c:dPt>
          <c:dLbls>
            <c:dLbl>
              <c:idx val="0"/>
              <c:layout>
                <c:manualLayout>
                  <c:x val="-0.12748987259408517"/>
                  <c:y val="-9.7856098866283922E-2"/>
                </c:manualLayout>
              </c:layout>
              <c:tx>
                <c:rich>
                  <a:bodyPr/>
                  <a:lstStyle/>
                  <a:p>
                    <a:fld id="{C48271E1-97C1-48B1-9429-B7FDB63701E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4.6765950411153719E-3"/>
                  <c:y val="-0.12344898882175115"/>
                </c:manualLayout>
              </c:layout>
              <c:tx>
                <c:rich>
                  <a:bodyPr/>
                  <a:lstStyle/>
                  <a:p>
                    <a:fld id="{774FB05F-0D5E-4D65-BE50-094E711C492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515653889251595E-2"/>
                  <c:y val="-8.6887717456797964E-2"/>
                </c:manualLayout>
              </c:layout>
              <c:tx>
                <c:rich>
                  <a:bodyPr/>
                  <a:lstStyle/>
                  <a:p>
                    <a:fld id="{CC0F7968-4120-4D66-9E7E-E35435E1234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751710363370575E-3"/>
                  <c:y val="-2.8389683272872956E-2"/>
                </c:manualLayout>
              </c:layout>
              <c:tx>
                <c:rich>
                  <a:bodyPr/>
                  <a:lstStyle/>
                  <a:p>
                    <a:fld id="{0D7381E4-EBBB-4F9C-B267-B8DC9A1614B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5.8398520281140688E-3"/>
                  <c:y val="0.18043908647489176"/>
                </c:manualLayout>
              </c:layout>
              <c:tx>
                <c:rich>
                  <a:bodyPr/>
                  <a:lstStyle/>
                  <a:p>
                    <a:fld id="{3C9AE4CD-FA2C-4D9C-9051-CA66EDCE702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6.7337076818781219E-2"/>
                  <c:y val="6.3013495139510045E-2"/>
                </c:manualLayout>
              </c:layout>
              <c:tx>
                <c:rich>
                  <a:bodyPr/>
                  <a:lstStyle/>
                  <a:p>
                    <a:fld id="{B96FD211-7128-47FB-877B-F1B660FF37DA}" type="CELLRANGE">
                      <a:rPr lang="en-US" dirty="0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layout>
                <c:manualLayout>
                  <c:x val="-0.16800078507878966"/>
                  <c:y val="-0.1531278167652718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fld id="{2CB404E2-E283-4559-85B1-2B651AF9F375}" type="CELLRANGE">
                      <a:rPr lang="en-US"/>
                      <a:pPr>
                        <a:defRPr sz="80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sv-S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'000001PP'!$J$6:$J$80</c:f>
              <c:numCache>
                <c:formatCode>0</c:formatCode>
                <c:ptCount val="75"/>
                <c:pt idx="0">
                  <c:v>50.913919465623714</c:v>
                </c:pt>
                <c:pt idx="1">
                  <c:v>94.846368715083798</c:v>
                </c:pt>
                <c:pt idx="2">
                  <c:v>73.38961407491486</c:v>
                </c:pt>
                <c:pt idx="3">
                  <c:v>86.863580902277079</c:v>
                </c:pt>
                <c:pt idx="4">
                  <c:v>62.734843245735362</c:v>
                </c:pt>
                <c:pt idx="5">
                  <c:v>91.467740389224431</c:v>
                </c:pt>
                <c:pt idx="6">
                  <c:v>52.88919102651257</c:v>
                </c:pt>
                <c:pt idx="7">
                  <c:v>73.196519839257149</c:v>
                </c:pt>
                <c:pt idx="8">
                  <c:v>67.208445040214485</c:v>
                </c:pt>
                <c:pt idx="9">
                  <c:v>58.425805047867705</c:v>
                </c:pt>
                <c:pt idx="10">
                  <c:v>46.470498551608472</c:v>
                </c:pt>
                <c:pt idx="11">
                  <c:v>47.541649735879723</c:v>
                </c:pt>
                <c:pt idx="12">
                  <c:v>60.469425571340331</c:v>
                </c:pt>
                <c:pt idx="13">
                  <c:v>69.027962073873923</c:v>
                </c:pt>
                <c:pt idx="14">
                  <c:v>78.926654740608228</c:v>
                </c:pt>
                <c:pt idx="15">
                  <c:v>52.606992163954189</c:v>
                </c:pt>
                <c:pt idx="16">
                  <c:v>77.530509691313711</c:v>
                </c:pt>
                <c:pt idx="17">
                  <c:v>57.458673571001796</c:v>
                </c:pt>
                <c:pt idx="18">
                  <c:v>67.752558967512229</c:v>
                </c:pt>
                <c:pt idx="19">
                  <c:v>69.110320284697508</c:v>
                </c:pt>
                <c:pt idx="20">
                  <c:v>59.056596825864418</c:v>
                </c:pt>
                <c:pt idx="21">
                  <c:v>63.478418242692968</c:v>
                </c:pt>
                <c:pt idx="22">
                  <c:v>62.851696530690049</c:v>
                </c:pt>
                <c:pt idx="23">
                  <c:v>34.972003416532225</c:v>
                </c:pt>
                <c:pt idx="24">
                  <c:v>23.186569528032944</c:v>
                </c:pt>
                <c:pt idx="25">
                  <c:v>50.298836111984905</c:v>
                </c:pt>
                <c:pt idx="26">
                  <c:v>52.303523035230349</c:v>
                </c:pt>
                <c:pt idx="27">
                  <c:v>29.221602434077077</c:v>
                </c:pt>
                <c:pt idx="28">
                  <c:v>39.528411287205259</c:v>
                </c:pt>
                <c:pt idx="29">
                  <c:v>44.050705848458662</c:v>
                </c:pt>
                <c:pt idx="30">
                  <c:v>9.5348728605786075</c:v>
                </c:pt>
                <c:pt idx="31">
                  <c:v>3.3847843998901403</c:v>
                </c:pt>
                <c:pt idx="32">
                  <c:v>3.4625744559721978</c:v>
                </c:pt>
                <c:pt idx="33">
                  <c:v>2.9491507402780361</c:v>
                </c:pt>
                <c:pt idx="34">
                  <c:v>12.674673364148875</c:v>
                </c:pt>
                <c:pt idx="35">
                  <c:v>1.7278719397363467</c:v>
                </c:pt>
                <c:pt idx="36">
                  <c:v>55.271828665568364</c:v>
                </c:pt>
                <c:pt idx="37">
                  <c:v>29.688116857481244</c:v>
                </c:pt>
                <c:pt idx="38">
                  <c:v>36.093479515291406</c:v>
                </c:pt>
                <c:pt idx="39">
                  <c:v>17.867105000996215</c:v>
                </c:pt>
                <c:pt idx="40">
                  <c:v>14.543713681986265</c:v>
                </c:pt>
                <c:pt idx="41">
                  <c:v>46.184381075826316</c:v>
                </c:pt>
                <c:pt idx="42">
                  <c:v>31.534331732127718</c:v>
                </c:pt>
                <c:pt idx="43">
                  <c:v>36.090746978403011</c:v>
                </c:pt>
                <c:pt idx="44">
                  <c:v>22.643196039331638</c:v>
                </c:pt>
                <c:pt idx="45">
                  <c:v>16.024893037728511</c:v>
                </c:pt>
                <c:pt idx="46">
                  <c:v>60.89588377723971</c:v>
                </c:pt>
                <c:pt idx="47">
                  <c:v>26.448598130841123</c:v>
                </c:pt>
                <c:pt idx="48">
                  <c:v>21.846818505935154</c:v>
                </c:pt>
                <c:pt idx="49">
                  <c:v>44.753038416246362</c:v>
                </c:pt>
                <c:pt idx="50">
                  <c:v>59.121133275513152</c:v>
                </c:pt>
                <c:pt idx="51">
                  <c:v>21.986888552697934</c:v>
                </c:pt>
                <c:pt idx="52">
                  <c:v>76.405975395430588</c:v>
                </c:pt>
                <c:pt idx="53">
                  <c:v>39.345816544204787</c:v>
                </c:pt>
                <c:pt idx="54">
                  <c:v>82.838437584287576</c:v>
                </c:pt>
                <c:pt idx="55">
                  <c:v>89.293386489213958</c:v>
                </c:pt>
                <c:pt idx="56">
                  <c:v>73.47950926651005</c:v>
                </c:pt>
                <c:pt idx="57">
                  <c:v>93.808794574491358</c:v>
                </c:pt>
                <c:pt idx="58">
                  <c:v>89.368916110685774</c:v>
                </c:pt>
                <c:pt idx="59">
                  <c:v>51.550094517958414</c:v>
                </c:pt>
                <c:pt idx="60">
                  <c:v>49.163733674626954</c:v>
                </c:pt>
                <c:pt idx="61">
                  <c:v>95.662586482171363</c:v>
                </c:pt>
                <c:pt idx="62">
                  <c:v>76.423092450545013</c:v>
                </c:pt>
                <c:pt idx="63">
                  <c:v>87.703422608187992</c:v>
                </c:pt>
                <c:pt idx="64">
                  <c:v>88.373991112723317</c:v>
                </c:pt>
                <c:pt idx="65">
                  <c:v>85.157888429504467</c:v>
                </c:pt>
                <c:pt idx="66">
                  <c:v>88.070862426872992</c:v>
                </c:pt>
                <c:pt idx="67">
                  <c:v>97.560087399854339</c:v>
                </c:pt>
                <c:pt idx="68">
                  <c:v>61.40409808532079</c:v>
                </c:pt>
                <c:pt idx="69">
                  <c:v>77.930555555555557</c:v>
                </c:pt>
                <c:pt idx="70">
                  <c:v>58.557606895061575</c:v>
                </c:pt>
                <c:pt idx="71">
                  <c:v>9.2211381196774003</c:v>
                </c:pt>
                <c:pt idx="72">
                  <c:v>29.415594986163114</c:v>
                </c:pt>
                <c:pt idx="73">
                  <c:v>25.088967971530252</c:v>
                </c:pt>
                <c:pt idx="74">
                  <c:v>41.848538060595928</c:v>
                </c:pt>
              </c:numCache>
            </c:numRef>
          </c:xVal>
          <c:yVal>
            <c:numRef>
              <c:f>'000001PP'!$M$6:$M$80</c:f>
              <c:numCache>
                <c:formatCode>0</c:formatCode>
                <c:ptCount val="75"/>
                <c:pt idx="0">
                  <c:v>3.2999999999999972</c:v>
                </c:pt>
                <c:pt idx="1">
                  <c:v>16.900000000000006</c:v>
                </c:pt>
                <c:pt idx="2">
                  <c:v>11</c:v>
                </c:pt>
                <c:pt idx="3">
                  <c:v>7</c:v>
                </c:pt>
                <c:pt idx="4">
                  <c:v>0.90000000000000568</c:v>
                </c:pt>
                <c:pt idx="5">
                  <c:v>5</c:v>
                </c:pt>
                <c:pt idx="6">
                  <c:v>-12</c:v>
                </c:pt>
                <c:pt idx="7">
                  <c:v>5.9000000000000021</c:v>
                </c:pt>
                <c:pt idx="8">
                  <c:v>-5</c:v>
                </c:pt>
                <c:pt idx="9">
                  <c:v>-4.5999999999999979</c:v>
                </c:pt>
                <c:pt idx="10">
                  <c:v>0</c:v>
                </c:pt>
                <c:pt idx="11">
                  <c:v>0.39999999999999147</c:v>
                </c:pt>
                <c:pt idx="12">
                  <c:v>3.9000000000000004</c:v>
                </c:pt>
                <c:pt idx="13">
                  <c:v>3.3999999999999986</c:v>
                </c:pt>
                <c:pt idx="14">
                  <c:v>4.1999999999999886</c:v>
                </c:pt>
                <c:pt idx="15">
                  <c:v>1.8000000000000114</c:v>
                </c:pt>
                <c:pt idx="16">
                  <c:v>9.7000000000000028</c:v>
                </c:pt>
                <c:pt idx="17">
                  <c:v>1.2999999999999972</c:v>
                </c:pt>
                <c:pt idx="18">
                  <c:v>-1.8000000000000043</c:v>
                </c:pt>
                <c:pt idx="19">
                  <c:v>1.7999999999999972</c:v>
                </c:pt>
                <c:pt idx="20">
                  <c:v>1.5</c:v>
                </c:pt>
                <c:pt idx="21">
                  <c:v>12.299999999999997</c:v>
                </c:pt>
                <c:pt idx="22">
                  <c:v>-1.8000000000000043</c:v>
                </c:pt>
                <c:pt idx="23">
                  <c:v>-9</c:v>
                </c:pt>
                <c:pt idx="24">
                  <c:v>-8.7000000000000028</c:v>
                </c:pt>
                <c:pt idx="25">
                  <c:v>-6</c:v>
                </c:pt>
                <c:pt idx="26">
                  <c:v>-1.5</c:v>
                </c:pt>
                <c:pt idx="27">
                  <c:v>-14.300000000000004</c:v>
                </c:pt>
                <c:pt idx="28">
                  <c:v>-10.299999999999997</c:v>
                </c:pt>
                <c:pt idx="29">
                  <c:v>-1.1000000000000001</c:v>
                </c:pt>
                <c:pt idx="30">
                  <c:v>-14.599999999999994</c:v>
                </c:pt>
                <c:pt idx="31">
                  <c:v>-26.9</c:v>
                </c:pt>
                <c:pt idx="32">
                  <c:v>-26.699999999999996</c:v>
                </c:pt>
                <c:pt idx="33">
                  <c:v>-24</c:v>
                </c:pt>
                <c:pt idx="34">
                  <c:v>-25.800000000000004</c:v>
                </c:pt>
                <c:pt idx="35">
                  <c:v>-27.1</c:v>
                </c:pt>
                <c:pt idx="36">
                  <c:v>3</c:v>
                </c:pt>
                <c:pt idx="37">
                  <c:v>-1.7999999999999972</c:v>
                </c:pt>
                <c:pt idx="38">
                  <c:v>0.5</c:v>
                </c:pt>
                <c:pt idx="39">
                  <c:v>-2.0999999999999943</c:v>
                </c:pt>
                <c:pt idx="40">
                  <c:v>-3.5999999999999943</c:v>
                </c:pt>
                <c:pt idx="41">
                  <c:v>0.10000000000000853</c:v>
                </c:pt>
                <c:pt idx="42">
                  <c:v>-10.5</c:v>
                </c:pt>
                <c:pt idx="43">
                  <c:v>-3.7000000000000028</c:v>
                </c:pt>
                <c:pt idx="44">
                  <c:v>-1.6000000000000014</c:v>
                </c:pt>
                <c:pt idx="45">
                  <c:v>-9.5</c:v>
                </c:pt>
                <c:pt idx="46">
                  <c:v>-2</c:v>
                </c:pt>
                <c:pt idx="47">
                  <c:v>-6</c:v>
                </c:pt>
                <c:pt idx="48">
                  <c:v>-15.800000000000004</c:v>
                </c:pt>
                <c:pt idx="49">
                  <c:v>-13.8</c:v>
                </c:pt>
                <c:pt idx="50">
                  <c:v>9.6999999999999957</c:v>
                </c:pt>
                <c:pt idx="51">
                  <c:v>5.1000000000000014</c:v>
                </c:pt>
                <c:pt idx="52">
                  <c:v>5.4000000000000057</c:v>
                </c:pt>
                <c:pt idx="53">
                  <c:v>-6.2999999999999972</c:v>
                </c:pt>
                <c:pt idx="54">
                  <c:v>20</c:v>
                </c:pt>
                <c:pt idx="55">
                  <c:v>17.800000000000004</c:v>
                </c:pt>
                <c:pt idx="56">
                  <c:v>7.4000000000000057</c:v>
                </c:pt>
                <c:pt idx="57">
                  <c:v>1</c:v>
                </c:pt>
                <c:pt idx="58">
                  <c:v>11.100000000000009</c:v>
                </c:pt>
                <c:pt idx="59">
                  <c:v>2.7000000000000028</c:v>
                </c:pt>
                <c:pt idx="60">
                  <c:v>0.79999999999999716</c:v>
                </c:pt>
                <c:pt idx="61">
                  <c:v>2.8999999999999915</c:v>
                </c:pt>
                <c:pt idx="62">
                  <c:v>4.5</c:v>
                </c:pt>
                <c:pt idx="63">
                  <c:v>6.4999999999999929</c:v>
                </c:pt>
                <c:pt idx="64">
                  <c:v>8.9999999999999929</c:v>
                </c:pt>
                <c:pt idx="65">
                  <c:v>6.2000000000000028</c:v>
                </c:pt>
                <c:pt idx="66">
                  <c:v>-4</c:v>
                </c:pt>
                <c:pt idx="67">
                  <c:v>8.3000000000000114</c:v>
                </c:pt>
                <c:pt idx="68">
                  <c:v>7.7999999999999972</c:v>
                </c:pt>
                <c:pt idx="69">
                  <c:v>16.100000000000001</c:v>
                </c:pt>
                <c:pt idx="70">
                  <c:v>5.1999999999999957</c:v>
                </c:pt>
                <c:pt idx="71">
                  <c:v>-19.5</c:v>
                </c:pt>
                <c:pt idx="72">
                  <c:v>2.7000000000000028</c:v>
                </c:pt>
                <c:pt idx="73">
                  <c:v>-4.6999999999999957</c:v>
                </c:pt>
                <c:pt idx="74">
                  <c:v>-9.2999999999999972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'000001PP'!$B$6:$B$80</c15:f>
                <c15:dlblRangeCache>
                  <c:ptCount val="75"/>
                  <c:pt idx="0">
                    <c:v>00S samtliga utbildningsgrupper</c:v>
                  </c:pt>
                  <c:pt idx="1">
                    <c:v>15B förskollärarutbildning </c:v>
                  </c:pt>
                  <c:pt idx="2">
                    <c:v>15F fritidspedagogutbildning </c:v>
                  </c:pt>
                  <c:pt idx="3">
                    <c:v>15G lärarutbildning för grundskolans tidigare år </c:v>
                  </c:pt>
                  <c:pt idx="4">
                    <c:v>15HP lärarutbildning grsk senare år och gymn., allmänna + praktiskt-estet.</c:v>
                  </c:pt>
                  <c:pt idx="5">
                    <c:v>15S speciallärar- och specialpedagogutbildning </c:v>
                  </c:pt>
                  <c:pt idx="6">
                    <c:v>15V yrkeslärarutbildning </c:v>
                  </c:pt>
                  <c:pt idx="7">
                    <c:v>15X övrig utbildning inom pedagogik / lärarutbildning, eftergymnasial</c:v>
                  </c:pt>
                  <c:pt idx="8">
                    <c:v>25H humanistisk utbildning, eftergymnasial nivå (minst 3 år) </c:v>
                  </c:pt>
                  <c:pt idx="9">
                    <c:v>25K konstnärlig utbildning, eftergymnasial nivå </c:v>
                  </c:pt>
                  <c:pt idx="10">
                    <c:v>25M utbildning inom medieproduktion, eftergymnasial nivå </c:v>
                  </c:pt>
                  <c:pt idx="11">
                    <c:v>25T teologisk utbildning, eftergymnasial nivå (minst 3 år) </c:v>
                  </c:pt>
                  <c:pt idx="12">
                    <c:v>25X övrig utbildning inom humaniora och konst, eftergymnasial nivå </c:v>
                  </c:pt>
                  <c:pt idx="13">
                    <c:v>33H handel- och administrationsutbildning, gymnasial nivå </c:v>
                  </c:pt>
                  <c:pt idx="14">
                    <c:v>35B biblioteks- och informationsvetensk. högskoleutbildning (minst 3 år) </c:v>
                  </c:pt>
                  <c:pt idx="15">
                    <c:v>35E ekonomutbildning, högskoleutbildning (minst 3 år) </c:v>
                  </c:pt>
                  <c:pt idx="16">
                    <c:v>35F personal- och beteendevetarutbildning, högskoleutb. (minst 3 år) </c:v>
                  </c:pt>
                  <c:pt idx="17">
                    <c:v>35J juristutbildning </c:v>
                  </c:pt>
                  <c:pt idx="18">
                    <c:v>35M journalistik och medievetenskaplig utbildning, eftergymnasial nivå </c:v>
                  </c:pt>
                  <c:pt idx="19">
                    <c:v>35P psykologutbildning </c:v>
                  </c:pt>
                  <c:pt idx="20">
                    <c:v>35S samhällsvetar- och förvaltningsutb. högskoleutbildning (minst 3 år) </c:v>
                  </c:pt>
                  <c:pt idx="21">
                    <c:v>35X övrig utb. i samhällsvetenskap, juridik, handel, admin., eftergymnasial</c:v>
                  </c:pt>
                  <c:pt idx="22">
                    <c:v>45B biologutbildning, högskoleutbildning (minst 3 år) </c:v>
                  </c:pt>
                  <c:pt idx="23">
                    <c:v>45D datautbildning, eftergymnasial nivå </c:v>
                  </c:pt>
                  <c:pt idx="24">
                    <c:v>45F fysikerutbildning, högskoleutbildning (minst 3 år) </c:v>
                  </c:pt>
                  <c:pt idx="25">
                    <c:v>45G geovetenskaplig utbildning, högskoleutbildning (minst 3 år) </c:v>
                  </c:pt>
                  <c:pt idx="26">
                    <c:v>45K kemistutbildning, högskoleutbildning (minst 3 år) </c:v>
                  </c:pt>
                  <c:pt idx="27">
                    <c:v>45M matematiker-, statistiker-, datavetenskaplig högskoleutb. (minst 3 år) </c:v>
                  </c:pt>
                  <c:pt idx="28">
                    <c:v>45Q övrig naturvetenskaplig högskoleutbildning (minst 3 år) </c:v>
                  </c:pt>
                  <c:pt idx="29">
                    <c:v>45X övrig utbildning inom naturvetenskap, matematik, data, eftergymnasial</c:v>
                  </c:pt>
                  <c:pt idx="30">
                    <c:v>53A+55Q gymnasieingenjörsutbildning</c:v>
                  </c:pt>
                  <c:pt idx="31">
                    <c:v>53B byggutbildning, gymnasial nivå </c:v>
                  </c:pt>
                  <c:pt idx="32">
                    <c:v>53E data-, el- och energiteknisk utbildning, gymnasial nivå </c:v>
                  </c:pt>
                  <c:pt idx="33">
                    <c:v>53F fordonsutbildning, gymnasial nivå </c:v>
                  </c:pt>
                  <c:pt idx="34">
                    <c:v>53I industriutbildning, gymnasial nivå </c:v>
                  </c:pt>
                  <c:pt idx="35">
                    <c:v>53R vvs- och fastighetsutbildning, gymnasial nivå </c:v>
                  </c:pt>
                  <c:pt idx="36">
                    <c:v>55A arkitektutbildning </c:v>
                  </c:pt>
                  <c:pt idx="37">
                    <c:v>55B civilingenjörsutbildning; industriell ekonomi</c:v>
                  </c:pt>
                  <c:pt idx="38">
                    <c:v>55C civilingenjörsutbildning; väg- och vatten, byggnadsteknik, lantmäteri</c:v>
                  </c:pt>
                  <c:pt idx="39">
                    <c:v>55D civilingenjörsutbildning; maskinteknik, fordons- och farkostteknik</c:v>
                  </c:pt>
                  <c:pt idx="40">
                    <c:v>55E civilingenjörsutbildning; teknisk fysik, elektro- och datateknik</c:v>
                  </c:pt>
                  <c:pt idx="41">
                    <c:v>55F civilingenjörsutbildning; kemi- och bioteknik, material- och geoteknik</c:v>
                  </c:pt>
                  <c:pt idx="42">
                    <c:v>55G civilingenjörsutbildning; övrig/okänd inriktning</c:v>
                  </c:pt>
                  <c:pt idx="43">
                    <c:v>55H högskoleingenjörsutb.; väg- och vatten, byggnadsteknik, lantmäteri</c:v>
                  </c:pt>
                  <c:pt idx="44">
                    <c:v>55I högsk.ing.utb; maskinteknik, fordons- farkostteknik, industriell ekon.</c:v>
                  </c:pt>
                  <c:pt idx="45">
                    <c:v>55J högskoleingenjörsutbildning; teknisk fysik, elektro- och datateknik</c:v>
                  </c:pt>
                  <c:pt idx="46">
                    <c:v>55K högskoleingenjörsutb.; kemi- och bioteknik, material- och geoteknik</c:v>
                  </c:pt>
                  <c:pt idx="47">
                    <c:v>55L högskoleingenjörsutbildning; övrig/okänd inriktning</c:v>
                  </c:pt>
                  <c:pt idx="48">
                    <c:v>55X övrig utbildning inom teknik och tillverkning, eftergymnasial nivå </c:v>
                  </c:pt>
                  <c:pt idx="49">
                    <c:v>63Z naturbruksutbildning, gymnasial nivå </c:v>
                  </c:pt>
                  <c:pt idx="50">
                    <c:v>65J agronom- och hortonomutbildning </c:v>
                  </c:pt>
                  <c:pt idx="51">
                    <c:v>65S skogsvetenskaplig utbildning, högskoleutbildning (minst 3 år) </c:v>
                  </c:pt>
                  <c:pt idx="52">
                    <c:v>65V veterinärutbildning </c:v>
                  </c:pt>
                  <c:pt idx="53">
                    <c:v>65X övrig utb. inom lant- och skogsbruk, djursjukvård, eftergymnasial</c:v>
                  </c:pt>
                  <c:pt idx="54">
                    <c:v>73B barn- och fritidsutbildning, gymnasial nivå </c:v>
                  </c:pt>
                  <c:pt idx="55">
                    <c:v>73OX vård- och omsorgsutb.; övrig gymn. utb. i hälso- och sjukvård</c:v>
                  </c:pt>
                  <c:pt idx="56">
                    <c:v>75A apotekarutbildning </c:v>
                  </c:pt>
                  <c:pt idx="57">
                    <c:v>75B arbetsterapeututbildning </c:v>
                  </c:pt>
                  <c:pt idx="58">
                    <c:v>75D biomedicinsk analytikerutbildning </c:v>
                  </c:pt>
                  <c:pt idx="59">
                    <c:v>75F fritidsledarutbildning, eftergymnasial nivå </c:v>
                  </c:pt>
                  <c:pt idx="60">
                    <c:v>75H läkarutbildning (exkl. disputerade som saknar läkarexamen) </c:v>
                  </c:pt>
                  <c:pt idx="61">
                    <c:v>75J receptarieutbildning </c:v>
                  </c:pt>
                  <c:pt idx="62">
                    <c:v>75L sjukgymnast-/fysioterapeututbildning </c:v>
                  </c:pt>
                  <c:pt idx="63">
                    <c:v>75N sjuksköterskeutbildning, grundutbildning </c:v>
                  </c:pt>
                  <c:pt idx="64">
                    <c:v>75O social omsorgsutbildning, eftergymnasial nivå </c:v>
                  </c:pt>
                  <c:pt idx="65">
                    <c:v>75P socionomutbildning </c:v>
                  </c:pt>
                  <c:pt idx="66">
                    <c:v>75S specialistsjuksköterskeutbildning</c:v>
                  </c:pt>
                  <c:pt idx="67">
                    <c:v>75T tandhygienistutbildning </c:v>
                  </c:pt>
                  <c:pt idx="68">
                    <c:v>75V tandläkarutbildning </c:v>
                  </c:pt>
                  <c:pt idx="69">
                    <c:v>75X övrig utb. inom hälso- och sjukvård, social omsorg, eftergymnasial</c:v>
                  </c:pt>
                  <c:pt idx="70">
                    <c:v>83R restaurang- och livsmedelsutbildning, gymnasial nivå </c:v>
                  </c:pt>
                  <c:pt idx="71">
                    <c:v>83T transportutbildning, gymnasial nivå </c:v>
                  </c:pt>
                  <c:pt idx="72">
                    <c:v>85P polisutbildning </c:v>
                  </c:pt>
                  <c:pt idx="73">
                    <c:v>85T transportutbildning, eftergymnasial nivå </c:v>
                  </c:pt>
                  <c:pt idx="74">
                    <c:v>85X övrig utbildning inom tjänsteområdet, eftergymnasial nivå </c:v>
                  </c:pt>
                </c15:dlblRangeCache>
              </c15:datalabelsRange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09983152"/>
        <c:axId val="509983544"/>
      </c:scatterChart>
      <c:valAx>
        <c:axId val="50998315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Andel kvinnor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spPr>
          <a:ln/>
        </c:spPr>
        <c:crossAx val="509983544"/>
        <c:crossesAt val="0"/>
        <c:crossBetween val="midCat"/>
      </c:valAx>
      <c:valAx>
        <c:axId val="5099835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Skillnad i matchad förvärvsgrad (kvinnor-män)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509983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2638888888888"/>
          <c:y val="5.2150127226463103E-2"/>
          <c:w val="0.77346527777777785"/>
          <c:h val="0.9056333757421544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98B60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B48AFA7-86E1-42C8-B14D-1B44ADB8898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9E08811-A0F5-44F6-8F3D-5E52F85AFEE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D9B7FF9-965A-43A4-B5A1-DE9142EE88A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45E3A72-8C32-4221-A5FA-45C8D36A17C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4AA74DD-024B-43BA-A3E8-B2C0F90FE23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Matchade!$E$2:$E$6</c:f>
              <c:strCache>
                <c:ptCount val="5"/>
                <c:pt idx="0">
                  <c:v>Smeder och verktygsmakare m.fl.</c:v>
                </c:pt>
                <c:pt idx="1">
                  <c:v>Process- o maskinoperat. (exkl. 811)/Arbetsledare inom tillv.</c:v>
                </c:pt>
                <c:pt idx="2">
                  <c:v>Gjutare, svetsare och plåtslagare m.fl.</c:v>
                </c:pt>
                <c:pt idx="3">
                  <c:v>Underhållsmekaniker och maskinreparatörer</c:v>
                </c:pt>
                <c:pt idx="4">
                  <c:v>Montörer</c:v>
                </c:pt>
              </c:strCache>
            </c:strRef>
          </c:cat>
          <c:val>
            <c:numRef>
              <c:f>Matchade!$F$2:$F$6</c:f>
              <c:numCache>
                <c:formatCode>General</c:formatCode>
                <c:ptCount val="5"/>
                <c:pt idx="0">
                  <c:v>13387</c:v>
                </c:pt>
                <c:pt idx="1">
                  <c:v>12090</c:v>
                </c:pt>
                <c:pt idx="2">
                  <c:v>6151</c:v>
                </c:pt>
                <c:pt idx="3">
                  <c:v>5838</c:v>
                </c:pt>
                <c:pt idx="4">
                  <c:v>5484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Matchade!$H$2:$H$6</c15:f>
                <c15:dlblRangeCache>
                  <c:ptCount val="5"/>
                  <c:pt idx="0">
                    <c:v>11,5%</c:v>
                  </c:pt>
                  <c:pt idx="1">
                    <c:v>10,4%</c:v>
                  </c:pt>
                  <c:pt idx="2">
                    <c:v>5,3%</c:v>
                  </c:pt>
                  <c:pt idx="3">
                    <c:v>5,0%</c:v>
                  </c:pt>
                  <c:pt idx="4">
                    <c:v>4,7%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9984328"/>
        <c:axId val="119402336"/>
      </c:barChart>
      <c:catAx>
        <c:axId val="509984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19402336"/>
        <c:crosses val="autoZero"/>
        <c:auto val="1"/>
        <c:lblAlgn val="ctr"/>
        <c:lblOffset val="20"/>
        <c:noMultiLvlLbl val="0"/>
      </c:catAx>
      <c:valAx>
        <c:axId val="119402336"/>
        <c:scaling>
          <c:orientation val="minMax"/>
          <c:max val="14000"/>
        </c:scaling>
        <c:delete val="0"/>
        <c:axPos val="b"/>
        <c:majorGridlines>
          <c:spPr>
            <a:ln>
              <a:solidFill>
                <a:srgbClr val="96969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3175"/>
        </c:spPr>
        <c:crossAx val="509984328"/>
        <c:crosses val="max"/>
        <c:crossBetween val="between"/>
        <c:majorUnit val="2000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2638888888888"/>
          <c:y val="5.2150127226463103E-2"/>
          <c:w val="0.77346527777777785"/>
          <c:h val="0.9056333757421544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367B1E">
                <a:lumMod val="20000"/>
                <a:lumOff val="8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4F77F10-4003-4786-8492-25FCBFFFBBE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072222E-83EB-44CB-BA5C-9D49A9341F8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91540F0-C370-483B-AA5A-68E8008C36E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B5B05B4-29F5-4094-B08E-366C9BA01F0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3C965DB-5837-416F-AD12-6554ADCEC9C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'Delvis matchade'!$E$2:$E$6</c:f>
              <c:strCache>
                <c:ptCount val="5"/>
                <c:pt idx="0">
                  <c:v>Snickare, murare och anläggningsarbetare/Arbetsledare inom bygg, anläggning och gruva</c:v>
                </c:pt>
                <c:pt idx="1">
                  <c:v>Städledare och fastighetsskötare m.fl.</c:v>
                </c:pt>
                <c:pt idx="2">
                  <c:v>Lastbilsförare m.fl.</c:v>
                </c:pt>
                <c:pt idx="3">
                  <c:v>Maskinförare/Matroser och jungmän m.fl.</c:v>
                </c:pt>
                <c:pt idx="4">
                  <c:v>Motorfordonsmekaniker och fordonsreparatörer/Flygmekaniker m.fl.</c:v>
                </c:pt>
              </c:strCache>
            </c:strRef>
          </c:cat>
          <c:val>
            <c:numRef>
              <c:f>'Delvis matchade'!$F$2:$F$6</c:f>
              <c:numCache>
                <c:formatCode>General</c:formatCode>
                <c:ptCount val="5"/>
                <c:pt idx="0">
                  <c:v>5386</c:v>
                </c:pt>
                <c:pt idx="1">
                  <c:v>3126</c:v>
                </c:pt>
                <c:pt idx="2">
                  <c:v>3052</c:v>
                </c:pt>
                <c:pt idx="3">
                  <c:v>2445</c:v>
                </c:pt>
                <c:pt idx="4">
                  <c:v>1842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'Delvis matchade'!$H$2:$H$6</c15:f>
                <c15:dlblRangeCache>
                  <c:ptCount val="5"/>
                  <c:pt idx="0">
                    <c:v>4,6%</c:v>
                  </c:pt>
                  <c:pt idx="1">
                    <c:v>2,7%</c:v>
                  </c:pt>
                  <c:pt idx="2">
                    <c:v>2,6%</c:v>
                  </c:pt>
                  <c:pt idx="3">
                    <c:v>2,1%</c:v>
                  </c:pt>
                  <c:pt idx="4">
                    <c:v>1,6%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19403120"/>
        <c:axId val="119403512"/>
      </c:barChart>
      <c:catAx>
        <c:axId val="119403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19403512"/>
        <c:crosses val="autoZero"/>
        <c:auto val="1"/>
        <c:lblAlgn val="ctr"/>
        <c:lblOffset val="20"/>
        <c:noMultiLvlLbl val="0"/>
      </c:catAx>
      <c:valAx>
        <c:axId val="119403512"/>
        <c:scaling>
          <c:orientation val="minMax"/>
        </c:scaling>
        <c:delete val="0"/>
        <c:axPos val="b"/>
        <c:majorGridlines>
          <c:spPr>
            <a:ln>
              <a:solidFill>
                <a:srgbClr val="96969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3175"/>
        </c:spPr>
        <c:crossAx val="119403120"/>
        <c:crosses val="max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2638888888888"/>
          <c:y val="5.2150127226463103E-2"/>
          <c:w val="0.77346527777777785"/>
          <c:h val="0.9056333757421544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F2A9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F81177B-E660-4D7E-A677-3D46FF6917D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C79F87A-214B-4145-AE9F-8F1D2EBD02B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9678676-191C-4229-8F32-91148E60554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47BCF73-D1D2-4A91-8E93-AFF4A27A89F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6CD0B17-8D60-42F5-8D75-F8B3AE04EE9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'Ej matchade'!$E$2:$E$6</c:f>
              <c:strCache>
                <c:ptCount val="5"/>
                <c:pt idx="0">
                  <c:v>Bärplockare o plantörer m.fl./Torg- o markn.försälj/Återvinningsarb, tidn.distrib o övr. servicearb</c:v>
                </c:pt>
                <c:pt idx="1">
                  <c:v>Vårdbiträden/Personliga assistenter</c:v>
                </c:pt>
                <c:pt idx="2">
                  <c:v>Bil-, motorcykel och cykelförare/Buss- och spårvagnsförare</c:v>
                </c:pt>
                <c:pt idx="3">
                  <c:v>Undersköterskor</c:v>
                </c:pt>
                <c:pt idx="4">
                  <c:v>Kontorsass. o sekreterare (exkl. 4117 Med.sekr., vårdadm.)</c:v>
                </c:pt>
              </c:strCache>
            </c:strRef>
          </c:cat>
          <c:val>
            <c:numRef>
              <c:f>'Ej matchade'!$F$2:$F$6</c:f>
              <c:numCache>
                <c:formatCode>General</c:formatCode>
                <c:ptCount val="5"/>
                <c:pt idx="0">
                  <c:v>3211</c:v>
                </c:pt>
                <c:pt idx="1">
                  <c:v>1999</c:v>
                </c:pt>
                <c:pt idx="2">
                  <c:v>1972</c:v>
                </c:pt>
                <c:pt idx="3">
                  <c:v>1605</c:v>
                </c:pt>
                <c:pt idx="4">
                  <c:v>1505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'Ej matchade'!$H$2:$H$6</c15:f>
                <c15:dlblRangeCache>
                  <c:ptCount val="5"/>
                  <c:pt idx="0">
                    <c:v>2,8%</c:v>
                  </c:pt>
                  <c:pt idx="1">
                    <c:v>1,7%</c:v>
                  </c:pt>
                  <c:pt idx="2">
                    <c:v>1,7%</c:v>
                  </c:pt>
                  <c:pt idx="3">
                    <c:v>1,4%</c:v>
                  </c:pt>
                  <c:pt idx="4">
                    <c:v>1,3%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410433776"/>
        <c:axId val="410434168"/>
      </c:barChart>
      <c:catAx>
        <c:axId val="41043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10434168"/>
        <c:crosses val="autoZero"/>
        <c:auto val="1"/>
        <c:lblAlgn val="ctr"/>
        <c:lblOffset val="20"/>
        <c:noMultiLvlLbl val="0"/>
      </c:catAx>
      <c:valAx>
        <c:axId val="410434168"/>
        <c:scaling>
          <c:orientation val="minMax"/>
          <c:max val="6000"/>
        </c:scaling>
        <c:delete val="0"/>
        <c:axPos val="b"/>
        <c:majorGridlines>
          <c:spPr>
            <a:ln>
              <a:solidFill>
                <a:srgbClr val="96969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3175"/>
        </c:spPr>
        <c:crossAx val="410433776"/>
        <c:crosses val="max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07870370370371E-2"/>
          <c:y val="3.7320740740740738E-2"/>
          <c:w val="0.93046478565179358"/>
          <c:h val="0.70358148148148136"/>
        </c:manualLayout>
      </c:layout>
      <c:barChart>
        <c:barDir val="col"/>
        <c:grouping val="clustered"/>
        <c:varyColors val="0"/>
        <c:ser>
          <c:idx val="0"/>
          <c:order val="0"/>
          <c:tx>
            <c:v>2006</c:v>
          </c:tx>
          <c:spPr>
            <a:solidFill>
              <a:srgbClr val="EB6913"/>
            </a:solidFill>
          </c:spPr>
          <c:invertIfNegative val="0"/>
          <c:cat>
            <c:strRef>
              <c:f>Blad1!$D$4:$D$24</c:f>
              <c:strCache>
                <c:ptCount val="21"/>
                <c:pt idx="0">
                  <c:v>Västra Götaland</c:v>
                </c:pt>
                <c:pt idx="1">
                  <c:v>Skåne </c:v>
                </c:pt>
                <c:pt idx="2">
                  <c:v>Stockholm</c:v>
                </c:pt>
                <c:pt idx="3">
                  <c:v>Östergötland</c:v>
                </c:pt>
                <c:pt idx="4">
                  <c:v>Jönköping</c:v>
                </c:pt>
                <c:pt idx="5">
                  <c:v>Värmland</c:v>
                </c:pt>
                <c:pt idx="6">
                  <c:v>Gävleborg</c:v>
                </c:pt>
                <c:pt idx="7">
                  <c:v>Dalarna</c:v>
                </c:pt>
                <c:pt idx="8">
                  <c:v>Norrbotten</c:v>
                </c:pt>
                <c:pt idx="9">
                  <c:v>Västernorrland</c:v>
                </c:pt>
                <c:pt idx="10">
                  <c:v>Södermanland</c:v>
                </c:pt>
                <c:pt idx="11">
                  <c:v>Kalmar </c:v>
                </c:pt>
                <c:pt idx="12">
                  <c:v>Örebro </c:v>
                </c:pt>
                <c:pt idx="13">
                  <c:v>Västerbotten</c:v>
                </c:pt>
                <c:pt idx="14">
                  <c:v>Västmanland</c:v>
                </c:pt>
                <c:pt idx="15">
                  <c:v>Halland</c:v>
                </c:pt>
                <c:pt idx="16">
                  <c:v>Uppsala </c:v>
                </c:pt>
                <c:pt idx="17">
                  <c:v>Kronoberg</c:v>
                </c:pt>
                <c:pt idx="18">
                  <c:v>Blekinge </c:v>
                </c:pt>
                <c:pt idx="19">
                  <c:v>Jämtland</c:v>
                </c:pt>
                <c:pt idx="20">
                  <c:v>Gotland</c:v>
                </c:pt>
              </c:strCache>
            </c:strRef>
          </c:cat>
          <c:val>
            <c:numRef>
              <c:f>Blad1!$E$4:$E$24</c:f>
              <c:numCache>
                <c:formatCode>#,##0</c:formatCode>
                <c:ptCount val="21"/>
                <c:pt idx="0">
                  <c:v>38778</c:v>
                </c:pt>
                <c:pt idx="1">
                  <c:v>23808</c:v>
                </c:pt>
                <c:pt idx="2">
                  <c:v>21165</c:v>
                </c:pt>
                <c:pt idx="3">
                  <c:v>11250</c:v>
                </c:pt>
                <c:pt idx="4">
                  <c:v>10475</c:v>
                </c:pt>
                <c:pt idx="5">
                  <c:v>10441</c:v>
                </c:pt>
                <c:pt idx="6">
                  <c:v>9221</c:v>
                </c:pt>
                <c:pt idx="7">
                  <c:v>9395</c:v>
                </c:pt>
                <c:pt idx="8">
                  <c:v>8741</c:v>
                </c:pt>
                <c:pt idx="9">
                  <c:v>8298</c:v>
                </c:pt>
                <c:pt idx="10">
                  <c:v>7797</c:v>
                </c:pt>
                <c:pt idx="11">
                  <c:v>7859</c:v>
                </c:pt>
                <c:pt idx="12">
                  <c:v>7956</c:v>
                </c:pt>
                <c:pt idx="13">
                  <c:v>7790</c:v>
                </c:pt>
                <c:pt idx="14">
                  <c:v>7417</c:v>
                </c:pt>
                <c:pt idx="15">
                  <c:v>6620</c:v>
                </c:pt>
                <c:pt idx="16">
                  <c:v>6045</c:v>
                </c:pt>
                <c:pt idx="17">
                  <c:v>5894</c:v>
                </c:pt>
                <c:pt idx="18">
                  <c:v>5225</c:v>
                </c:pt>
                <c:pt idx="19">
                  <c:v>3488</c:v>
                </c:pt>
                <c:pt idx="20">
                  <c:v>1308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7-4D0F-92EF-0424C123CF91}"/>
            </c:ext>
          </c:extLst>
        </c:ser>
        <c:ser>
          <c:idx val="1"/>
          <c:order val="1"/>
          <c:tx>
            <c:v>2015</c:v>
          </c:tx>
          <c:spPr>
            <a:solidFill>
              <a:srgbClr val="FDDDAD"/>
            </a:solidFill>
          </c:spPr>
          <c:invertIfNegative val="0"/>
          <c:cat>
            <c:strRef>
              <c:f>Blad1!$D$4:$D$24</c:f>
              <c:strCache>
                <c:ptCount val="21"/>
                <c:pt idx="0">
                  <c:v>Västra Götaland</c:v>
                </c:pt>
                <c:pt idx="1">
                  <c:v>Skåne </c:v>
                </c:pt>
                <c:pt idx="2">
                  <c:v>Stockholm</c:v>
                </c:pt>
                <c:pt idx="3">
                  <c:v>Östergötland</c:v>
                </c:pt>
                <c:pt idx="4">
                  <c:v>Jönköping</c:v>
                </c:pt>
                <c:pt idx="5">
                  <c:v>Värmland</c:v>
                </c:pt>
                <c:pt idx="6">
                  <c:v>Gävleborg</c:v>
                </c:pt>
                <c:pt idx="7">
                  <c:v>Dalarna</c:v>
                </c:pt>
                <c:pt idx="8">
                  <c:v>Norrbotten</c:v>
                </c:pt>
                <c:pt idx="9">
                  <c:v>Västernorrland</c:v>
                </c:pt>
                <c:pt idx="10">
                  <c:v>Södermanland</c:v>
                </c:pt>
                <c:pt idx="11">
                  <c:v>Kalmar </c:v>
                </c:pt>
                <c:pt idx="12">
                  <c:v>Örebro </c:v>
                </c:pt>
                <c:pt idx="13">
                  <c:v>Västerbotten</c:v>
                </c:pt>
                <c:pt idx="14">
                  <c:v>Västmanland</c:v>
                </c:pt>
                <c:pt idx="15">
                  <c:v>Halland</c:v>
                </c:pt>
                <c:pt idx="16">
                  <c:v>Uppsala </c:v>
                </c:pt>
                <c:pt idx="17">
                  <c:v>Kronoberg</c:v>
                </c:pt>
                <c:pt idx="18">
                  <c:v>Blekinge </c:v>
                </c:pt>
                <c:pt idx="19">
                  <c:v>Jämtland</c:v>
                </c:pt>
                <c:pt idx="20">
                  <c:v>Gotland</c:v>
                </c:pt>
              </c:strCache>
            </c:strRef>
          </c:cat>
          <c:val>
            <c:numRef>
              <c:f>Blad1!$N$4:$N$24</c:f>
              <c:numCache>
                <c:formatCode>#,##0</c:formatCode>
                <c:ptCount val="21"/>
                <c:pt idx="0">
                  <c:v>36852</c:v>
                </c:pt>
                <c:pt idx="1">
                  <c:v>21545</c:v>
                </c:pt>
                <c:pt idx="2">
                  <c:v>18221</c:v>
                </c:pt>
                <c:pt idx="3">
                  <c:v>11378</c:v>
                </c:pt>
                <c:pt idx="4">
                  <c:v>10283</c:v>
                </c:pt>
                <c:pt idx="5">
                  <c:v>10205</c:v>
                </c:pt>
                <c:pt idx="6">
                  <c:v>9287</c:v>
                </c:pt>
                <c:pt idx="7">
                  <c:v>8807</c:v>
                </c:pt>
                <c:pt idx="8">
                  <c:v>8115</c:v>
                </c:pt>
                <c:pt idx="9">
                  <c:v>7960</c:v>
                </c:pt>
                <c:pt idx="10">
                  <c:v>7552</c:v>
                </c:pt>
                <c:pt idx="11">
                  <c:v>7352</c:v>
                </c:pt>
                <c:pt idx="12">
                  <c:v>7281</c:v>
                </c:pt>
                <c:pt idx="13">
                  <c:v>7230</c:v>
                </c:pt>
                <c:pt idx="14">
                  <c:v>6954</c:v>
                </c:pt>
                <c:pt idx="15">
                  <c:v>6352</c:v>
                </c:pt>
                <c:pt idx="16">
                  <c:v>5630</c:v>
                </c:pt>
                <c:pt idx="17">
                  <c:v>5506</c:v>
                </c:pt>
                <c:pt idx="18">
                  <c:v>4774</c:v>
                </c:pt>
                <c:pt idx="19">
                  <c:v>3115</c:v>
                </c:pt>
                <c:pt idx="20">
                  <c:v>1156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7-4D0F-92EF-0424C123C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4361864"/>
        <c:axId val="314362648"/>
      </c:barChart>
      <c:catAx>
        <c:axId val="314361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4362648"/>
        <c:crosses val="autoZero"/>
        <c:auto val="1"/>
        <c:lblAlgn val="ctr"/>
        <c:lblOffset val="50"/>
        <c:noMultiLvlLbl val="0"/>
      </c:catAx>
      <c:valAx>
        <c:axId val="314362648"/>
        <c:scaling>
          <c:orientation val="minMax"/>
        </c:scaling>
        <c:delete val="0"/>
        <c:axPos val="l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31436186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1485555555555556"/>
          <c:y val="5.6444444444444443E-2"/>
          <c:w val="0.18232592592592592"/>
          <c:h val="6.9829259259259258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18961741044242E-2"/>
          <c:y val="3.2596364607021311E-2"/>
          <c:w val="0.91692893518518515"/>
          <c:h val="0.87223177702926702"/>
        </c:manualLayout>
      </c:layout>
      <c:lineChart>
        <c:grouping val="standard"/>
        <c:varyColors val="0"/>
        <c:ser>
          <c:idx val="0"/>
          <c:order val="0"/>
          <c:tx>
            <c:v>Män</c:v>
          </c:tx>
          <c:spPr>
            <a:ln>
              <a:solidFill>
                <a:srgbClr val="EB6913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703B7549-3F87-445F-9698-C810AE8E730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0229477-FC75-463E-894B-55CF1412496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DE877CC-435B-418E-BEF0-400ABBF62A5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D540D2D-5AA4-49EF-8BA4-2D994883B4E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EE12E3F-E3EA-4F6F-BCE9-558A9B455CA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404DD95-67FA-467C-9C80-43DF04AF012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DAC9549-4D0D-496F-8895-DB6A68C8B77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DB888B9-C164-4950-8DEF-34BED3BF53B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'000000RB'!$K$5:$R$5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'000000RB'!$C$24:$J$24</c:f>
              <c:numCache>
                <c:formatCode>0%</c:formatCode>
                <c:ptCount val="8"/>
                <c:pt idx="0">
                  <c:v>0.2224876700717166</c:v>
                </c:pt>
                <c:pt idx="1">
                  <c:v>0.20754941348140007</c:v>
                </c:pt>
                <c:pt idx="2">
                  <c:v>0.20238799767730492</c:v>
                </c:pt>
                <c:pt idx="3">
                  <c:v>0.20079077609674736</c:v>
                </c:pt>
                <c:pt idx="4">
                  <c:v>0.19503828060267145</c:v>
                </c:pt>
                <c:pt idx="5">
                  <c:v>0.18823220988266656</c:v>
                </c:pt>
                <c:pt idx="6">
                  <c:v>0.18399854464125676</c:v>
                </c:pt>
                <c:pt idx="7">
                  <c:v>0.18022111121658632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'000000RB'!$C$2:$J$2</c15:f>
                <c15:dlblRangeCache>
                  <c:ptCount val="8"/>
                  <c:pt idx="0">
                    <c:v>487 200</c:v>
                  </c:pt>
                  <c:pt idx="1">
                    <c:v>438 100</c:v>
                  </c:pt>
                  <c:pt idx="2">
                    <c:v>436 400</c:v>
                  </c:pt>
                  <c:pt idx="3">
                    <c:v>441 800</c:v>
                  </c:pt>
                  <c:pt idx="4">
                    <c:v>431 500</c:v>
                  </c:pt>
                  <c:pt idx="5">
                    <c:v>418 600</c:v>
                  </c:pt>
                  <c:pt idx="6">
                    <c:v>412 700</c:v>
                  </c:pt>
                  <c:pt idx="7">
                    <c:v>410 100</c:v>
                  </c:pt>
                </c15:dlblRangeCache>
              </c15:datalabelsRange>
            </c:ext>
          </c:extLst>
        </c:ser>
        <c:ser>
          <c:idx val="1"/>
          <c:order val="1"/>
          <c:tx>
            <c:v>Kvinnor</c:v>
          </c:tx>
          <c:spPr>
            <a:ln w="28575">
              <a:solidFill>
                <a:srgbClr val="98B604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F1BC42A9-2B7C-467D-B2B3-93F3C33D2D0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4106147-E3B9-48C6-B022-9D3591CF340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AAD3BCE-DD4E-422D-98AA-156FCBE7A7F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B35176B-1C41-45F1-B725-88769CEB8BE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87CF560-696E-46B7-BA50-6A8D9771091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47CB5D7-DC42-4195-B884-C0E0917514A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ADBC7DA-0CC6-432A-BEE1-F41545DC6A1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BDFACDC-FA01-4194-A76A-6D0FDC3B6E7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'000000RB'!$K$5:$R$5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'000000RB'!$K$24:$R$24</c:f>
              <c:numCache>
                <c:formatCode>0%</c:formatCode>
                <c:ptCount val="8"/>
                <c:pt idx="0">
                  <c:v>7.67874812454276E-2</c:v>
                </c:pt>
                <c:pt idx="1">
                  <c:v>7.020286684557954E-2</c:v>
                </c:pt>
                <c:pt idx="2">
                  <c:v>6.7968989049561876E-2</c:v>
                </c:pt>
                <c:pt idx="3">
                  <c:v>6.7706297376236291E-2</c:v>
                </c:pt>
                <c:pt idx="4">
                  <c:v>6.5482017450521388E-2</c:v>
                </c:pt>
                <c:pt idx="5">
                  <c:v>6.2833222139120307E-2</c:v>
                </c:pt>
                <c:pt idx="6">
                  <c:v>6.1312035912055411E-2</c:v>
                </c:pt>
                <c:pt idx="7">
                  <c:v>5.9854494105228584E-2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'000000RB'!$K$2:$R$2</c15:f>
                <c15:dlblRangeCache>
                  <c:ptCount val="8"/>
                  <c:pt idx="0">
                    <c:v>154 800</c:v>
                  </c:pt>
                  <c:pt idx="1">
                    <c:v>138 000</c:v>
                  </c:pt>
                  <c:pt idx="2">
                    <c:v>137 100</c:v>
                  </c:pt>
                  <c:pt idx="3">
                    <c:v>138 000</c:v>
                  </c:pt>
                  <c:pt idx="4">
                    <c:v>135 400</c:v>
                  </c:pt>
                  <c:pt idx="5">
                    <c:v>130 700</c:v>
                  </c:pt>
                  <c:pt idx="6">
                    <c:v>128 900</c:v>
                  </c:pt>
                  <c:pt idx="7">
                    <c:v>127 900</c:v>
                  </c:pt>
                </c15:dlblRangeCache>
              </c15:datalabelsRange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4360296"/>
        <c:axId val="314362256"/>
      </c:lineChart>
      <c:catAx>
        <c:axId val="314360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4362256"/>
        <c:crosses val="autoZero"/>
        <c:auto val="1"/>
        <c:lblAlgn val="ctr"/>
        <c:lblOffset val="100"/>
        <c:noMultiLvlLbl val="0"/>
      </c:catAx>
      <c:valAx>
        <c:axId val="314362256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 w="3175">
            <a:solidFill>
              <a:srgbClr val="969696"/>
            </a:solidFill>
          </a:ln>
        </c:spPr>
        <c:crossAx val="314360296"/>
        <c:crosses val="autoZero"/>
        <c:crossBetween val="between"/>
        <c:majorUnit val="5.000000000000001E-2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legend>
      <c:legendPos val="r"/>
      <c:layout>
        <c:manualLayout>
          <c:xMode val="edge"/>
          <c:yMode val="edge"/>
          <c:x val="0.63433032407407408"/>
          <c:y val="9.7937080781568972E-2"/>
          <c:w val="0.31361836923589914"/>
          <c:h val="0.13725493050949994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92638888888888"/>
          <c:y val="1.4098584928131826E-2"/>
          <c:w val="0.77346527777777785"/>
          <c:h val="0.8415289691389151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'[000000QJ (4).xlsx]000000QJ'!$C$7:$C$28</c:f>
              <c:strCache>
                <c:ptCount val="22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7</c:v>
                </c:pt>
                <c:pt idx="21">
                  <c:v>7</c:v>
                </c:pt>
              </c:strCache>
            </c:strRef>
          </c:tx>
          <c:spPr>
            <a:solidFill>
              <a:srgbClr val="98B60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AC02C0D-2A48-403F-8192-66C1D642272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BC57412-5772-478B-A3C7-7A0F770D4B6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4AF1474-7EAC-480C-92BE-656D25C041F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F77F081-2085-4B2D-80EE-01BD6D7CA7B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DC1FD25-561F-4FBF-B139-1E050E9BB1B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E73BE55-4A5B-4A61-BA44-F3E32D16D84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5009BF1-4D8F-4103-8AEE-B61E9936CEF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D3F9F27-6576-454D-8A4E-FC29CEB99C4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C342ECC-208C-4947-9CBB-EBCD64B4FAD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7ECC3AAF-FE66-485A-B880-687F8319F53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C3A3E5A1-B22B-4A9C-9678-F4253D95027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CB7B122C-5F8E-4EB6-9613-F648CEB29E9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0B185D1A-04CB-4C59-BF0E-A439E9E12D6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001EB80C-9709-4FE8-9C5B-54B4125631F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7D9816C7-43FA-471E-A004-C03F967D9D4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73B7E452-7C17-4D16-86B2-1F1273169C7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0DAEF652-C525-4B98-A935-2E09B59C610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5B76B9AC-1558-49BD-8B50-ED4CEED0648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DD10DAFF-5391-4456-9F55-AA9FDA90E46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0B6812BB-F4D6-434D-BDBC-92766E9328E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4D03D8A9-89DA-4AF7-B41A-8CF3F00C807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790ACA59-3C1E-4777-95EC-68864CD50AC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'[000000QJ (4).xlsx]000000QJ'!$A$7:$A$28</c:f>
              <c:strCache>
                <c:ptCount val="22"/>
                <c:pt idx="0">
                  <c:v>23 Jämtlands län</c:v>
                </c:pt>
                <c:pt idx="1">
                  <c:v>09 Gotlands län</c:v>
                </c:pt>
                <c:pt idx="2">
                  <c:v>25 Norrbottens län</c:v>
                </c:pt>
                <c:pt idx="3">
                  <c:v>24 Västerbottens län</c:v>
                </c:pt>
                <c:pt idx="4">
                  <c:v>22 Västernorrlands län</c:v>
                </c:pt>
                <c:pt idx="5">
                  <c:v>01 Stockholms län</c:v>
                </c:pt>
                <c:pt idx="6">
                  <c:v>17 Värmlands län</c:v>
                </c:pt>
                <c:pt idx="7">
                  <c:v>20 Dalarnas län</c:v>
                </c:pt>
                <c:pt idx="8">
                  <c:v>12 Skåne län</c:v>
                </c:pt>
                <c:pt idx="9">
                  <c:v>00 Riket</c:v>
                </c:pt>
                <c:pt idx="10">
                  <c:v>04 Södermanlands län</c:v>
                </c:pt>
                <c:pt idx="11">
                  <c:v>13 Hallands län</c:v>
                </c:pt>
                <c:pt idx="12">
                  <c:v>03 Uppsala län</c:v>
                </c:pt>
                <c:pt idx="13">
                  <c:v>05 Östergötlands län</c:v>
                </c:pt>
                <c:pt idx="14">
                  <c:v>18 Örebro län</c:v>
                </c:pt>
                <c:pt idx="15">
                  <c:v>10 Blekinge län</c:v>
                </c:pt>
                <c:pt idx="16">
                  <c:v>08 Kalmar län</c:v>
                </c:pt>
                <c:pt idx="17">
                  <c:v>14 Västra Götalands län</c:v>
                </c:pt>
                <c:pt idx="18">
                  <c:v>21 Gävleborgs län</c:v>
                </c:pt>
                <c:pt idx="19">
                  <c:v>19 Västmanlands län</c:v>
                </c:pt>
                <c:pt idx="20">
                  <c:v>07 Kronobergs län</c:v>
                </c:pt>
                <c:pt idx="21">
                  <c:v>06 Jönköpings län</c:v>
                </c:pt>
              </c:strCache>
            </c:strRef>
          </c:cat>
          <c:val>
            <c:numRef>
              <c:f>'[000000QJ (4).xlsx]000000QJ'!$C$7:$C$28</c:f>
              <c:numCache>
                <c:formatCode>0</c:formatCode>
                <c:ptCount val="22"/>
                <c:pt idx="0">
                  <c:v>11.9</c:v>
                </c:pt>
                <c:pt idx="1">
                  <c:v>11.5</c:v>
                </c:pt>
                <c:pt idx="2">
                  <c:v>10.6</c:v>
                </c:pt>
                <c:pt idx="3">
                  <c:v>10.3</c:v>
                </c:pt>
                <c:pt idx="4">
                  <c:v>9.8000000000000007</c:v>
                </c:pt>
                <c:pt idx="5">
                  <c:v>9.6</c:v>
                </c:pt>
                <c:pt idx="6">
                  <c:v>9.1999999999999993</c:v>
                </c:pt>
                <c:pt idx="7">
                  <c:v>9</c:v>
                </c:pt>
                <c:pt idx="8">
                  <c:v>8.8000000000000007</c:v>
                </c:pt>
                <c:pt idx="9">
                  <c:v>8.6999999999999993</c:v>
                </c:pt>
                <c:pt idx="10">
                  <c:v>8.6999999999999993</c:v>
                </c:pt>
                <c:pt idx="11">
                  <c:v>8.6999999999999993</c:v>
                </c:pt>
                <c:pt idx="12">
                  <c:v>8.6</c:v>
                </c:pt>
                <c:pt idx="13">
                  <c:v>8.5</c:v>
                </c:pt>
                <c:pt idx="14">
                  <c:v>8.5</c:v>
                </c:pt>
                <c:pt idx="15">
                  <c:v>8.3000000000000007</c:v>
                </c:pt>
                <c:pt idx="16">
                  <c:v>8.1</c:v>
                </c:pt>
                <c:pt idx="17">
                  <c:v>8.1</c:v>
                </c:pt>
                <c:pt idx="18">
                  <c:v>8.1</c:v>
                </c:pt>
                <c:pt idx="19">
                  <c:v>8</c:v>
                </c:pt>
                <c:pt idx="20">
                  <c:v>7.4</c:v>
                </c:pt>
                <c:pt idx="21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'[000000QJ (4).xlsx]000000QJ'!$B$7:$B$28</c15:f>
                <c15:dlblRangeCache>
                  <c:ptCount val="22"/>
                  <c:pt idx="0">
                    <c:v>300</c:v>
                  </c:pt>
                  <c:pt idx="1">
                    <c:v>106</c:v>
                  </c:pt>
                  <c:pt idx="2">
                    <c:v>716</c:v>
                  </c:pt>
                  <c:pt idx="3">
                    <c:v>624</c:v>
                  </c:pt>
                  <c:pt idx="4">
                    <c:v>636</c:v>
                  </c:pt>
                  <c:pt idx="5">
                    <c:v>1 633</c:v>
                  </c:pt>
                  <c:pt idx="6">
                    <c:v>721</c:v>
                  </c:pt>
                  <c:pt idx="7">
                    <c:v>634</c:v>
                  </c:pt>
                  <c:pt idx="8">
                    <c:v>1 471</c:v>
                  </c:pt>
                  <c:pt idx="9">
                    <c:v>14 686</c:v>
                  </c:pt>
                  <c:pt idx="10">
                    <c:v>472</c:v>
                  </c:pt>
                  <c:pt idx="11">
                    <c:v>428</c:v>
                  </c:pt>
                  <c:pt idx="12">
                    <c:v>377</c:v>
                  </c:pt>
                  <c:pt idx="13">
                    <c:v>771</c:v>
                  </c:pt>
                  <c:pt idx="14">
                    <c:v>507</c:v>
                  </c:pt>
                  <c:pt idx="15">
                    <c:v>319</c:v>
                  </c:pt>
                  <c:pt idx="16">
                    <c:v>478</c:v>
                  </c:pt>
                  <c:pt idx="17">
                    <c:v>2 430</c:v>
                  </c:pt>
                  <c:pt idx="18">
                    <c:v>601</c:v>
                  </c:pt>
                  <c:pt idx="19">
                    <c:v>443</c:v>
                  </c:pt>
                  <c:pt idx="20">
                    <c:v>361</c:v>
                  </c:pt>
                  <c:pt idx="21">
                    <c:v>635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410582104"/>
        <c:axId val="410581320"/>
      </c:barChart>
      <c:catAx>
        <c:axId val="410582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410581320"/>
        <c:crosses val="autoZero"/>
        <c:auto val="1"/>
        <c:lblAlgn val="ctr"/>
        <c:lblOffset val="20"/>
        <c:noMultiLvlLbl val="0"/>
      </c:catAx>
      <c:valAx>
        <c:axId val="410581320"/>
        <c:scaling>
          <c:orientation val="minMax"/>
        </c:scaling>
        <c:delete val="0"/>
        <c:axPos val="b"/>
        <c:majorGridlines>
          <c:spPr>
            <a:ln>
              <a:solidFill>
                <a:srgbClr val="96969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dirty="0" smtClean="0"/>
                  <a:t>%</a:t>
                </a:r>
                <a:endParaRPr lang="sv-SE" sz="1050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ln w="3175"/>
        </c:spPr>
        <c:crossAx val="410582104"/>
        <c:crosses val="max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6696373123733"/>
          <c:y val="3.7320740740740738E-2"/>
          <c:w val="0.84421002649149457"/>
          <c:h val="0.82336042669594978"/>
        </c:manualLayout>
      </c:layout>
      <c:barChart>
        <c:barDir val="col"/>
        <c:grouping val="clustered"/>
        <c:varyColors val="0"/>
        <c:ser>
          <c:idx val="0"/>
          <c:order val="0"/>
          <c:tx>
            <c:v>Utbildade</c:v>
          </c:tx>
          <c:spPr>
            <a:solidFill>
              <a:srgbClr val="EB6913"/>
            </a:solidFill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Blad2!$A$2:$A$59</c15:sqref>
                  </c15:fullRef>
                </c:ext>
              </c:extLst>
              <c:f>Blad2!$A$4:$A$59</c:f>
              <c:numCache>
                <c:formatCode>General</c:formatCode>
                <c:ptCount val="5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53</c:v>
                </c:pt>
                <c:pt idx="35">
                  <c:v>54</c:v>
                </c:pt>
                <c:pt idx="36">
                  <c:v>55</c:v>
                </c:pt>
                <c:pt idx="37">
                  <c:v>56</c:v>
                </c:pt>
                <c:pt idx="38">
                  <c:v>57</c:v>
                </c:pt>
                <c:pt idx="39">
                  <c:v>58</c:v>
                </c:pt>
                <c:pt idx="40">
                  <c:v>59</c:v>
                </c:pt>
                <c:pt idx="41">
                  <c:v>60</c:v>
                </c:pt>
                <c:pt idx="42">
                  <c:v>61</c:v>
                </c:pt>
                <c:pt idx="43">
                  <c:v>62</c:v>
                </c:pt>
                <c:pt idx="44">
                  <c:v>63</c:v>
                </c:pt>
                <c:pt idx="45">
                  <c:v>64</c:v>
                </c:pt>
                <c:pt idx="46">
                  <c:v>65</c:v>
                </c:pt>
                <c:pt idx="47">
                  <c:v>66</c:v>
                </c:pt>
                <c:pt idx="48">
                  <c:v>67</c:v>
                </c:pt>
                <c:pt idx="49">
                  <c:v>68</c:v>
                </c:pt>
                <c:pt idx="50">
                  <c:v>69</c:v>
                </c:pt>
                <c:pt idx="51">
                  <c:v>70</c:v>
                </c:pt>
                <c:pt idx="52">
                  <c:v>71</c:v>
                </c:pt>
                <c:pt idx="53">
                  <c:v>72</c:v>
                </c:pt>
                <c:pt idx="54">
                  <c:v>73</c:v>
                </c:pt>
                <c:pt idx="55">
                  <c:v>74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Blad2!$D$2:$D$59</c15:sqref>
                  </c15:fullRef>
                </c:ext>
              </c:extLst>
              <c:f>Blad2!$D$4:$D$59</c:f>
              <c:numCache>
                <c:formatCode>General</c:formatCode>
                <c:ptCount val="56"/>
                <c:pt idx="0">
                  <c:v>1342</c:v>
                </c:pt>
                <c:pt idx="1">
                  <c:v>1739</c:v>
                </c:pt>
                <c:pt idx="2">
                  <c:v>2103</c:v>
                </c:pt>
                <c:pt idx="3">
                  <c:v>2522</c:v>
                </c:pt>
                <c:pt idx="4">
                  <c:v>2924</c:v>
                </c:pt>
                <c:pt idx="5">
                  <c:v>3014</c:v>
                </c:pt>
                <c:pt idx="6">
                  <c:v>2888</c:v>
                </c:pt>
                <c:pt idx="7">
                  <c:v>2442</c:v>
                </c:pt>
                <c:pt idx="8">
                  <c:v>2350</c:v>
                </c:pt>
                <c:pt idx="9">
                  <c:v>2025</c:v>
                </c:pt>
                <c:pt idx="10">
                  <c:v>1997</c:v>
                </c:pt>
                <c:pt idx="11">
                  <c:v>2105</c:v>
                </c:pt>
                <c:pt idx="12">
                  <c:v>1849</c:v>
                </c:pt>
                <c:pt idx="13">
                  <c:v>2031</c:v>
                </c:pt>
                <c:pt idx="14">
                  <c:v>2360</c:v>
                </c:pt>
                <c:pt idx="15">
                  <c:v>2290</c:v>
                </c:pt>
                <c:pt idx="16">
                  <c:v>2577</c:v>
                </c:pt>
                <c:pt idx="17">
                  <c:v>2401</c:v>
                </c:pt>
                <c:pt idx="18">
                  <c:v>2197</c:v>
                </c:pt>
                <c:pt idx="19">
                  <c:v>2596</c:v>
                </c:pt>
                <c:pt idx="20">
                  <c:v>3111</c:v>
                </c:pt>
                <c:pt idx="21">
                  <c:v>3768</c:v>
                </c:pt>
                <c:pt idx="22">
                  <c:v>4643</c:v>
                </c:pt>
                <c:pt idx="23">
                  <c:v>5282</c:v>
                </c:pt>
                <c:pt idx="24">
                  <c:v>5551</c:v>
                </c:pt>
                <c:pt idx="25">
                  <c:v>6179</c:v>
                </c:pt>
                <c:pt idx="26">
                  <c:v>6001</c:v>
                </c:pt>
                <c:pt idx="27">
                  <c:v>6708</c:v>
                </c:pt>
                <c:pt idx="28">
                  <c:v>7447</c:v>
                </c:pt>
                <c:pt idx="29">
                  <c:v>8242</c:v>
                </c:pt>
                <c:pt idx="30">
                  <c:v>8722</c:v>
                </c:pt>
                <c:pt idx="31">
                  <c:v>8662</c:v>
                </c:pt>
                <c:pt idx="32">
                  <c:v>8499</c:v>
                </c:pt>
                <c:pt idx="33">
                  <c:v>7543</c:v>
                </c:pt>
                <c:pt idx="34">
                  <c:v>7150</c:v>
                </c:pt>
                <c:pt idx="35">
                  <c:v>6985</c:v>
                </c:pt>
                <c:pt idx="36">
                  <c:v>7052</c:v>
                </c:pt>
                <c:pt idx="37">
                  <c:v>7146</c:v>
                </c:pt>
                <c:pt idx="38">
                  <c:v>6810</c:v>
                </c:pt>
                <c:pt idx="39">
                  <c:v>6560</c:v>
                </c:pt>
                <c:pt idx="40">
                  <c:v>6160</c:v>
                </c:pt>
                <c:pt idx="41">
                  <c:v>5625</c:v>
                </c:pt>
                <c:pt idx="42">
                  <c:v>4753</c:v>
                </c:pt>
                <c:pt idx="43">
                  <c:v>4574</c:v>
                </c:pt>
                <c:pt idx="44">
                  <c:v>4104</c:v>
                </c:pt>
                <c:pt idx="45">
                  <c:v>3868</c:v>
                </c:pt>
                <c:pt idx="46">
                  <c:v>3719</c:v>
                </c:pt>
                <c:pt idx="47">
                  <c:v>3608</c:v>
                </c:pt>
                <c:pt idx="48">
                  <c:v>3404</c:v>
                </c:pt>
                <c:pt idx="49">
                  <c:v>3182</c:v>
                </c:pt>
                <c:pt idx="50">
                  <c:v>2975</c:v>
                </c:pt>
                <c:pt idx="51">
                  <c:v>2780</c:v>
                </c:pt>
                <c:pt idx="52">
                  <c:v>2615</c:v>
                </c:pt>
                <c:pt idx="53">
                  <c:v>2295</c:v>
                </c:pt>
                <c:pt idx="54">
                  <c:v>1943</c:v>
                </c:pt>
                <c:pt idx="55">
                  <c:v>1711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7-4D0F-92EF-0424C123C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0459224"/>
        <c:axId val="310460008"/>
      </c:barChart>
      <c:lineChart>
        <c:grouping val="standard"/>
        <c:varyColors val="0"/>
        <c:ser>
          <c:idx val="1"/>
          <c:order val="1"/>
          <c:tx>
            <c:v>Förvärvsarbetande</c:v>
          </c:tx>
          <c:marker>
            <c:symbol val="none"/>
          </c:marker>
          <c:cat>
            <c:strLit>
              <c:ptCount val="56"/>
              <c:pt idx="0">
                <c:v>19</c:v>
              </c:pt>
              <c:pt idx="1">
                <c:v>20</c:v>
              </c:pt>
              <c:pt idx="2">
                <c:v>21</c:v>
              </c:pt>
              <c:pt idx="3">
                <c:v>22</c:v>
              </c:pt>
              <c:pt idx="4">
                <c:v>23</c:v>
              </c:pt>
              <c:pt idx="5">
                <c:v>24</c:v>
              </c:pt>
              <c:pt idx="6">
                <c:v>25</c:v>
              </c:pt>
              <c:pt idx="7">
                <c:v>26</c:v>
              </c:pt>
              <c:pt idx="8">
                <c:v>27</c:v>
              </c:pt>
              <c:pt idx="9">
                <c:v>28</c:v>
              </c:pt>
              <c:pt idx="10">
                <c:v>29</c:v>
              </c:pt>
              <c:pt idx="11">
                <c:v>30</c:v>
              </c:pt>
              <c:pt idx="12">
                <c:v>31</c:v>
              </c:pt>
              <c:pt idx="13">
                <c:v>32</c:v>
              </c:pt>
              <c:pt idx="14">
                <c:v>33</c:v>
              </c:pt>
              <c:pt idx="15">
                <c:v>34</c:v>
              </c:pt>
              <c:pt idx="16">
                <c:v>35</c:v>
              </c:pt>
              <c:pt idx="17">
                <c:v>36</c:v>
              </c:pt>
              <c:pt idx="18">
                <c:v>37</c:v>
              </c:pt>
              <c:pt idx="19">
                <c:v>38</c:v>
              </c:pt>
              <c:pt idx="20">
                <c:v>39</c:v>
              </c:pt>
              <c:pt idx="21">
                <c:v>40</c:v>
              </c:pt>
              <c:pt idx="22">
                <c:v>41</c:v>
              </c:pt>
              <c:pt idx="23">
                <c:v>42</c:v>
              </c:pt>
              <c:pt idx="24">
                <c:v>43</c:v>
              </c:pt>
              <c:pt idx="25">
                <c:v>44</c:v>
              </c:pt>
              <c:pt idx="26">
                <c:v>45</c:v>
              </c:pt>
              <c:pt idx="27">
                <c:v>46</c:v>
              </c:pt>
              <c:pt idx="28">
                <c:v>47</c:v>
              </c:pt>
              <c:pt idx="29">
                <c:v>48</c:v>
              </c:pt>
              <c:pt idx="30">
                <c:v>49</c:v>
              </c:pt>
              <c:pt idx="31">
                <c:v>50</c:v>
              </c:pt>
              <c:pt idx="32">
                <c:v>51</c:v>
              </c:pt>
              <c:pt idx="33">
                <c:v>52</c:v>
              </c:pt>
              <c:pt idx="34">
                <c:v>53</c:v>
              </c:pt>
              <c:pt idx="35">
                <c:v>54</c:v>
              </c:pt>
              <c:pt idx="36">
                <c:v>55</c:v>
              </c:pt>
              <c:pt idx="37">
                <c:v>56</c:v>
              </c:pt>
              <c:pt idx="38">
                <c:v>57</c:v>
              </c:pt>
              <c:pt idx="39">
                <c:v>58</c:v>
              </c:pt>
              <c:pt idx="40">
                <c:v>59</c:v>
              </c:pt>
              <c:pt idx="41">
                <c:v>60</c:v>
              </c:pt>
              <c:pt idx="42">
                <c:v>61</c:v>
              </c:pt>
              <c:pt idx="43">
                <c:v>62</c:v>
              </c:pt>
              <c:pt idx="44">
                <c:v>63</c:v>
              </c:pt>
              <c:pt idx="45">
                <c:v>64</c:v>
              </c:pt>
              <c:pt idx="46">
                <c:v>65</c:v>
              </c:pt>
              <c:pt idx="47">
                <c:v>66</c:v>
              </c:pt>
              <c:pt idx="48">
                <c:v>67</c:v>
              </c:pt>
              <c:pt idx="49">
                <c:v>68</c:v>
              </c:pt>
              <c:pt idx="50">
                <c:v>69</c:v>
              </c:pt>
              <c:pt idx="51">
                <c:v>70</c:v>
              </c:pt>
              <c:pt idx="52">
                <c:v>71</c:v>
              </c:pt>
              <c:pt idx="53">
                <c:v>72</c:v>
              </c:pt>
              <c:pt idx="54">
                <c:v>73</c:v>
              </c:pt>
              <c:pt idx="55">
                <c:v>74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Blad2!$AD$3:$AD$59</c15:sqref>
                  </c15:fullRef>
                </c:ext>
              </c:extLst>
              <c:f>Blad2!$AD$5:$AD$59</c:f>
              <c:numCache>
                <c:formatCode>General</c:formatCode>
                <c:ptCount val="55"/>
                <c:pt idx="0">
                  <c:v>1271</c:v>
                </c:pt>
                <c:pt idx="1">
                  <c:v>1572</c:v>
                </c:pt>
                <c:pt idx="2">
                  <c:v>2013</c:v>
                </c:pt>
                <c:pt idx="3">
                  <c:v>2428</c:v>
                </c:pt>
                <c:pt idx="4">
                  <c:v>2565</c:v>
                </c:pt>
                <c:pt idx="5">
                  <c:v>2381</c:v>
                </c:pt>
                <c:pt idx="6">
                  <c:v>2034</c:v>
                </c:pt>
                <c:pt idx="7">
                  <c:v>1982</c:v>
                </c:pt>
                <c:pt idx="8">
                  <c:v>1737</c:v>
                </c:pt>
                <c:pt idx="9">
                  <c:v>1698</c:v>
                </c:pt>
                <c:pt idx="10">
                  <c:v>1814</c:v>
                </c:pt>
                <c:pt idx="11">
                  <c:v>1585</c:v>
                </c:pt>
                <c:pt idx="12">
                  <c:v>1752</c:v>
                </c:pt>
                <c:pt idx="13">
                  <c:v>2071</c:v>
                </c:pt>
                <c:pt idx="14">
                  <c:v>2043</c:v>
                </c:pt>
                <c:pt idx="15">
                  <c:v>2280</c:v>
                </c:pt>
                <c:pt idx="16">
                  <c:v>2085</c:v>
                </c:pt>
                <c:pt idx="17">
                  <c:v>1949</c:v>
                </c:pt>
                <c:pt idx="18">
                  <c:v>2262</c:v>
                </c:pt>
                <c:pt idx="19">
                  <c:v>2735</c:v>
                </c:pt>
                <c:pt idx="20">
                  <c:v>3337</c:v>
                </c:pt>
                <c:pt idx="21">
                  <c:v>4150</c:v>
                </c:pt>
                <c:pt idx="22">
                  <c:v>4723</c:v>
                </c:pt>
                <c:pt idx="23">
                  <c:v>4998</c:v>
                </c:pt>
                <c:pt idx="24">
                  <c:v>5537</c:v>
                </c:pt>
                <c:pt idx="25">
                  <c:v>5311</c:v>
                </c:pt>
                <c:pt idx="26">
                  <c:v>5950</c:v>
                </c:pt>
                <c:pt idx="27">
                  <c:v>6600</c:v>
                </c:pt>
                <c:pt idx="28">
                  <c:v>7254</c:v>
                </c:pt>
                <c:pt idx="29">
                  <c:v>7669</c:v>
                </c:pt>
                <c:pt idx="30">
                  <c:v>7508</c:v>
                </c:pt>
                <c:pt idx="31">
                  <c:v>7191</c:v>
                </c:pt>
                <c:pt idx="32">
                  <c:v>6224</c:v>
                </c:pt>
                <c:pt idx="33">
                  <c:v>5861</c:v>
                </c:pt>
                <c:pt idx="34">
                  <c:v>5707</c:v>
                </c:pt>
                <c:pt idx="35">
                  <c:v>5643</c:v>
                </c:pt>
                <c:pt idx="36">
                  <c:v>5661</c:v>
                </c:pt>
                <c:pt idx="37">
                  <c:v>5391</c:v>
                </c:pt>
                <c:pt idx="38">
                  <c:v>5071</c:v>
                </c:pt>
                <c:pt idx="39">
                  <c:v>4665</c:v>
                </c:pt>
                <c:pt idx="40">
                  <c:v>4088</c:v>
                </c:pt>
                <c:pt idx="41">
                  <c:v>3292</c:v>
                </c:pt>
                <c:pt idx="42">
                  <c:v>3027</c:v>
                </c:pt>
                <c:pt idx="43">
                  <c:v>2423</c:v>
                </c:pt>
                <c:pt idx="44">
                  <c:v>1970</c:v>
                </c:pt>
                <c:pt idx="45">
                  <c:v>1350</c:v>
                </c:pt>
                <c:pt idx="46">
                  <c:v>844</c:v>
                </c:pt>
                <c:pt idx="47">
                  <c:v>570</c:v>
                </c:pt>
                <c:pt idx="48">
                  <c:v>594</c:v>
                </c:pt>
                <c:pt idx="49">
                  <c:v>450</c:v>
                </c:pt>
                <c:pt idx="50">
                  <c:v>407</c:v>
                </c:pt>
                <c:pt idx="51">
                  <c:v>350</c:v>
                </c:pt>
                <c:pt idx="52">
                  <c:v>262</c:v>
                </c:pt>
                <c:pt idx="53">
                  <c:v>200</c:v>
                </c:pt>
                <c:pt idx="54">
                  <c:v>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459224"/>
        <c:axId val="310460008"/>
      </c:lineChart>
      <c:catAx>
        <c:axId val="310459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smtClean="0"/>
                  <a:t>Ålder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51024852323845371"/>
              <c:y val="0.925273438305603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310460008"/>
        <c:crosses val="autoZero"/>
        <c:auto val="1"/>
        <c:lblAlgn val="ctr"/>
        <c:lblOffset val="50"/>
        <c:noMultiLvlLbl val="0"/>
      </c:catAx>
      <c:valAx>
        <c:axId val="310460008"/>
        <c:scaling>
          <c:orientation val="minMax"/>
          <c:max val="10000"/>
        </c:scaling>
        <c:delete val="0"/>
        <c:axPos val="l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smtClean="0"/>
                  <a:t>Antal</a:t>
                </a:r>
                <a:endParaRPr lang="sv-SE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104592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875528311711613E-2"/>
          <c:y val="3.7080923748611695E-2"/>
          <c:w val="0.91751620370370368"/>
          <c:h val="0.90563337574215441"/>
        </c:manualLayout>
      </c:layout>
      <c:barChart>
        <c:barDir val="bar"/>
        <c:grouping val="clustered"/>
        <c:varyColors val="0"/>
        <c:ser>
          <c:idx val="1"/>
          <c:order val="0"/>
          <c:tx>
            <c:v>Män</c:v>
          </c:tx>
          <c:spPr>
            <a:solidFill>
              <a:srgbClr val="98B604"/>
            </a:soli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</c:spPr>
          <c:invertIfNegative val="0"/>
          <c:cat>
            <c:numRef>
              <c:f>'[1]Diagram 2'!$A$3:$A$61</c:f>
              <c:numCache>
                <c:formatCode>General</c:formatCode>
                <c:ptCount val="5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  <c:pt idx="49">
                  <c:v>65</c:v>
                </c:pt>
                <c:pt idx="50">
                  <c:v>66</c:v>
                </c:pt>
                <c:pt idx="51">
                  <c:v>67</c:v>
                </c:pt>
                <c:pt idx="52">
                  <c:v>68</c:v>
                </c:pt>
                <c:pt idx="53">
                  <c:v>69</c:v>
                </c:pt>
                <c:pt idx="54">
                  <c:v>70</c:v>
                </c:pt>
                <c:pt idx="55">
                  <c:v>71</c:v>
                </c:pt>
                <c:pt idx="56">
                  <c:v>72</c:v>
                </c:pt>
                <c:pt idx="57">
                  <c:v>73</c:v>
                </c:pt>
                <c:pt idx="58">
                  <c:v>74</c:v>
                </c:pt>
              </c:numCache>
            </c:numRef>
          </c:cat>
          <c:val>
            <c:numRef>
              <c:f>Blad2!$D$2:$D$59</c:f>
              <c:numCache>
                <c:formatCode>0.0</c:formatCode>
                <c:ptCount val="58"/>
                <c:pt idx="0">
                  <c:v>-4.2527494024887085E-4</c:v>
                </c:pt>
                <c:pt idx="1">
                  <c:v>-4.2527494024887091E-3</c:v>
                </c:pt>
                <c:pt idx="2">
                  <c:v>-0.49799695503142782</c:v>
                </c:pt>
                <c:pt idx="3">
                  <c:v>-0.65109593352102135</c:v>
                </c:pt>
                <c:pt idx="4">
                  <c:v>-0.77825314065543372</c:v>
                </c:pt>
                <c:pt idx="5">
                  <c:v>-0.94878839169523099</c:v>
                </c:pt>
                <c:pt idx="6">
                  <c:v>-1.1142203434520417</c:v>
                </c:pt>
                <c:pt idx="7">
                  <c:v>-1.1639775114611597</c:v>
                </c:pt>
                <c:pt idx="8">
                  <c:v>-1.1180478179142816</c:v>
                </c:pt>
                <c:pt idx="9">
                  <c:v>-0.94325981747199561</c:v>
                </c:pt>
                <c:pt idx="10">
                  <c:v>-0.92199607045955223</c:v>
                </c:pt>
                <c:pt idx="11">
                  <c:v>-0.78931028910190437</c:v>
                </c:pt>
                <c:pt idx="12">
                  <c:v>-0.77655204089443819</c:v>
                </c:pt>
                <c:pt idx="13">
                  <c:v>-0.83949273205127117</c:v>
                </c:pt>
                <c:pt idx="14">
                  <c:v>-0.73062234734756026</c:v>
                </c:pt>
                <c:pt idx="15">
                  <c:v>-0.79398831344464194</c:v>
                </c:pt>
                <c:pt idx="16">
                  <c:v>-0.92794991962303641</c:v>
                </c:pt>
                <c:pt idx="17">
                  <c:v>-0.90158287332760634</c:v>
                </c:pt>
                <c:pt idx="18">
                  <c:v>-1.0283148055217699</c:v>
                </c:pt>
                <c:pt idx="19">
                  <c:v>-0.95134004133672412</c:v>
                </c:pt>
                <c:pt idx="20">
                  <c:v>-0.85522790484047939</c:v>
                </c:pt>
                <c:pt idx="21">
                  <c:v>-1.0134301826130594</c:v>
                </c:pt>
                <c:pt idx="22">
                  <c:v>-1.1967236818603229</c:v>
                </c:pt>
                <c:pt idx="23">
                  <c:v>-1.4319007238179482</c:v>
                </c:pt>
                <c:pt idx="24">
                  <c:v>-1.7538338535863434</c:v>
                </c:pt>
                <c:pt idx="25">
                  <c:v>-1.995815294587951</c:v>
                </c:pt>
                <c:pt idx="26">
                  <c:v>-2.07916918287673</c:v>
                </c:pt>
                <c:pt idx="27">
                  <c:v>-2.3398627212492875</c:v>
                </c:pt>
                <c:pt idx="28">
                  <c:v>-2.2760714802119568</c:v>
                </c:pt>
                <c:pt idx="29">
                  <c:v>-2.5644078897006914</c:v>
                </c:pt>
                <c:pt idx="30">
                  <c:v>-2.830630002296485</c:v>
                </c:pt>
                <c:pt idx="31">
                  <c:v>-3.1215180614267126</c:v>
                </c:pt>
                <c:pt idx="32">
                  <c:v>-3.3043862857337269</c:v>
                </c:pt>
                <c:pt idx="33">
                  <c:v>-3.2614335167685908</c:v>
                </c:pt>
                <c:pt idx="34">
                  <c:v>-3.1797807282408073</c:v>
                </c:pt>
                <c:pt idx="35">
                  <c:v>-2.7864014085106024</c:v>
                </c:pt>
                <c:pt idx="36">
                  <c:v>-2.6111881331280671</c:v>
                </c:pt>
                <c:pt idx="37">
                  <c:v>-2.5576034906567098</c:v>
                </c:pt>
                <c:pt idx="38">
                  <c:v>-2.5678100892226827</c:v>
                </c:pt>
                <c:pt idx="39">
                  <c:v>-2.6260727560367778</c:v>
                </c:pt>
                <c:pt idx="40">
                  <c:v>-2.4785023517704197</c:v>
                </c:pt>
                <c:pt idx="41">
                  <c:v>-2.3781374658716858</c:v>
                </c:pt>
                <c:pt idx="42">
                  <c:v>-2.2186593632783596</c:v>
                </c:pt>
                <c:pt idx="43">
                  <c:v>-2.022182340883381</c:v>
                </c:pt>
                <c:pt idx="44">
                  <c:v>-1.6730316149390583</c:v>
                </c:pt>
                <c:pt idx="45">
                  <c:v>-1.6088150989614785</c:v>
                </c:pt>
                <c:pt idx="46">
                  <c:v>-1.4455095219059122</c:v>
                </c:pt>
                <c:pt idx="47">
                  <c:v>-1.3396160617839432</c:v>
                </c:pt>
                <c:pt idx="48">
                  <c:v>-1.2685951467623819</c:v>
                </c:pt>
                <c:pt idx="49">
                  <c:v>-1.2264929276777436</c:v>
                </c:pt>
                <c:pt idx="50">
                  <c:v>-1.1567478374769287</c:v>
                </c:pt>
                <c:pt idx="51">
                  <c:v>-1.0631873506221772</c:v>
                </c:pt>
                <c:pt idx="52">
                  <c:v>-0.99471808524210903</c:v>
                </c:pt>
                <c:pt idx="53">
                  <c:v>-0.90455979790934837</c:v>
                </c:pt>
                <c:pt idx="54">
                  <c:v>-0.84502130627450645</c:v>
                </c:pt>
                <c:pt idx="55">
                  <c:v>-0.72169157360233394</c:v>
                </c:pt>
                <c:pt idx="56">
                  <c:v>-0.60431569009364561</c:v>
                </c:pt>
                <c:pt idx="57">
                  <c:v>-0.5320189502513375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21-475C-A0CA-162E3626B83E}"/>
            </c:ext>
          </c:extLst>
        </c:ser>
        <c:ser>
          <c:idx val="0"/>
          <c:order val="1"/>
          <c:tx>
            <c:v>Kvinnor</c:v>
          </c:tx>
          <c:spPr>
            <a:solidFill>
              <a:srgbClr val="EB6913"/>
            </a:soli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</c:spPr>
          <c:invertIfNegative val="0"/>
          <c:cat>
            <c:numRef>
              <c:f>'[1]Diagram 2'!$A$3:$A$61</c:f>
              <c:numCache>
                <c:formatCode>General</c:formatCode>
                <c:ptCount val="5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  <c:pt idx="49">
                  <c:v>65</c:v>
                </c:pt>
                <c:pt idx="50">
                  <c:v>66</c:v>
                </c:pt>
                <c:pt idx="51">
                  <c:v>67</c:v>
                </c:pt>
                <c:pt idx="52">
                  <c:v>68</c:v>
                </c:pt>
                <c:pt idx="53">
                  <c:v>69</c:v>
                </c:pt>
                <c:pt idx="54">
                  <c:v>70</c:v>
                </c:pt>
                <c:pt idx="55">
                  <c:v>71</c:v>
                </c:pt>
                <c:pt idx="56">
                  <c:v>72</c:v>
                </c:pt>
                <c:pt idx="57">
                  <c:v>73</c:v>
                </c:pt>
                <c:pt idx="58">
                  <c:v>74</c:v>
                </c:pt>
              </c:numCache>
            </c:numRef>
          </c:cat>
          <c:val>
            <c:numRef>
              <c:f>Blad2!$E$2:$E$59</c:f>
              <c:numCache>
                <c:formatCode>0.0</c:formatCode>
                <c:ptCount val="58"/>
                <c:pt idx="0">
                  <c:v>0</c:v>
                </c:pt>
                <c:pt idx="1">
                  <c:v>8.505498804977417E-4</c:v>
                </c:pt>
                <c:pt idx="2">
                  <c:v>7.2722014782556924E-2</c:v>
                </c:pt>
                <c:pt idx="3">
                  <c:v>8.8457187571765156E-2</c:v>
                </c:pt>
                <c:pt idx="4">
                  <c:v>0.11610005868794177</c:v>
                </c:pt>
                <c:pt idx="5">
                  <c:v>0.12375500761242143</c:v>
                </c:pt>
                <c:pt idx="6">
                  <c:v>0.12928358183565677</c:v>
                </c:pt>
                <c:pt idx="7">
                  <c:v>0.11780115844893724</c:v>
                </c:pt>
                <c:pt idx="8">
                  <c:v>0.11014620952445756</c:v>
                </c:pt>
                <c:pt idx="9">
                  <c:v>9.5261586615747074E-2</c:v>
                </c:pt>
                <c:pt idx="10">
                  <c:v>7.7400039125294501E-2</c:v>
                </c:pt>
                <c:pt idx="11">
                  <c:v>7.1871464902059173E-2</c:v>
                </c:pt>
                <c:pt idx="12">
                  <c:v>7.2722014782556924E-2</c:v>
                </c:pt>
                <c:pt idx="13">
                  <c:v>5.5711017172602087E-2</c:v>
                </c:pt>
                <c:pt idx="14">
                  <c:v>5.5711017172602087E-2</c:v>
                </c:pt>
                <c:pt idx="15">
                  <c:v>6.9745090200814819E-2</c:v>
                </c:pt>
                <c:pt idx="16">
                  <c:v>7.5698939364299014E-2</c:v>
                </c:pt>
                <c:pt idx="17">
                  <c:v>7.2296739842308042E-2</c:v>
                </c:pt>
                <c:pt idx="18">
                  <c:v>6.7618715499570478E-2</c:v>
                </c:pt>
                <c:pt idx="19">
                  <c:v>6.9745090200814819E-2</c:v>
                </c:pt>
                <c:pt idx="20">
                  <c:v>7.9101138886289987E-2</c:v>
                </c:pt>
                <c:pt idx="21">
                  <c:v>9.058356227300951E-2</c:v>
                </c:pt>
                <c:pt idx="22">
                  <c:v>0.12630665725391466</c:v>
                </c:pt>
                <c:pt idx="23">
                  <c:v>0.17053525103979722</c:v>
                </c:pt>
                <c:pt idx="24">
                  <c:v>0.22071769398916402</c:v>
                </c:pt>
                <c:pt idx="25">
                  <c:v>0.25048693980658499</c:v>
                </c:pt>
                <c:pt idx="26">
                  <c:v>0.28153201044475251</c:v>
                </c:pt>
                <c:pt idx="27">
                  <c:v>0.2879111345484856</c:v>
                </c:pt>
                <c:pt idx="28">
                  <c:v>0.27600343622151718</c:v>
                </c:pt>
                <c:pt idx="29">
                  <c:v>0.28833640948873446</c:v>
                </c:pt>
                <c:pt idx="30">
                  <c:v>0.33639247773685688</c:v>
                </c:pt>
                <c:pt idx="31">
                  <c:v>0.38359799610448153</c:v>
                </c:pt>
                <c:pt idx="32">
                  <c:v>0.40486174311692502</c:v>
                </c:pt>
                <c:pt idx="33">
                  <c:v>0.42229801566712882</c:v>
                </c:pt>
                <c:pt idx="34">
                  <c:v>0.43463098893434604</c:v>
                </c:pt>
                <c:pt idx="35">
                  <c:v>0.421447465786631</c:v>
                </c:pt>
                <c:pt idx="36">
                  <c:v>0.42952768965135957</c:v>
                </c:pt>
                <c:pt idx="37">
                  <c:v>0.41294196698165359</c:v>
                </c:pt>
                <c:pt idx="38">
                  <c:v>0.4312287894123551</c:v>
                </c:pt>
                <c:pt idx="39">
                  <c:v>0.41294196698165359</c:v>
                </c:pt>
                <c:pt idx="40">
                  <c:v>0.4176199913243912</c:v>
                </c:pt>
                <c:pt idx="41">
                  <c:v>0.41166614216090702</c:v>
                </c:pt>
                <c:pt idx="42">
                  <c:v>0.40103426865468522</c:v>
                </c:pt>
                <c:pt idx="43">
                  <c:v>0.3699891980165177</c:v>
                </c:pt>
                <c:pt idx="44">
                  <c:v>0.3483001760638253</c:v>
                </c:pt>
                <c:pt idx="45">
                  <c:v>0.33639247773685688</c:v>
                </c:pt>
                <c:pt idx="46">
                  <c:v>0.29981883287545397</c:v>
                </c:pt>
                <c:pt idx="47">
                  <c:v>0.30534740709868929</c:v>
                </c:pt>
                <c:pt idx="48">
                  <c:v>0.31300235602316895</c:v>
                </c:pt>
                <c:pt idx="49">
                  <c:v>0.30789905674018253</c:v>
                </c:pt>
                <c:pt idx="50">
                  <c:v>0.29088805913022769</c:v>
                </c:pt>
                <c:pt idx="51">
                  <c:v>0.29003750924972993</c:v>
                </c:pt>
                <c:pt idx="52">
                  <c:v>0.27047486199828191</c:v>
                </c:pt>
                <c:pt idx="53">
                  <c:v>0.27770453598251266</c:v>
                </c:pt>
                <c:pt idx="54">
                  <c:v>0.26707266247629091</c:v>
                </c:pt>
                <c:pt idx="55">
                  <c:v>0.25431441426882484</c:v>
                </c:pt>
                <c:pt idx="56">
                  <c:v>0.22199351880991058</c:v>
                </c:pt>
                <c:pt idx="57">
                  <c:v>0.19562647251448062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21-475C-A0CA-162E3626B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9978704"/>
        <c:axId val="469979096"/>
      </c:barChart>
      <c:catAx>
        <c:axId val="4699787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469979096"/>
        <c:crosses val="autoZero"/>
        <c:auto val="1"/>
        <c:lblAlgn val="ctr"/>
        <c:lblOffset val="20"/>
        <c:tickLblSkip val="4"/>
        <c:noMultiLvlLbl val="0"/>
      </c:catAx>
      <c:valAx>
        <c:axId val="469979096"/>
        <c:scaling>
          <c:orientation val="minMax"/>
          <c:max val="4"/>
          <c:min val="-4"/>
        </c:scaling>
        <c:delete val="0"/>
        <c:axPos val="b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 w="3175"/>
        </c:spPr>
        <c:crossAx val="469978704"/>
        <c:crosses val="max"/>
        <c:crossBetween val="between"/>
        <c:majorUnit val="1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legend>
      <c:legendPos val="r"/>
      <c:layout>
        <c:manualLayout>
          <c:xMode val="edge"/>
          <c:yMode val="edge"/>
          <c:x val="0.65837315050000889"/>
          <c:y val="7.6658888888888888E-2"/>
          <c:w val="0.26763025612308716"/>
          <c:h val="7.7784074074074061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238338509041106E-2"/>
          <c:y val="9.1405538593390095E-2"/>
          <c:w val="0.91064189814814811"/>
          <c:h val="0.7008768546788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Blad4!$U$4</c:f>
              <c:strCache>
                <c:ptCount val="1"/>
                <c:pt idx="0">
                  <c:v>Åldersinträde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Blad4!$Q$5:$Q$26</c15:sqref>
                  </c15:fullRef>
                </c:ext>
              </c:extLst>
              <c:f>Blad4!$Q$6:$Q$26</c:f>
              <c:strCache>
                <c:ptCount val="21"/>
                <c:pt idx="0">
                  <c:v>Västra Götalands län</c:v>
                </c:pt>
                <c:pt idx="1">
                  <c:v>Stockholms län</c:v>
                </c:pt>
                <c:pt idx="2">
                  <c:v>Skåne län</c:v>
                </c:pt>
                <c:pt idx="3">
                  <c:v>Norrbottens län</c:v>
                </c:pt>
                <c:pt idx="4">
                  <c:v>Värmlands län</c:v>
                </c:pt>
                <c:pt idx="5">
                  <c:v>Västerbottens län</c:v>
                </c:pt>
                <c:pt idx="6">
                  <c:v>Västmanlands län</c:v>
                </c:pt>
                <c:pt idx="7">
                  <c:v>Västernorrlands län</c:v>
                </c:pt>
                <c:pt idx="8">
                  <c:v>Dalarnas län</c:v>
                </c:pt>
                <c:pt idx="9">
                  <c:v>Örebro län</c:v>
                </c:pt>
                <c:pt idx="10">
                  <c:v>Gävleborgs län</c:v>
                </c:pt>
                <c:pt idx="11">
                  <c:v>Uppsala län</c:v>
                </c:pt>
                <c:pt idx="12">
                  <c:v>Hallands län</c:v>
                </c:pt>
                <c:pt idx="13">
                  <c:v>Östergötlands län</c:v>
                </c:pt>
                <c:pt idx="14">
                  <c:v>Södermanlands län</c:v>
                </c:pt>
                <c:pt idx="15">
                  <c:v>Blekinge län</c:v>
                </c:pt>
                <c:pt idx="16">
                  <c:v>Jämtlands län</c:v>
                </c:pt>
                <c:pt idx="17">
                  <c:v>Jönköpings län</c:v>
                </c:pt>
                <c:pt idx="18">
                  <c:v>Kronobergs län</c:v>
                </c:pt>
                <c:pt idx="19">
                  <c:v>Gotlands län</c:v>
                </c:pt>
                <c:pt idx="20">
                  <c:v>Kalmar län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Blad4!$U$5:$U$26</c15:sqref>
                  </c15:fullRef>
                </c:ext>
              </c:extLst>
              <c:f>Blad4!$U$6:$U$26</c:f>
              <c:numCache>
                <c:formatCode>0</c:formatCode>
                <c:ptCount val="21"/>
                <c:pt idx="0">
                  <c:v>443</c:v>
                </c:pt>
                <c:pt idx="1">
                  <c:v>77</c:v>
                </c:pt>
                <c:pt idx="2">
                  <c:v>101</c:v>
                </c:pt>
                <c:pt idx="3">
                  <c:v>106</c:v>
                </c:pt>
                <c:pt idx="4">
                  <c:v>74</c:v>
                </c:pt>
                <c:pt idx="5">
                  <c:v>65</c:v>
                </c:pt>
                <c:pt idx="6">
                  <c:v>35</c:v>
                </c:pt>
                <c:pt idx="7">
                  <c:v>64</c:v>
                </c:pt>
                <c:pt idx="8">
                  <c:v>76</c:v>
                </c:pt>
                <c:pt idx="9">
                  <c:v>37</c:v>
                </c:pt>
                <c:pt idx="10">
                  <c:v>144</c:v>
                </c:pt>
                <c:pt idx="11">
                  <c:v>37</c:v>
                </c:pt>
                <c:pt idx="12">
                  <c:v>53</c:v>
                </c:pt>
                <c:pt idx="13">
                  <c:v>93</c:v>
                </c:pt>
                <c:pt idx="14">
                  <c:v>51</c:v>
                </c:pt>
                <c:pt idx="15">
                  <c:v>37</c:v>
                </c:pt>
                <c:pt idx="16">
                  <c:v>16</c:v>
                </c:pt>
                <c:pt idx="17">
                  <c:v>116</c:v>
                </c:pt>
                <c:pt idx="18">
                  <c:v>50</c:v>
                </c:pt>
                <c:pt idx="19" formatCode="General">
                  <c:v>0</c:v>
                </c:pt>
                <c:pt idx="2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B-424E-8BE5-1E72E04FA788}"/>
            </c:ext>
          </c:extLst>
        </c:ser>
        <c:ser>
          <c:idx val="1"/>
          <c:order val="1"/>
          <c:tx>
            <c:strRef>
              <c:f>Blad4!$V$4</c:f>
              <c:strCache>
                <c:ptCount val="1"/>
                <c:pt idx="0">
                  <c:v>Inflyttare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Blad4!$Q$5:$Q$26</c15:sqref>
                  </c15:fullRef>
                </c:ext>
              </c:extLst>
              <c:f>Blad4!$Q$6:$Q$26</c:f>
              <c:strCache>
                <c:ptCount val="21"/>
                <c:pt idx="0">
                  <c:v>Västra Götalands län</c:v>
                </c:pt>
                <c:pt idx="1">
                  <c:v>Stockholms län</c:v>
                </c:pt>
                <c:pt idx="2">
                  <c:v>Skåne län</c:v>
                </c:pt>
                <c:pt idx="3">
                  <c:v>Norrbottens län</c:v>
                </c:pt>
                <c:pt idx="4">
                  <c:v>Värmlands län</c:v>
                </c:pt>
                <c:pt idx="5">
                  <c:v>Västerbottens län</c:v>
                </c:pt>
                <c:pt idx="6">
                  <c:v>Västmanlands län</c:v>
                </c:pt>
                <c:pt idx="7">
                  <c:v>Västernorrlands län</c:v>
                </c:pt>
                <c:pt idx="8">
                  <c:v>Dalarnas län</c:v>
                </c:pt>
                <c:pt idx="9">
                  <c:v>Örebro län</c:v>
                </c:pt>
                <c:pt idx="10">
                  <c:v>Gävleborgs län</c:v>
                </c:pt>
                <c:pt idx="11">
                  <c:v>Uppsala län</c:v>
                </c:pt>
                <c:pt idx="12">
                  <c:v>Hallands län</c:v>
                </c:pt>
                <c:pt idx="13">
                  <c:v>Östergötlands län</c:v>
                </c:pt>
                <c:pt idx="14">
                  <c:v>Södermanlands län</c:v>
                </c:pt>
                <c:pt idx="15">
                  <c:v>Blekinge län</c:v>
                </c:pt>
                <c:pt idx="16">
                  <c:v>Jämtlands län</c:v>
                </c:pt>
                <c:pt idx="17">
                  <c:v>Jönköpings län</c:v>
                </c:pt>
                <c:pt idx="18">
                  <c:v>Kronobergs län</c:v>
                </c:pt>
                <c:pt idx="19">
                  <c:v>Gotlands län</c:v>
                </c:pt>
                <c:pt idx="20">
                  <c:v>Kalmar län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Blad4!$V$5:$V$26</c15:sqref>
                  </c15:fullRef>
                </c:ext>
              </c:extLst>
              <c:f>Blad4!$V$6:$V$26</c:f>
              <c:numCache>
                <c:formatCode>0</c:formatCode>
                <c:ptCount val="21"/>
                <c:pt idx="0">
                  <c:v>314</c:v>
                </c:pt>
                <c:pt idx="1">
                  <c:v>366</c:v>
                </c:pt>
                <c:pt idx="2">
                  <c:v>206</c:v>
                </c:pt>
                <c:pt idx="3">
                  <c:v>56</c:v>
                </c:pt>
                <c:pt idx="4">
                  <c:v>106</c:v>
                </c:pt>
                <c:pt idx="5">
                  <c:v>64</c:v>
                </c:pt>
                <c:pt idx="6">
                  <c:v>100</c:v>
                </c:pt>
                <c:pt idx="7">
                  <c:v>80</c:v>
                </c:pt>
                <c:pt idx="8">
                  <c:v>89</c:v>
                </c:pt>
                <c:pt idx="9">
                  <c:v>102</c:v>
                </c:pt>
                <c:pt idx="10">
                  <c:v>101</c:v>
                </c:pt>
                <c:pt idx="11">
                  <c:v>135</c:v>
                </c:pt>
                <c:pt idx="12">
                  <c:v>129</c:v>
                </c:pt>
                <c:pt idx="13">
                  <c:v>140</c:v>
                </c:pt>
                <c:pt idx="14">
                  <c:v>132</c:v>
                </c:pt>
                <c:pt idx="15">
                  <c:v>63</c:v>
                </c:pt>
                <c:pt idx="16">
                  <c:v>55</c:v>
                </c:pt>
                <c:pt idx="17">
                  <c:v>140</c:v>
                </c:pt>
                <c:pt idx="18">
                  <c:v>70</c:v>
                </c:pt>
                <c:pt idx="19">
                  <c:v>19</c:v>
                </c:pt>
                <c:pt idx="20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1B-424E-8BE5-1E72E04FA788}"/>
            </c:ext>
          </c:extLst>
        </c:ser>
        <c:ser>
          <c:idx val="2"/>
          <c:order val="2"/>
          <c:tx>
            <c:strRef>
              <c:f>Blad4!$W$4</c:f>
              <c:strCache>
                <c:ptCount val="1"/>
                <c:pt idx="0">
                  <c:v>Examinerade inom regionen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Blad4!$Q$5:$Q$26</c15:sqref>
                  </c15:fullRef>
                </c:ext>
              </c:extLst>
              <c:f>Blad4!$Q$6:$Q$26</c:f>
              <c:strCache>
                <c:ptCount val="21"/>
                <c:pt idx="0">
                  <c:v>Västra Götalands län</c:v>
                </c:pt>
                <c:pt idx="1">
                  <c:v>Stockholms län</c:v>
                </c:pt>
                <c:pt idx="2">
                  <c:v>Skåne län</c:v>
                </c:pt>
                <c:pt idx="3">
                  <c:v>Norrbottens län</c:v>
                </c:pt>
                <c:pt idx="4">
                  <c:v>Värmlands län</c:v>
                </c:pt>
                <c:pt idx="5">
                  <c:v>Västerbottens län</c:v>
                </c:pt>
                <c:pt idx="6">
                  <c:v>Västmanlands län</c:v>
                </c:pt>
                <c:pt idx="7">
                  <c:v>Västernorrlands län</c:v>
                </c:pt>
                <c:pt idx="8">
                  <c:v>Dalarnas län</c:v>
                </c:pt>
                <c:pt idx="9">
                  <c:v>Örebro län</c:v>
                </c:pt>
                <c:pt idx="10">
                  <c:v>Gävleborgs län</c:v>
                </c:pt>
                <c:pt idx="11">
                  <c:v>Uppsala län</c:v>
                </c:pt>
                <c:pt idx="12">
                  <c:v>Hallands län</c:v>
                </c:pt>
                <c:pt idx="13">
                  <c:v>Östergötlands län</c:v>
                </c:pt>
                <c:pt idx="14">
                  <c:v>Södermanlands län</c:v>
                </c:pt>
                <c:pt idx="15">
                  <c:v>Blekinge län</c:v>
                </c:pt>
                <c:pt idx="16">
                  <c:v>Jämtlands län</c:v>
                </c:pt>
                <c:pt idx="17">
                  <c:v>Jönköpings län</c:v>
                </c:pt>
                <c:pt idx="18">
                  <c:v>Kronobergs län</c:v>
                </c:pt>
                <c:pt idx="19">
                  <c:v>Gotlands län</c:v>
                </c:pt>
                <c:pt idx="20">
                  <c:v>Kalmar län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Blad4!$W$5:$W$26</c15:sqref>
                  </c15:fullRef>
                </c:ext>
              </c:extLst>
              <c:f>Blad4!$W$6:$W$26</c:f>
              <c:numCache>
                <c:formatCode>0</c:formatCode>
                <c:ptCount val="21"/>
                <c:pt idx="0">
                  <c:v>196</c:v>
                </c:pt>
                <c:pt idx="1">
                  <c:v>102</c:v>
                </c:pt>
                <c:pt idx="2">
                  <c:v>132</c:v>
                </c:pt>
                <c:pt idx="3">
                  <c:v>36</c:v>
                </c:pt>
                <c:pt idx="4">
                  <c:v>53</c:v>
                </c:pt>
                <c:pt idx="5">
                  <c:v>32</c:v>
                </c:pt>
                <c:pt idx="6">
                  <c:v>58</c:v>
                </c:pt>
                <c:pt idx="7">
                  <c:v>45</c:v>
                </c:pt>
                <c:pt idx="8">
                  <c:v>80</c:v>
                </c:pt>
                <c:pt idx="9">
                  <c:v>44</c:v>
                </c:pt>
                <c:pt idx="10">
                  <c:v>43</c:v>
                </c:pt>
                <c:pt idx="11">
                  <c:v>12</c:v>
                </c:pt>
                <c:pt idx="12">
                  <c:v>35</c:v>
                </c:pt>
                <c:pt idx="13">
                  <c:v>132</c:v>
                </c:pt>
                <c:pt idx="14">
                  <c:v>66</c:v>
                </c:pt>
                <c:pt idx="15">
                  <c:v>21</c:v>
                </c:pt>
                <c:pt idx="16">
                  <c:v>12</c:v>
                </c:pt>
                <c:pt idx="17">
                  <c:v>74</c:v>
                </c:pt>
                <c:pt idx="18">
                  <c:v>54</c:v>
                </c:pt>
                <c:pt idx="19" formatCode="General">
                  <c:v>0</c:v>
                </c:pt>
                <c:pt idx="2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1B-424E-8BE5-1E72E04FA788}"/>
            </c:ext>
          </c:extLst>
        </c:ser>
        <c:ser>
          <c:idx val="3"/>
          <c:order val="3"/>
          <c:tx>
            <c:strRef>
              <c:f>Blad4!$X$4</c:f>
              <c:strCache>
                <c:ptCount val="1"/>
                <c:pt idx="0">
                  <c:v>Åldersutträden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Blad4!$Q$5:$Q$26</c15:sqref>
                  </c15:fullRef>
                </c:ext>
              </c:extLst>
              <c:f>Blad4!$Q$6:$Q$26</c:f>
              <c:strCache>
                <c:ptCount val="21"/>
                <c:pt idx="0">
                  <c:v>Västra Götalands län</c:v>
                </c:pt>
                <c:pt idx="1">
                  <c:v>Stockholms län</c:v>
                </c:pt>
                <c:pt idx="2">
                  <c:v>Skåne län</c:v>
                </c:pt>
                <c:pt idx="3">
                  <c:v>Norrbottens län</c:v>
                </c:pt>
                <c:pt idx="4">
                  <c:v>Värmlands län</c:v>
                </c:pt>
                <c:pt idx="5">
                  <c:v>Västerbottens län</c:v>
                </c:pt>
                <c:pt idx="6">
                  <c:v>Västmanlands län</c:v>
                </c:pt>
                <c:pt idx="7">
                  <c:v>Västernorrlands län</c:v>
                </c:pt>
                <c:pt idx="8">
                  <c:v>Dalarnas län</c:v>
                </c:pt>
                <c:pt idx="9">
                  <c:v>Örebro län</c:v>
                </c:pt>
                <c:pt idx="10">
                  <c:v>Gävleborgs län</c:v>
                </c:pt>
                <c:pt idx="11">
                  <c:v>Uppsala län</c:v>
                </c:pt>
                <c:pt idx="12">
                  <c:v>Hallands län</c:v>
                </c:pt>
                <c:pt idx="13">
                  <c:v>Östergötlands län</c:v>
                </c:pt>
                <c:pt idx="14">
                  <c:v>Södermanlands län</c:v>
                </c:pt>
                <c:pt idx="15">
                  <c:v>Blekinge län</c:v>
                </c:pt>
                <c:pt idx="16">
                  <c:v>Jämtlands län</c:v>
                </c:pt>
                <c:pt idx="17">
                  <c:v>Jönköpings län</c:v>
                </c:pt>
                <c:pt idx="18">
                  <c:v>Kronobergs län</c:v>
                </c:pt>
                <c:pt idx="19">
                  <c:v>Gotlands län</c:v>
                </c:pt>
                <c:pt idx="20">
                  <c:v>Kalmar län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Blad4!$X$5:$X$26</c15:sqref>
                  </c15:fullRef>
                </c:ext>
              </c:extLst>
              <c:f>Blad4!$X$6:$X$26</c:f>
              <c:numCache>
                <c:formatCode>0</c:formatCode>
                <c:ptCount val="21"/>
                <c:pt idx="0">
                  <c:v>-649</c:v>
                </c:pt>
                <c:pt idx="1">
                  <c:v>-401</c:v>
                </c:pt>
                <c:pt idx="2">
                  <c:v>-405</c:v>
                </c:pt>
                <c:pt idx="3">
                  <c:v>-198</c:v>
                </c:pt>
                <c:pt idx="4">
                  <c:v>-157</c:v>
                </c:pt>
                <c:pt idx="5">
                  <c:v>-161</c:v>
                </c:pt>
                <c:pt idx="6">
                  <c:v>-132</c:v>
                </c:pt>
                <c:pt idx="7">
                  <c:v>-130</c:v>
                </c:pt>
                <c:pt idx="8">
                  <c:v>-171</c:v>
                </c:pt>
                <c:pt idx="9">
                  <c:v>-125</c:v>
                </c:pt>
                <c:pt idx="10">
                  <c:v>-161</c:v>
                </c:pt>
                <c:pt idx="11">
                  <c:v>-100</c:v>
                </c:pt>
                <c:pt idx="12">
                  <c:v>-134</c:v>
                </c:pt>
                <c:pt idx="13">
                  <c:v>-198</c:v>
                </c:pt>
                <c:pt idx="14">
                  <c:v>-122</c:v>
                </c:pt>
                <c:pt idx="15">
                  <c:v>-84</c:v>
                </c:pt>
                <c:pt idx="16">
                  <c:v>-65</c:v>
                </c:pt>
                <c:pt idx="17">
                  <c:v>-149</c:v>
                </c:pt>
                <c:pt idx="18">
                  <c:v>-88</c:v>
                </c:pt>
                <c:pt idx="19">
                  <c:v>-29</c:v>
                </c:pt>
                <c:pt idx="20">
                  <c:v>-117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1B-424E-8BE5-1E72E04FA788}"/>
            </c:ext>
          </c:extLst>
        </c:ser>
        <c:ser>
          <c:idx val="4"/>
          <c:order val="4"/>
          <c:tx>
            <c:strRef>
              <c:f>Blad4!$Y$4</c:f>
              <c:strCache>
                <c:ptCount val="1"/>
                <c:pt idx="0">
                  <c:v>Utflyttare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Blad4!$Q$5:$Q$26</c15:sqref>
                  </c15:fullRef>
                </c:ext>
              </c:extLst>
              <c:f>Blad4!$Q$6:$Q$26</c:f>
              <c:strCache>
                <c:ptCount val="21"/>
                <c:pt idx="0">
                  <c:v>Västra Götalands län</c:v>
                </c:pt>
                <c:pt idx="1">
                  <c:v>Stockholms län</c:v>
                </c:pt>
                <c:pt idx="2">
                  <c:v>Skåne län</c:v>
                </c:pt>
                <c:pt idx="3">
                  <c:v>Norrbottens län</c:v>
                </c:pt>
                <c:pt idx="4">
                  <c:v>Värmlands län</c:v>
                </c:pt>
                <c:pt idx="5">
                  <c:v>Västerbottens län</c:v>
                </c:pt>
                <c:pt idx="6">
                  <c:v>Västmanlands län</c:v>
                </c:pt>
                <c:pt idx="7">
                  <c:v>Västernorrlands län</c:v>
                </c:pt>
                <c:pt idx="8">
                  <c:v>Dalarnas län</c:v>
                </c:pt>
                <c:pt idx="9">
                  <c:v>Örebro län</c:v>
                </c:pt>
                <c:pt idx="10">
                  <c:v>Gävleborgs län</c:v>
                </c:pt>
                <c:pt idx="11">
                  <c:v>Uppsala län</c:v>
                </c:pt>
                <c:pt idx="12">
                  <c:v>Hallands län</c:v>
                </c:pt>
                <c:pt idx="13">
                  <c:v>Östergötlands län</c:v>
                </c:pt>
                <c:pt idx="14">
                  <c:v>Södermanlands län</c:v>
                </c:pt>
                <c:pt idx="15">
                  <c:v>Blekinge län</c:v>
                </c:pt>
                <c:pt idx="16">
                  <c:v>Jämtlands län</c:v>
                </c:pt>
                <c:pt idx="17">
                  <c:v>Jönköpings län</c:v>
                </c:pt>
                <c:pt idx="18">
                  <c:v>Kronobergs län</c:v>
                </c:pt>
                <c:pt idx="19">
                  <c:v>Gotlands län</c:v>
                </c:pt>
                <c:pt idx="20">
                  <c:v>Kalmar län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Blad4!$Y$5:$Y$26</c15:sqref>
                  </c15:fullRef>
                </c:ext>
              </c:extLst>
              <c:f>Blad4!$Y$6:$Y$26</c:f>
              <c:numCache>
                <c:formatCode>0</c:formatCode>
                <c:ptCount val="21"/>
                <c:pt idx="0">
                  <c:v>-498</c:v>
                </c:pt>
                <c:pt idx="1">
                  <c:v>-420</c:v>
                </c:pt>
                <c:pt idx="2">
                  <c:v>-272</c:v>
                </c:pt>
                <c:pt idx="3">
                  <c:v>-125</c:v>
                </c:pt>
                <c:pt idx="4">
                  <c:v>-161</c:v>
                </c:pt>
                <c:pt idx="5">
                  <c:v>-96</c:v>
                </c:pt>
                <c:pt idx="6">
                  <c:v>-137</c:v>
                </c:pt>
                <c:pt idx="7">
                  <c:v>-137</c:v>
                </c:pt>
                <c:pt idx="8">
                  <c:v>-135</c:v>
                </c:pt>
                <c:pt idx="9">
                  <c:v>-111</c:v>
                </c:pt>
                <c:pt idx="10">
                  <c:v>-156</c:v>
                </c:pt>
                <c:pt idx="11">
                  <c:v>-130</c:v>
                </c:pt>
                <c:pt idx="12">
                  <c:v>-126</c:v>
                </c:pt>
                <c:pt idx="13">
                  <c:v>-169</c:v>
                </c:pt>
                <c:pt idx="14">
                  <c:v>-172</c:v>
                </c:pt>
                <c:pt idx="15">
                  <c:v>-83</c:v>
                </c:pt>
                <c:pt idx="16">
                  <c:v>-67</c:v>
                </c:pt>
                <c:pt idx="17">
                  <c:v>-177</c:v>
                </c:pt>
                <c:pt idx="18">
                  <c:v>-99</c:v>
                </c:pt>
                <c:pt idx="19" formatCode="General">
                  <c:v>0</c:v>
                </c:pt>
                <c:pt idx="20">
                  <c:v>-94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1B-424E-8BE5-1E72E04FA788}"/>
            </c:ext>
          </c:extLst>
        </c:ser>
        <c:ser>
          <c:idx val="5"/>
          <c:order val="5"/>
          <c:tx>
            <c:strRef>
              <c:f>Blad4!$Z$4</c:f>
              <c:strCache>
                <c:ptCount val="1"/>
                <c:pt idx="0">
                  <c:v>Vidareutbildade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Blad4!$Q$5:$Q$26</c15:sqref>
                  </c15:fullRef>
                </c:ext>
              </c:extLst>
              <c:f>Blad4!$Q$6:$Q$26</c:f>
              <c:strCache>
                <c:ptCount val="21"/>
                <c:pt idx="0">
                  <c:v>Västra Götalands län</c:v>
                </c:pt>
                <c:pt idx="1">
                  <c:v>Stockholms län</c:v>
                </c:pt>
                <c:pt idx="2">
                  <c:v>Skåne län</c:v>
                </c:pt>
                <c:pt idx="3">
                  <c:v>Norrbottens län</c:v>
                </c:pt>
                <c:pt idx="4">
                  <c:v>Värmlands län</c:v>
                </c:pt>
                <c:pt idx="5">
                  <c:v>Västerbottens län</c:v>
                </c:pt>
                <c:pt idx="6">
                  <c:v>Västmanlands län</c:v>
                </c:pt>
                <c:pt idx="7">
                  <c:v>Västernorrlands län</c:v>
                </c:pt>
                <c:pt idx="8">
                  <c:v>Dalarnas län</c:v>
                </c:pt>
                <c:pt idx="9">
                  <c:v>Örebro län</c:v>
                </c:pt>
                <c:pt idx="10">
                  <c:v>Gävleborgs län</c:v>
                </c:pt>
                <c:pt idx="11">
                  <c:v>Uppsala län</c:v>
                </c:pt>
                <c:pt idx="12">
                  <c:v>Hallands län</c:v>
                </c:pt>
                <c:pt idx="13">
                  <c:v>Östergötlands län</c:v>
                </c:pt>
                <c:pt idx="14">
                  <c:v>Södermanlands län</c:v>
                </c:pt>
                <c:pt idx="15">
                  <c:v>Blekinge län</c:v>
                </c:pt>
                <c:pt idx="16">
                  <c:v>Jämtlands län</c:v>
                </c:pt>
                <c:pt idx="17">
                  <c:v>Jönköpings län</c:v>
                </c:pt>
                <c:pt idx="18">
                  <c:v>Kronobergs län</c:v>
                </c:pt>
                <c:pt idx="19">
                  <c:v>Gotlands län</c:v>
                </c:pt>
                <c:pt idx="20">
                  <c:v>Kalmar län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Blad4!$Z$5:$Z$26</c15:sqref>
                  </c15:fullRef>
                </c:ext>
              </c:extLst>
              <c:f>Blad4!$Z$6:$Z$26</c:f>
              <c:numCache>
                <c:formatCode>0</c:formatCode>
                <c:ptCount val="21"/>
                <c:pt idx="0">
                  <c:v>-334</c:v>
                </c:pt>
                <c:pt idx="1">
                  <c:v>-130</c:v>
                </c:pt>
                <c:pt idx="2">
                  <c:v>-113</c:v>
                </c:pt>
                <c:pt idx="3">
                  <c:v>-39</c:v>
                </c:pt>
                <c:pt idx="4">
                  <c:v>-54</c:v>
                </c:pt>
                <c:pt idx="5">
                  <c:v>-41</c:v>
                </c:pt>
                <c:pt idx="6">
                  <c:v>-41</c:v>
                </c:pt>
                <c:pt idx="7">
                  <c:v>-31</c:v>
                </c:pt>
                <c:pt idx="8">
                  <c:v>-34</c:v>
                </c:pt>
                <c:pt idx="9">
                  <c:v>-33</c:v>
                </c:pt>
                <c:pt idx="10">
                  <c:v>-53</c:v>
                </c:pt>
                <c:pt idx="11">
                  <c:v>-26</c:v>
                </c:pt>
                <c:pt idx="12">
                  <c:v>-28</c:v>
                </c:pt>
                <c:pt idx="13">
                  <c:v>-69</c:v>
                </c:pt>
                <c:pt idx="14">
                  <c:v>-25</c:v>
                </c:pt>
                <c:pt idx="15">
                  <c:v>-21</c:v>
                </c:pt>
                <c:pt idx="16">
                  <c:v>-15</c:v>
                </c:pt>
                <c:pt idx="17">
                  <c:v>-54</c:v>
                </c:pt>
                <c:pt idx="18">
                  <c:v>-27</c:v>
                </c:pt>
                <c:pt idx="19" formatCode="General">
                  <c:v>0</c:v>
                </c:pt>
                <c:pt idx="20">
                  <c:v>-23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69979880"/>
        <c:axId val="568016928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Blad4!$AA$4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ullRef>
                          <c15:sqref>Blad4!$Q$5:$Q$26</c15:sqref>
                        </c15:fullRef>
                        <c15:formulaRef>
                          <c15:sqref>Blad4!$Q$6:$Q$26</c15:sqref>
                        </c15:formulaRef>
                      </c:ext>
                    </c:extLst>
                    <c:strCache>
                      <c:ptCount val="21"/>
                      <c:pt idx="0">
                        <c:v>Västra Götalands län</c:v>
                      </c:pt>
                      <c:pt idx="1">
                        <c:v>Stockholms län</c:v>
                      </c:pt>
                      <c:pt idx="2">
                        <c:v>Skåne län</c:v>
                      </c:pt>
                      <c:pt idx="3">
                        <c:v>Norrbottens län</c:v>
                      </c:pt>
                      <c:pt idx="4">
                        <c:v>Värmlands län</c:v>
                      </c:pt>
                      <c:pt idx="5">
                        <c:v>Västerbottens län</c:v>
                      </c:pt>
                      <c:pt idx="6">
                        <c:v>Västmanlands län</c:v>
                      </c:pt>
                      <c:pt idx="7">
                        <c:v>Västernorrlands län</c:v>
                      </c:pt>
                      <c:pt idx="8">
                        <c:v>Dalarnas län</c:v>
                      </c:pt>
                      <c:pt idx="9">
                        <c:v>Örebro län</c:v>
                      </c:pt>
                      <c:pt idx="10">
                        <c:v>Gävleborgs län</c:v>
                      </c:pt>
                      <c:pt idx="11">
                        <c:v>Uppsala län</c:v>
                      </c:pt>
                      <c:pt idx="12">
                        <c:v>Hallands län</c:v>
                      </c:pt>
                      <c:pt idx="13">
                        <c:v>Östergötlands län</c:v>
                      </c:pt>
                      <c:pt idx="14">
                        <c:v>Södermanlands län</c:v>
                      </c:pt>
                      <c:pt idx="15">
                        <c:v>Blekinge län</c:v>
                      </c:pt>
                      <c:pt idx="16">
                        <c:v>Jämtlands län</c:v>
                      </c:pt>
                      <c:pt idx="17">
                        <c:v>Jönköpings län</c:v>
                      </c:pt>
                      <c:pt idx="18">
                        <c:v>Kronobergs län</c:v>
                      </c:pt>
                      <c:pt idx="19">
                        <c:v>Gotlands län</c:v>
                      </c:pt>
                      <c:pt idx="20">
                        <c:v>Kalmar län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Blad4!$AA$5:$AA$26</c15:sqref>
                        </c15:fullRef>
                        <c15:formulaRef>
                          <c15:sqref>Blad4!$AA$6:$AA$26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Blad4!$AB$4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Blad4!$Q$5:$Q$26</c15:sqref>
                        </c15:fullRef>
                        <c15:formulaRef>
                          <c15:sqref>Blad4!$Q$6:$Q$26</c15:sqref>
                        </c15:formulaRef>
                      </c:ext>
                    </c:extLst>
                    <c:strCache>
                      <c:ptCount val="21"/>
                      <c:pt idx="0">
                        <c:v>Västra Götalands län</c:v>
                      </c:pt>
                      <c:pt idx="1">
                        <c:v>Stockholms län</c:v>
                      </c:pt>
                      <c:pt idx="2">
                        <c:v>Skåne län</c:v>
                      </c:pt>
                      <c:pt idx="3">
                        <c:v>Norrbottens län</c:v>
                      </c:pt>
                      <c:pt idx="4">
                        <c:v>Värmlands län</c:v>
                      </c:pt>
                      <c:pt idx="5">
                        <c:v>Västerbottens län</c:v>
                      </c:pt>
                      <c:pt idx="6">
                        <c:v>Västmanlands län</c:v>
                      </c:pt>
                      <c:pt idx="7">
                        <c:v>Västernorrlands län</c:v>
                      </c:pt>
                      <c:pt idx="8">
                        <c:v>Dalarnas län</c:v>
                      </c:pt>
                      <c:pt idx="9">
                        <c:v>Örebro län</c:v>
                      </c:pt>
                      <c:pt idx="10">
                        <c:v>Gävleborgs län</c:v>
                      </c:pt>
                      <c:pt idx="11">
                        <c:v>Uppsala län</c:v>
                      </c:pt>
                      <c:pt idx="12">
                        <c:v>Hallands län</c:v>
                      </c:pt>
                      <c:pt idx="13">
                        <c:v>Östergötlands län</c:v>
                      </c:pt>
                      <c:pt idx="14">
                        <c:v>Södermanlands län</c:v>
                      </c:pt>
                      <c:pt idx="15">
                        <c:v>Blekinge län</c:v>
                      </c:pt>
                      <c:pt idx="16">
                        <c:v>Jämtlands län</c:v>
                      </c:pt>
                      <c:pt idx="17">
                        <c:v>Jönköpings län</c:v>
                      </c:pt>
                      <c:pt idx="18">
                        <c:v>Kronobergs län</c:v>
                      </c:pt>
                      <c:pt idx="19">
                        <c:v>Gotlands län</c:v>
                      </c:pt>
                      <c:pt idx="20">
                        <c:v>Kalmar län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Blad4!$AB$5:$AB$26</c15:sqref>
                        </c15:fullRef>
                        <c15:formulaRef>
                          <c15:sqref>Blad4!$AB$6:$AB$26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Blad4!$AC$4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Blad4!$Q$5:$Q$26</c15:sqref>
                        </c15:fullRef>
                        <c15:formulaRef>
                          <c15:sqref>Blad4!$Q$6:$Q$26</c15:sqref>
                        </c15:formulaRef>
                      </c:ext>
                    </c:extLst>
                    <c:strCache>
                      <c:ptCount val="21"/>
                      <c:pt idx="0">
                        <c:v>Västra Götalands län</c:v>
                      </c:pt>
                      <c:pt idx="1">
                        <c:v>Stockholms län</c:v>
                      </c:pt>
                      <c:pt idx="2">
                        <c:v>Skåne län</c:v>
                      </c:pt>
                      <c:pt idx="3">
                        <c:v>Norrbottens län</c:v>
                      </c:pt>
                      <c:pt idx="4">
                        <c:v>Värmlands län</c:v>
                      </c:pt>
                      <c:pt idx="5">
                        <c:v>Västerbottens län</c:v>
                      </c:pt>
                      <c:pt idx="6">
                        <c:v>Västmanlands län</c:v>
                      </c:pt>
                      <c:pt idx="7">
                        <c:v>Västernorrlands län</c:v>
                      </c:pt>
                      <c:pt idx="8">
                        <c:v>Dalarnas län</c:v>
                      </c:pt>
                      <c:pt idx="9">
                        <c:v>Örebro län</c:v>
                      </c:pt>
                      <c:pt idx="10">
                        <c:v>Gävleborgs län</c:v>
                      </c:pt>
                      <c:pt idx="11">
                        <c:v>Uppsala län</c:v>
                      </c:pt>
                      <c:pt idx="12">
                        <c:v>Hallands län</c:v>
                      </c:pt>
                      <c:pt idx="13">
                        <c:v>Östergötlands län</c:v>
                      </c:pt>
                      <c:pt idx="14">
                        <c:v>Södermanlands län</c:v>
                      </c:pt>
                      <c:pt idx="15">
                        <c:v>Blekinge län</c:v>
                      </c:pt>
                      <c:pt idx="16">
                        <c:v>Jämtlands län</c:v>
                      </c:pt>
                      <c:pt idx="17">
                        <c:v>Jönköpings län</c:v>
                      </c:pt>
                      <c:pt idx="18">
                        <c:v>Kronobergs län</c:v>
                      </c:pt>
                      <c:pt idx="19">
                        <c:v>Gotlands län</c:v>
                      </c:pt>
                      <c:pt idx="20">
                        <c:v>Kalmar län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Blad4!$AC$5:$AC$26</c15:sqref>
                        </c15:fullRef>
                        <c15:formulaRef>
                          <c15:sqref>Blad4!$AC$6:$AC$26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334</c:v>
                      </c:pt>
                      <c:pt idx="1">
                        <c:v>130</c:v>
                      </c:pt>
                      <c:pt idx="2">
                        <c:v>113</c:v>
                      </c:pt>
                      <c:pt idx="3">
                        <c:v>39</c:v>
                      </c:pt>
                      <c:pt idx="4">
                        <c:v>54</c:v>
                      </c:pt>
                      <c:pt idx="5">
                        <c:v>41</c:v>
                      </c:pt>
                      <c:pt idx="6">
                        <c:v>41</c:v>
                      </c:pt>
                      <c:pt idx="7">
                        <c:v>31</c:v>
                      </c:pt>
                      <c:pt idx="8">
                        <c:v>34</c:v>
                      </c:pt>
                      <c:pt idx="9">
                        <c:v>33</c:v>
                      </c:pt>
                      <c:pt idx="10">
                        <c:v>53</c:v>
                      </c:pt>
                      <c:pt idx="11">
                        <c:v>26</c:v>
                      </c:pt>
                      <c:pt idx="12">
                        <c:v>28</c:v>
                      </c:pt>
                      <c:pt idx="13">
                        <c:v>69</c:v>
                      </c:pt>
                      <c:pt idx="14">
                        <c:v>25</c:v>
                      </c:pt>
                      <c:pt idx="15">
                        <c:v>21</c:v>
                      </c:pt>
                      <c:pt idx="16">
                        <c:v>15</c:v>
                      </c:pt>
                      <c:pt idx="17">
                        <c:v>54</c:v>
                      </c:pt>
                      <c:pt idx="18">
                        <c:v>27</c:v>
                      </c:pt>
                      <c:pt idx="19">
                        <c:v>0</c:v>
                      </c:pt>
                      <c:pt idx="20">
                        <c:v>23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69979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568016928"/>
        <c:crosses val="autoZero"/>
        <c:auto val="1"/>
        <c:lblAlgn val="ctr"/>
        <c:lblOffset val="50"/>
        <c:noMultiLvlLbl val="0"/>
      </c:catAx>
      <c:valAx>
        <c:axId val="568016928"/>
        <c:scaling>
          <c:orientation val="minMax"/>
          <c:max val="1500"/>
          <c:min val="-1500"/>
        </c:scaling>
        <c:delete val="0"/>
        <c:axPos val="l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469979880"/>
        <c:crossesAt val="1"/>
        <c:crossBetween val="between"/>
        <c:majorUnit val="200"/>
        <c:minorUnit val="50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6.6818080522953502E-2"/>
          <c:y val="2.0408208450098369E-2"/>
          <c:w val="0.8999999165446132"/>
          <c:h val="5.0495205956398309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07870370370371E-2"/>
          <c:y val="3.7320740740740738E-2"/>
          <c:w val="0.93046478565179358"/>
          <c:h val="0.703581481481481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Blad9!$B$4</c:f>
              <c:strCache>
                <c:ptCount val="1"/>
                <c:pt idx="0">
                  <c:v>Examinerade inklusive åldersinträde</c:v>
                </c:pt>
              </c:strCache>
            </c:strRef>
          </c:tx>
          <c:spPr>
            <a:solidFill>
              <a:srgbClr val="EB691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6F2D611-BA50-4279-968B-5F03DF0BD2A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54F56AD-3B08-4046-A091-F35A92DD794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41EBFD8-9D12-42A0-B39C-29E613B4E9C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8EBE47F-5472-48A1-82E8-786DBC61CAE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B196BAF-31B2-4805-A2E7-BC7CCCF5931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A1127DC-C9E2-4DDF-83B8-8D037128EF2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8F9626B-6FBB-4617-A603-DEF69ABE983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730EE26-664E-47D7-B6AF-CF52C8272A1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CDF073D-3ADE-427D-AC85-FB65BAD2F5B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024628C-8A1C-46A4-B3A2-C5DE9CE2FA0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88481D23-00CD-4830-874B-C56ED92085E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40AED8B8-9793-4C97-9D2B-6056C953AD0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C54F3B19-CEC2-4473-9DBB-5D1DA6DB7D2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71AB1087-E511-428A-A1DB-E638DC9C8B6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6B8C1C0D-BE70-44D6-83B8-F7777B4280C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BCAF1E08-A486-471B-BBCA-3F10C84FEBD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19A0EE71-6EFA-4478-9A4F-C9B5160C4CE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60D49395-AAE1-4E32-A3DE-821A13455BF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C40ED9BD-626D-4F1E-8331-AAD8F2D49CF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AF255F47-891C-4003-BFFF-0AB5323A19B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54354B75-886C-4D4E-B401-08E3266984B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Blad9!$A$5:$A$26</c15:sqref>
                  </c15:fullRef>
                </c:ext>
              </c:extLst>
              <c:f>(Blad9!$A$5:$A$14,Blad9!$A$16:$A$26)</c:f>
              <c:strCache>
                <c:ptCount val="21"/>
                <c:pt idx="0">
                  <c:v>Gotlands län</c:v>
                </c:pt>
                <c:pt idx="1">
                  <c:v>Uppsala län</c:v>
                </c:pt>
                <c:pt idx="2">
                  <c:v>Stockholms län</c:v>
                </c:pt>
                <c:pt idx="3">
                  <c:v>Jämtlands län</c:v>
                </c:pt>
                <c:pt idx="4">
                  <c:v>Hallands län</c:v>
                </c:pt>
                <c:pt idx="5">
                  <c:v>Örebro län</c:v>
                </c:pt>
                <c:pt idx="6">
                  <c:v>Södermanlands län</c:v>
                </c:pt>
                <c:pt idx="7">
                  <c:v>Blekinge län</c:v>
                </c:pt>
                <c:pt idx="8">
                  <c:v>Västmanlands län</c:v>
                </c:pt>
                <c:pt idx="9">
                  <c:v>Skåne län</c:v>
                </c:pt>
                <c:pt idx="10">
                  <c:v>Värmlands län</c:v>
                </c:pt>
                <c:pt idx="11">
                  <c:v>Kalmar län</c:v>
                </c:pt>
                <c:pt idx="12">
                  <c:v>Jönköpings län</c:v>
                </c:pt>
                <c:pt idx="13">
                  <c:v>Västernorrlands län</c:v>
                </c:pt>
                <c:pt idx="14">
                  <c:v>Kronobergs län</c:v>
                </c:pt>
                <c:pt idx="15">
                  <c:v>Västerbottens län</c:v>
                </c:pt>
                <c:pt idx="16">
                  <c:v>Östergötlands län</c:v>
                </c:pt>
                <c:pt idx="17">
                  <c:v>Dalarnas län</c:v>
                </c:pt>
                <c:pt idx="18">
                  <c:v>Gävleborgs län</c:v>
                </c:pt>
                <c:pt idx="19">
                  <c:v>Västra Götalands län</c:v>
                </c:pt>
                <c:pt idx="20">
                  <c:v>Norrbottens län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Blad9!$B$5:$B$26</c15:sqref>
                  </c15:fullRef>
                </c:ext>
              </c:extLst>
              <c:f>(Blad9!$B$5:$B$14,Blad9!$B$16:$B$26)</c:f>
              <c:numCache>
                <c:formatCode>0%</c:formatCode>
                <c:ptCount val="21"/>
                <c:pt idx="0">
                  <c:v>0</c:v>
                </c:pt>
                <c:pt idx="1">
                  <c:v>0.26630434782608697</c:v>
                </c:pt>
                <c:pt idx="2">
                  <c:v>0.32844036697247708</c:v>
                </c:pt>
                <c:pt idx="3">
                  <c:v>0.33734939759036142</c:v>
                </c:pt>
                <c:pt idx="4">
                  <c:v>0.40552995391705071</c:v>
                </c:pt>
                <c:pt idx="5">
                  <c:v>0.44262295081967212</c:v>
                </c:pt>
                <c:pt idx="6">
                  <c:v>0.46987951807228917</c:v>
                </c:pt>
                <c:pt idx="7">
                  <c:v>0.47933884297520662</c:v>
                </c:pt>
                <c:pt idx="8">
                  <c:v>0.48186528497409326</c:v>
                </c:pt>
                <c:pt idx="9">
                  <c:v>0.53075170842824604</c:v>
                </c:pt>
                <c:pt idx="10">
                  <c:v>0.54506437768240346</c:v>
                </c:pt>
                <c:pt idx="11">
                  <c:v>0.56542056074766356</c:v>
                </c:pt>
                <c:pt idx="12">
                  <c:v>0.5757575757575758</c:v>
                </c:pt>
                <c:pt idx="13">
                  <c:v>0.57671957671957674</c:v>
                </c:pt>
                <c:pt idx="14">
                  <c:v>0.5977011494252874</c:v>
                </c:pt>
                <c:pt idx="15">
                  <c:v>0.60248447204968947</c:v>
                </c:pt>
                <c:pt idx="16">
                  <c:v>0.61643835616438358</c:v>
                </c:pt>
                <c:pt idx="17">
                  <c:v>0.63673469387755099</c:v>
                </c:pt>
                <c:pt idx="18">
                  <c:v>0.64930555555555558</c:v>
                </c:pt>
                <c:pt idx="19">
                  <c:v>0.670514165792235</c:v>
                </c:pt>
                <c:pt idx="20">
                  <c:v>0.71717171717171713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7-4D0F-92EF-0424C123CF91}"/>
            </c:ext>
            <c:ext xmlns:c15="http://schemas.microsoft.com/office/drawing/2012/chart" uri="{02D57815-91ED-43cb-92C2-25804820EDAC}">
              <c15:datalabelsRange>
                <c15:f>Blad9!$E$5:$E$26</c15:f>
                <c15:dlblRangeCache>
                  <c:ptCount val="22"/>
                  <c:pt idx="0">
                    <c:v>0</c:v>
                  </c:pt>
                  <c:pt idx="1">
                    <c:v>49</c:v>
                  </c:pt>
                  <c:pt idx="2">
                    <c:v>179</c:v>
                  </c:pt>
                  <c:pt idx="3">
                    <c:v>28</c:v>
                  </c:pt>
                  <c:pt idx="4">
                    <c:v>88</c:v>
                  </c:pt>
                  <c:pt idx="5">
                    <c:v>81</c:v>
                  </c:pt>
                  <c:pt idx="6">
                    <c:v>117</c:v>
                  </c:pt>
                  <c:pt idx="7">
                    <c:v>58</c:v>
                  </c:pt>
                  <c:pt idx="8">
                    <c:v>93</c:v>
                  </c:pt>
                  <c:pt idx="9">
                    <c:v>233</c:v>
                  </c:pt>
                  <c:pt idx="10">
                    <c:v>3 029</c:v>
                  </c:pt>
                  <c:pt idx="11">
                    <c:v>127</c:v>
                  </c:pt>
                  <c:pt idx="12">
                    <c:v>121</c:v>
                  </c:pt>
                  <c:pt idx="13">
                    <c:v>190</c:v>
                  </c:pt>
                  <c:pt idx="14">
                    <c:v>109</c:v>
                  </c:pt>
                  <c:pt idx="15">
                    <c:v>104</c:v>
                  </c:pt>
                  <c:pt idx="16">
                    <c:v>97</c:v>
                  </c:pt>
                  <c:pt idx="17">
                    <c:v>225</c:v>
                  </c:pt>
                  <c:pt idx="18">
                    <c:v>156</c:v>
                  </c:pt>
                  <c:pt idx="19">
                    <c:v>187</c:v>
                  </c:pt>
                  <c:pt idx="20">
                    <c:v>639</c:v>
                  </c:pt>
                  <c:pt idx="21">
                    <c:v>142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Blad9!$C$4</c:f>
              <c:strCache>
                <c:ptCount val="1"/>
                <c:pt idx="0">
                  <c:v>Inflyttare till regionen</c:v>
                </c:pt>
              </c:strCache>
            </c:strRef>
          </c:tx>
          <c:spPr>
            <a:solidFill>
              <a:srgbClr val="FDDDA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92E14A0-B96E-40E9-89B1-BC53C7622BB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322B61D-D21B-4DDE-A816-889C4712D39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23FD438-FCB9-4207-8BA7-B8C8B13B23C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1E8B861-A8CB-4C9E-8C72-B8F7F0182C6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F26714B-4A52-4EBE-ACE5-8B56FEA5ADA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D62BA96-7D15-4EBB-A383-97B87673A7D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6423447-F290-4436-B098-2FF470DF010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C2FCEF0-ADBC-4824-950E-C41F549E64B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71D021D-9A1D-4DCF-AEC1-22BE644915A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AD6D5F2-4439-441E-A8C6-57155B96B34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1E48C49-5349-4725-BF53-0D53BC2FA93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2BD0C679-1A8F-4F8B-8BCB-E120A9C67EE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CA410DAE-BE0A-43BA-98CC-EEC847450A7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264FF2C9-E92D-4C43-947F-8A96ABB434E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DC8666C9-D15D-43EA-ADA8-D33BB43BEA1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931140DF-EF7E-4AEB-9708-CF96766BBD6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C15D8EC0-FF69-4C5B-9D02-F9670F34BC7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A72C009F-E13B-45A3-BAFD-AB8E9963BB0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B7CF92CD-27FA-4A2F-9297-41BF3B01A82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8817ECF6-5340-4551-93D6-5E8A87CA908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8B6F3536-A02B-4E26-8D73-A1E38F5F019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Blad9!$A$5:$A$26</c15:sqref>
                  </c15:fullRef>
                </c:ext>
              </c:extLst>
              <c:f>(Blad9!$A$5:$A$14,Blad9!$A$16:$A$26)</c:f>
              <c:strCache>
                <c:ptCount val="21"/>
                <c:pt idx="0">
                  <c:v>Gotlands län</c:v>
                </c:pt>
                <c:pt idx="1">
                  <c:v>Uppsala län</c:v>
                </c:pt>
                <c:pt idx="2">
                  <c:v>Stockholms län</c:v>
                </c:pt>
                <c:pt idx="3">
                  <c:v>Jämtlands län</c:v>
                </c:pt>
                <c:pt idx="4">
                  <c:v>Hallands län</c:v>
                </c:pt>
                <c:pt idx="5">
                  <c:v>Örebro län</c:v>
                </c:pt>
                <c:pt idx="6">
                  <c:v>Södermanlands län</c:v>
                </c:pt>
                <c:pt idx="7">
                  <c:v>Blekinge län</c:v>
                </c:pt>
                <c:pt idx="8">
                  <c:v>Västmanlands län</c:v>
                </c:pt>
                <c:pt idx="9">
                  <c:v>Skåne län</c:v>
                </c:pt>
                <c:pt idx="10">
                  <c:v>Värmlands län</c:v>
                </c:pt>
                <c:pt idx="11">
                  <c:v>Kalmar län</c:v>
                </c:pt>
                <c:pt idx="12">
                  <c:v>Jönköpings län</c:v>
                </c:pt>
                <c:pt idx="13">
                  <c:v>Västernorrlands län</c:v>
                </c:pt>
                <c:pt idx="14">
                  <c:v>Kronobergs län</c:v>
                </c:pt>
                <c:pt idx="15">
                  <c:v>Västerbottens län</c:v>
                </c:pt>
                <c:pt idx="16">
                  <c:v>Östergötlands län</c:v>
                </c:pt>
                <c:pt idx="17">
                  <c:v>Dalarnas län</c:v>
                </c:pt>
                <c:pt idx="18">
                  <c:v>Gävleborgs län</c:v>
                </c:pt>
                <c:pt idx="19">
                  <c:v>Västra Götalands län</c:v>
                </c:pt>
                <c:pt idx="20">
                  <c:v>Norrbottens län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Blad9!$C$5:$C$26</c15:sqref>
                  </c15:fullRef>
                </c:ext>
              </c:extLst>
              <c:f>(Blad9!$C$5:$C$14,Blad9!$C$16:$C$26)</c:f>
              <c:numCache>
                <c:formatCode>0%</c:formatCode>
                <c:ptCount val="21"/>
                <c:pt idx="0">
                  <c:v>1</c:v>
                </c:pt>
                <c:pt idx="1">
                  <c:v>0.73369565217391308</c:v>
                </c:pt>
                <c:pt idx="2">
                  <c:v>0.67155963302752297</c:v>
                </c:pt>
                <c:pt idx="3">
                  <c:v>0.66265060240963858</c:v>
                </c:pt>
                <c:pt idx="4">
                  <c:v>0.59447004608294929</c:v>
                </c:pt>
                <c:pt idx="5">
                  <c:v>0.55737704918032782</c:v>
                </c:pt>
                <c:pt idx="6">
                  <c:v>0.53012048192771088</c:v>
                </c:pt>
                <c:pt idx="7">
                  <c:v>0.52066115702479343</c:v>
                </c:pt>
                <c:pt idx="8">
                  <c:v>0.51813471502590669</c:v>
                </c:pt>
                <c:pt idx="9">
                  <c:v>0.46924829157175396</c:v>
                </c:pt>
                <c:pt idx="10">
                  <c:v>0.45493562231759654</c:v>
                </c:pt>
                <c:pt idx="11">
                  <c:v>0.43457943925233644</c:v>
                </c:pt>
                <c:pt idx="12">
                  <c:v>0.42424242424242425</c:v>
                </c:pt>
                <c:pt idx="13">
                  <c:v>0.42328042328042326</c:v>
                </c:pt>
                <c:pt idx="14">
                  <c:v>0.40229885057471265</c:v>
                </c:pt>
                <c:pt idx="15">
                  <c:v>0.39751552795031053</c:v>
                </c:pt>
                <c:pt idx="16">
                  <c:v>0.38356164383561642</c:v>
                </c:pt>
                <c:pt idx="17">
                  <c:v>0.36326530612244901</c:v>
                </c:pt>
                <c:pt idx="18">
                  <c:v>0.35069444444444442</c:v>
                </c:pt>
                <c:pt idx="19">
                  <c:v>0.32948583420776495</c:v>
                </c:pt>
                <c:pt idx="20">
                  <c:v>0.28282828282828282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7-4D0F-92EF-0424C123CF91}"/>
            </c:ext>
            <c:ext xmlns:c15="http://schemas.microsoft.com/office/drawing/2012/chart" uri="{02D57815-91ED-43cb-92C2-25804820EDAC}">
              <c15:datalabelsRange>
                <c15:f>Blad9!$D$5:$D$26</c15:f>
                <c15:dlblRangeCache>
                  <c:ptCount val="22"/>
                  <c:pt idx="0">
                    <c:v>19</c:v>
                  </c:pt>
                  <c:pt idx="1">
                    <c:v>135</c:v>
                  </c:pt>
                  <c:pt idx="2">
                    <c:v>366</c:v>
                  </c:pt>
                  <c:pt idx="3">
                    <c:v>55</c:v>
                  </c:pt>
                  <c:pt idx="4">
                    <c:v>129</c:v>
                  </c:pt>
                  <c:pt idx="5">
                    <c:v>102</c:v>
                  </c:pt>
                  <c:pt idx="6">
                    <c:v>132</c:v>
                  </c:pt>
                  <c:pt idx="7">
                    <c:v>63</c:v>
                  </c:pt>
                  <c:pt idx="8">
                    <c:v>100</c:v>
                  </c:pt>
                  <c:pt idx="9">
                    <c:v>206</c:v>
                  </c:pt>
                  <c:pt idx="10">
                    <c:v>2 560</c:v>
                  </c:pt>
                  <c:pt idx="11">
                    <c:v>106</c:v>
                  </c:pt>
                  <c:pt idx="12">
                    <c:v>93</c:v>
                  </c:pt>
                  <c:pt idx="13">
                    <c:v>140</c:v>
                  </c:pt>
                  <c:pt idx="14">
                    <c:v>80</c:v>
                  </c:pt>
                  <c:pt idx="15">
                    <c:v>70</c:v>
                  </c:pt>
                  <c:pt idx="16">
                    <c:v>64</c:v>
                  </c:pt>
                  <c:pt idx="17">
                    <c:v>140</c:v>
                  </c:pt>
                  <c:pt idx="18">
                    <c:v>89</c:v>
                  </c:pt>
                  <c:pt idx="19">
                    <c:v>101</c:v>
                  </c:pt>
                  <c:pt idx="20">
                    <c:v>314</c:v>
                  </c:pt>
                  <c:pt idx="21">
                    <c:v>56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68017712"/>
        <c:axId val="568018104"/>
      </c:barChart>
      <c:catAx>
        <c:axId val="56801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68018104"/>
        <c:crosses val="autoZero"/>
        <c:auto val="1"/>
        <c:lblAlgn val="ctr"/>
        <c:lblOffset val="50"/>
        <c:noMultiLvlLbl val="0"/>
      </c:catAx>
      <c:valAx>
        <c:axId val="568018104"/>
        <c:scaling>
          <c:orientation val="minMax"/>
        </c:scaling>
        <c:delete val="0"/>
        <c:axPos val="l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56801771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1485555555555556"/>
          <c:y val="5.6444444444444443E-2"/>
          <c:w val="0.73233530183727036"/>
          <c:h val="6.8729585885097699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2638888888888"/>
          <c:y val="8.8628333333333337E-2"/>
          <c:w val="0.77346527777777785"/>
          <c:h val="0.8514630555555555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Blad5!$K$4</c:f>
              <c:strCache>
                <c:ptCount val="1"/>
                <c:pt idx="0">
                  <c:v>Förvärvsarbetande</c:v>
                </c:pt>
              </c:strCache>
            </c:strRef>
          </c:tx>
          <c:spPr>
            <a:solidFill>
              <a:srgbClr val="98B6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Blad5!$J$5:$J$26</c:f>
              <c:strCache>
                <c:ptCount val="22"/>
                <c:pt idx="0">
                  <c:v>Jönköping</c:v>
                </c:pt>
                <c:pt idx="1">
                  <c:v>Uppsala </c:v>
                </c:pt>
                <c:pt idx="2">
                  <c:v>Västerbotten</c:v>
                </c:pt>
                <c:pt idx="3">
                  <c:v>Halland</c:v>
                </c:pt>
                <c:pt idx="4">
                  <c:v>Kronoberg</c:v>
                </c:pt>
                <c:pt idx="5">
                  <c:v>Jämtland</c:v>
                </c:pt>
                <c:pt idx="6">
                  <c:v>Norrbotten</c:v>
                </c:pt>
                <c:pt idx="7">
                  <c:v>Västernorrland</c:v>
                </c:pt>
                <c:pt idx="8">
                  <c:v>Dalarna</c:v>
                </c:pt>
                <c:pt idx="9">
                  <c:v>Värmland</c:v>
                </c:pt>
                <c:pt idx="10">
                  <c:v>Kalmar </c:v>
                </c:pt>
                <c:pt idx="11">
                  <c:v>Gävleborg</c:v>
                </c:pt>
                <c:pt idx="12">
                  <c:v>Riket</c:v>
                </c:pt>
                <c:pt idx="13">
                  <c:v>Västra Götaland</c:v>
                </c:pt>
                <c:pt idx="14">
                  <c:v>Gotland</c:v>
                </c:pt>
                <c:pt idx="15">
                  <c:v>Stockholm</c:v>
                </c:pt>
                <c:pt idx="16">
                  <c:v>Örebro </c:v>
                </c:pt>
                <c:pt idx="17">
                  <c:v>Blekinge </c:v>
                </c:pt>
                <c:pt idx="18">
                  <c:v>Östergötland</c:v>
                </c:pt>
                <c:pt idx="19">
                  <c:v>Västmanland</c:v>
                </c:pt>
                <c:pt idx="20">
                  <c:v>Södermanland</c:v>
                </c:pt>
                <c:pt idx="21">
                  <c:v>Skåne </c:v>
                </c:pt>
              </c:strCache>
            </c:strRef>
          </c:cat>
          <c:val>
            <c:numRef>
              <c:f>Blad5!$K$5:$K$26</c:f>
              <c:numCache>
                <c:formatCode>0.0</c:formatCode>
                <c:ptCount val="22"/>
                <c:pt idx="0">
                  <c:v>86.317222600408442</c:v>
                </c:pt>
                <c:pt idx="1">
                  <c:v>85.346358792184731</c:v>
                </c:pt>
                <c:pt idx="2">
                  <c:v>84.910096818810516</c:v>
                </c:pt>
                <c:pt idx="3">
                  <c:v>84.697732997481111</c:v>
                </c:pt>
                <c:pt idx="4">
                  <c:v>84.471485652015986</c:v>
                </c:pt>
                <c:pt idx="5">
                  <c:v>84.398073836276083</c:v>
                </c:pt>
                <c:pt idx="6">
                  <c:v>83.450400492914355</c:v>
                </c:pt>
                <c:pt idx="7">
                  <c:v>83.341708542713562</c:v>
                </c:pt>
                <c:pt idx="8">
                  <c:v>83.331440899284658</c:v>
                </c:pt>
                <c:pt idx="9">
                  <c:v>82.782949534541899</c:v>
                </c:pt>
                <c:pt idx="10">
                  <c:v>82.603373231773674</c:v>
                </c:pt>
                <c:pt idx="11">
                  <c:v>82.534725961020783</c:v>
                </c:pt>
                <c:pt idx="12">
                  <c:v>82.463574225876286</c:v>
                </c:pt>
                <c:pt idx="13">
                  <c:v>82.139368283946595</c:v>
                </c:pt>
                <c:pt idx="14">
                  <c:v>82.093425605536325</c:v>
                </c:pt>
                <c:pt idx="15">
                  <c:v>81.921958180121834</c:v>
                </c:pt>
                <c:pt idx="16">
                  <c:v>81.733278395824755</c:v>
                </c:pt>
                <c:pt idx="17">
                  <c:v>81.336405529953907</c:v>
                </c:pt>
                <c:pt idx="18">
                  <c:v>81.156618034804012</c:v>
                </c:pt>
                <c:pt idx="19">
                  <c:v>81.147540983606561</c:v>
                </c:pt>
                <c:pt idx="20">
                  <c:v>79.925847457627114</c:v>
                </c:pt>
                <c:pt idx="21">
                  <c:v>79.851473659781846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0D-42EA-BE61-94B45BC8A6F5}"/>
            </c:ext>
          </c:extLst>
        </c:ser>
        <c:ser>
          <c:idx val="0"/>
          <c:order val="1"/>
          <c:tx>
            <c:strRef>
              <c:f>Blad5!$L$4</c:f>
              <c:strCache>
                <c:ptCount val="1"/>
                <c:pt idx="0">
                  <c:v>Inskrivna på AF</c:v>
                </c:pt>
              </c:strCache>
            </c:strRef>
          </c:tx>
          <c:spPr>
            <a:solidFill>
              <a:srgbClr val="EB69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Blad5!$J$5:$J$26</c:f>
              <c:strCache>
                <c:ptCount val="22"/>
                <c:pt idx="0">
                  <c:v>Jönköping</c:v>
                </c:pt>
                <c:pt idx="1">
                  <c:v>Uppsala </c:v>
                </c:pt>
                <c:pt idx="2">
                  <c:v>Västerbotten</c:v>
                </c:pt>
                <c:pt idx="3">
                  <c:v>Halland</c:v>
                </c:pt>
                <c:pt idx="4">
                  <c:v>Kronoberg</c:v>
                </c:pt>
                <c:pt idx="5">
                  <c:v>Jämtland</c:v>
                </c:pt>
                <c:pt idx="6">
                  <c:v>Norrbotten</c:v>
                </c:pt>
                <c:pt idx="7">
                  <c:v>Västernorrland</c:v>
                </c:pt>
                <c:pt idx="8">
                  <c:v>Dalarna</c:v>
                </c:pt>
                <c:pt idx="9">
                  <c:v>Värmland</c:v>
                </c:pt>
                <c:pt idx="10">
                  <c:v>Kalmar </c:v>
                </c:pt>
                <c:pt idx="11">
                  <c:v>Gävleborg</c:v>
                </c:pt>
                <c:pt idx="12">
                  <c:v>Riket</c:v>
                </c:pt>
                <c:pt idx="13">
                  <c:v>Västra Götaland</c:v>
                </c:pt>
                <c:pt idx="14">
                  <c:v>Gotland</c:v>
                </c:pt>
                <c:pt idx="15">
                  <c:v>Stockholm</c:v>
                </c:pt>
                <c:pt idx="16">
                  <c:v>Örebro </c:v>
                </c:pt>
                <c:pt idx="17">
                  <c:v>Blekinge </c:v>
                </c:pt>
                <c:pt idx="18">
                  <c:v>Östergötland</c:v>
                </c:pt>
                <c:pt idx="19">
                  <c:v>Västmanland</c:v>
                </c:pt>
                <c:pt idx="20">
                  <c:v>Södermanland</c:v>
                </c:pt>
                <c:pt idx="21">
                  <c:v>Skåne </c:v>
                </c:pt>
              </c:strCache>
            </c:strRef>
          </c:cat>
          <c:val>
            <c:numRef>
              <c:f>Blad5!$L$5:$L$26</c:f>
              <c:numCache>
                <c:formatCode>0.0</c:formatCode>
                <c:ptCount val="22"/>
                <c:pt idx="0">
                  <c:v>4.1913838374015366</c:v>
                </c:pt>
                <c:pt idx="1">
                  <c:v>3.9786856127886323</c:v>
                </c:pt>
                <c:pt idx="2">
                  <c:v>4.6749654218533889</c:v>
                </c:pt>
                <c:pt idx="3">
                  <c:v>4.4552896725440805</c:v>
                </c:pt>
                <c:pt idx="4">
                  <c:v>4.9400653832183075</c:v>
                </c:pt>
                <c:pt idx="5">
                  <c:v>4.6548956661316216</c:v>
                </c:pt>
                <c:pt idx="6">
                  <c:v>4.7566235366605047</c:v>
                </c:pt>
                <c:pt idx="7">
                  <c:v>5.9045226130653266</c:v>
                </c:pt>
                <c:pt idx="8">
                  <c:v>5.1549903485863515</c:v>
                </c:pt>
                <c:pt idx="9">
                  <c:v>5.4875061244487995</c:v>
                </c:pt>
                <c:pt idx="10">
                  <c:v>5.3726877040261156</c:v>
                </c:pt>
                <c:pt idx="11">
                  <c:v>6.7406051469796484</c:v>
                </c:pt>
                <c:pt idx="12">
                  <c:v>5.5707718128967914</c:v>
                </c:pt>
                <c:pt idx="13">
                  <c:v>5.1259090415716919</c:v>
                </c:pt>
                <c:pt idx="14">
                  <c:v>6.3148788927335637</c:v>
                </c:pt>
                <c:pt idx="15">
                  <c:v>4.1874759892431808</c:v>
                </c:pt>
                <c:pt idx="16">
                  <c:v>5.7547040241725034</c:v>
                </c:pt>
                <c:pt idx="17">
                  <c:v>8.2111436950146626</c:v>
                </c:pt>
                <c:pt idx="18">
                  <c:v>7.3387238530497445</c:v>
                </c:pt>
                <c:pt idx="19">
                  <c:v>6.5429968363531783</c:v>
                </c:pt>
                <c:pt idx="20">
                  <c:v>7.5741525423728824</c:v>
                </c:pt>
                <c:pt idx="21">
                  <c:v>6.8182873056393589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0D-42EA-BE61-94B45BC8A6F5}"/>
            </c:ext>
          </c:extLst>
        </c:ser>
        <c:ser>
          <c:idx val="2"/>
          <c:order val="2"/>
          <c:tx>
            <c:strRef>
              <c:f>Blad5!$M$4</c:f>
              <c:strCache>
                <c:ptCount val="1"/>
                <c:pt idx="0">
                  <c:v>Inte i arbetskraften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Blad5!$J$5:$J$26</c:f>
              <c:strCache>
                <c:ptCount val="22"/>
                <c:pt idx="0">
                  <c:v>Jönköping</c:v>
                </c:pt>
                <c:pt idx="1">
                  <c:v>Uppsala </c:v>
                </c:pt>
                <c:pt idx="2">
                  <c:v>Västerbotten</c:v>
                </c:pt>
                <c:pt idx="3">
                  <c:v>Halland</c:v>
                </c:pt>
                <c:pt idx="4">
                  <c:v>Kronoberg</c:v>
                </c:pt>
                <c:pt idx="5">
                  <c:v>Jämtland</c:v>
                </c:pt>
                <c:pt idx="6">
                  <c:v>Norrbotten</c:v>
                </c:pt>
                <c:pt idx="7">
                  <c:v>Västernorrland</c:v>
                </c:pt>
                <c:pt idx="8">
                  <c:v>Dalarna</c:v>
                </c:pt>
                <c:pt idx="9">
                  <c:v>Värmland</c:v>
                </c:pt>
                <c:pt idx="10">
                  <c:v>Kalmar </c:v>
                </c:pt>
                <c:pt idx="11">
                  <c:v>Gävleborg</c:v>
                </c:pt>
                <c:pt idx="12">
                  <c:v>Riket</c:v>
                </c:pt>
                <c:pt idx="13">
                  <c:v>Västra Götaland</c:v>
                </c:pt>
                <c:pt idx="14">
                  <c:v>Gotland</c:v>
                </c:pt>
                <c:pt idx="15">
                  <c:v>Stockholm</c:v>
                </c:pt>
                <c:pt idx="16">
                  <c:v>Örebro </c:v>
                </c:pt>
                <c:pt idx="17">
                  <c:v>Blekinge </c:v>
                </c:pt>
                <c:pt idx="18">
                  <c:v>Östergötland</c:v>
                </c:pt>
                <c:pt idx="19">
                  <c:v>Västmanland</c:v>
                </c:pt>
                <c:pt idx="20">
                  <c:v>Södermanland</c:v>
                </c:pt>
                <c:pt idx="21">
                  <c:v>Skåne </c:v>
                </c:pt>
              </c:strCache>
            </c:strRef>
          </c:cat>
          <c:val>
            <c:numRef>
              <c:f>Blad5!$M$5:$M$26</c:f>
              <c:numCache>
                <c:formatCode>0.0</c:formatCode>
                <c:ptCount val="22"/>
                <c:pt idx="0">
                  <c:v>9.4913935621900229</c:v>
                </c:pt>
                <c:pt idx="1">
                  <c:v>10.674955595026644</c:v>
                </c:pt>
                <c:pt idx="2">
                  <c:v>10.4149377593361</c:v>
                </c:pt>
                <c:pt idx="3">
                  <c:v>10.846977329974811</c:v>
                </c:pt>
                <c:pt idx="4">
                  <c:v>10.588448964765711</c:v>
                </c:pt>
                <c:pt idx="5">
                  <c:v>10.947030497592296</c:v>
                </c:pt>
                <c:pt idx="6">
                  <c:v>11.79297597042514</c:v>
                </c:pt>
                <c:pt idx="7">
                  <c:v>10.753768844221105</c:v>
                </c:pt>
                <c:pt idx="8">
                  <c:v>11.51356875212899</c:v>
                </c:pt>
                <c:pt idx="9">
                  <c:v>11.72954434100931</c:v>
                </c:pt>
                <c:pt idx="10">
                  <c:v>12.023939064200217</c:v>
                </c:pt>
                <c:pt idx="11">
                  <c:v>10.724668891999571</c:v>
                </c:pt>
                <c:pt idx="12">
                  <c:v>11.965653961226923</c:v>
                </c:pt>
                <c:pt idx="13">
                  <c:v>12.734722674481711</c:v>
                </c:pt>
                <c:pt idx="14">
                  <c:v>11.591695501730104</c:v>
                </c:pt>
                <c:pt idx="15">
                  <c:v>13.890565830634982</c:v>
                </c:pt>
                <c:pt idx="16">
                  <c:v>12.512017580002746</c:v>
                </c:pt>
                <c:pt idx="17">
                  <c:v>10.452450775031421</c:v>
                </c:pt>
                <c:pt idx="18">
                  <c:v>11.504658112146247</c:v>
                </c:pt>
                <c:pt idx="19">
                  <c:v>12.309462180040265</c:v>
                </c:pt>
                <c:pt idx="20">
                  <c:v>12.5</c:v>
                </c:pt>
                <c:pt idx="21">
                  <c:v>13.330239034578788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0D-42EA-BE61-94B45BC8A6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483472800"/>
        <c:axId val="483473192"/>
      </c:barChart>
      <c:catAx>
        <c:axId val="483472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83473192"/>
        <c:crosses val="autoZero"/>
        <c:auto val="1"/>
        <c:lblAlgn val="ctr"/>
        <c:lblOffset val="20"/>
        <c:noMultiLvlLbl val="0"/>
      </c:catAx>
      <c:valAx>
        <c:axId val="483473192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min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inorGridlines>
        <c:numFmt formatCode="0" sourceLinked="0"/>
        <c:majorTickMark val="none"/>
        <c:minorTickMark val="none"/>
        <c:tickLblPos val="nextTo"/>
        <c:spPr>
          <a:ln w="3175"/>
        </c:spPr>
        <c:crossAx val="483472800"/>
        <c:crosses val="max"/>
        <c:crossBetween val="between"/>
        <c:majorUnit val="20"/>
        <c:minorUnit val="10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legend>
      <c:legendPos val="r"/>
      <c:layout>
        <c:manualLayout>
          <c:xMode val="edge"/>
          <c:yMode val="edge"/>
          <c:x val="0.18562037037037038"/>
          <c:y val="1.6210555555555558E-2"/>
          <c:w val="0.77499953703703695"/>
          <c:h val="5.927565236877284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30T16:08:13.942" idx="3">
    <p:pos x="10" y="10"/>
    <p:text>Ska lägga in inriktnignar här. Men hae du söktryck?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1T15:52:04.393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30T16:08:01.977" idx="2">
    <p:pos x="10" y="10"/>
    <p:text>Tillför denna något?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30T16:07:22.524" idx="1">
    <p:pos x="10" y="10"/>
    <p:text>Visst skulle vi använda oss av antal här och inte andelar?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0.67825</cdr:x>
      <cdr:y>0.02261</cdr:y>
    </cdr:from>
    <cdr:to>
      <cdr:x>0.85268</cdr:x>
      <cdr:y>0.91853</cdr:y>
    </cdr:to>
    <cdr:sp macro="" textlink="">
      <cdr:nvSpPr>
        <cdr:cNvPr id="2" name="Ellips 1"/>
        <cdr:cNvSpPr/>
      </cdr:nvSpPr>
      <cdr:spPr>
        <a:xfrm xmlns:a="http://schemas.openxmlformats.org/drawingml/2006/main" rot="14338720">
          <a:off x="1501714" y="1227623"/>
          <a:ext cx="2987030" cy="68256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0.80138</cdr:x>
      <cdr:y>0.93186</cdr:y>
    </cdr:from>
    <cdr:to>
      <cdr:x>1</cdr:x>
      <cdr:y>1</cdr:y>
    </cdr:to>
    <cdr:sp macro="" textlink="">
      <cdr:nvSpPr>
        <cdr:cNvPr id="2" name="textruta 3"/>
        <cdr:cNvSpPr txBox="1"/>
      </cdr:nvSpPr>
      <cdr:spPr>
        <a:xfrm xmlns:a="http://schemas.openxmlformats.org/drawingml/2006/main">
          <a:off x="6472911" y="2946176"/>
          <a:ext cx="1604289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800" dirty="0" smtClean="0"/>
            <a:t>Källa: SCB, RMI (U3)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2017-11-10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2017-11-10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340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57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607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63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402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03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56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283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852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132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04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302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647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Tack till Örebro!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371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60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909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58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54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Yrken kan ersätts av andra yrken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758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01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Kommer komma in mer på detta strax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833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35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3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29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20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46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_blue_4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6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10" name="Bildobjekt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3726152"/>
            <a:ext cx="9147596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5956237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2017-11-10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2017-11-10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72999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 smtClean="0"/>
              <a:t>Välj vit eller svart text för kontrast</a:t>
            </a:r>
            <a:endParaRPr lang="sv-SE" dirty="0"/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5"/>
            <a:ext cx="9147598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8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9" y="3225995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223"/>
            <a:ext cx="9179296" cy="54315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831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34" y="3232190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2017-11-10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2017-11-10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2017-11-10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2017-11-10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2017-11-10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7" r:link="rId18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305240" y="1434531"/>
            <a:ext cx="6909754" cy="8568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700" b="1" dirty="0">
                <a:solidFill>
                  <a:schemeClr val="tx1"/>
                </a:solidFill>
                <a:latin typeface="Akzidenz Grotesk BE Bold"/>
              </a:rPr>
              <a:t/>
            </a:r>
            <a:br>
              <a:rPr lang="sv-SE" sz="2700" b="1" dirty="0">
                <a:solidFill>
                  <a:schemeClr val="tx1"/>
                </a:solidFill>
                <a:latin typeface="Akzidenz Grotesk BE Bold"/>
              </a:rPr>
            </a:br>
            <a:r>
              <a:rPr lang="sv-SE" sz="2700" b="1" dirty="0" smtClean="0">
                <a:solidFill>
                  <a:schemeClr val="tx1"/>
                </a:solidFill>
                <a:latin typeface="Akzidenz Grotesk BE Bold"/>
              </a:rPr>
              <a:t>Kompetensbehov inom teknik och tillverkning</a:t>
            </a:r>
            <a:br>
              <a:rPr lang="sv-SE" sz="2700" b="1" dirty="0" smtClean="0">
                <a:solidFill>
                  <a:schemeClr val="tx1"/>
                </a:solidFill>
                <a:latin typeface="Akzidenz Grotesk BE Bold"/>
              </a:rPr>
            </a:br>
            <a:r>
              <a:rPr lang="sv-SE" sz="2700" b="1" dirty="0" smtClean="0">
                <a:solidFill>
                  <a:schemeClr val="tx1"/>
                </a:solidFill>
                <a:latin typeface="Akzidenz Grotesk BE Bold"/>
              </a:rPr>
              <a:t/>
            </a:r>
            <a:br>
              <a:rPr lang="sv-SE" sz="2700" b="1" dirty="0" smtClean="0">
                <a:solidFill>
                  <a:schemeClr val="tx1"/>
                </a:solidFill>
                <a:latin typeface="Akzidenz Grotesk BE Bold"/>
              </a:rPr>
            </a:br>
            <a:r>
              <a:rPr lang="sv-SE" sz="2000" b="1" i="1" dirty="0">
                <a:solidFill>
                  <a:schemeClr val="tx1"/>
                </a:solidFill>
                <a:latin typeface="Akzidenz Grotesk BE Bold"/>
              </a:rPr>
              <a:t>Industritekniskt utbildade </a:t>
            </a:r>
            <a:r>
              <a:rPr lang="sv-SE" sz="2000" b="1" i="1" dirty="0" smtClean="0">
                <a:solidFill>
                  <a:schemeClr val="tx1"/>
                </a:solidFill>
                <a:latin typeface="Akzidenz Grotesk BE Bold"/>
              </a:rPr>
              <a:t/>
            </a:r>
            <a:br>
              <a:rPr lang="sv-SE" sz="2000" b="1" i="1" dirty="0" smtClean="0">
                <a:solidFill>
                  <a:schemeClr val="tx1"/>
                </a:solidFill>
                <a:latin typeface="Akzidenz Grotesk BE Bold"/>
              </a:rPr>
            </a:br>
            <a:r>
              <a:rPr lang="sv-SE" sz="1800" b="1" i="1" dirty="0" smtClean="0">
                <a:solidFill>
                  <a:schemeClr val="tx1"/>
                </a:solidFill>
                <a:latin typeface="Akzidenz Grotesk BE Bold"/>
              </a:rPr>
              <a:t>– </a:t>
            </a:r>
            <a:r>
              <a:rPr lang="sv-SE" sz="1600" b="1" i="1" dirty="0">
                <a:solidFill>
                  <a:schemeClr val="tx1"/>
                </a:solidFill>
                <a:latin typeface="Akzidenz Grotesk BE Bold"/>
              </a:rPr>
              <a:t>B</a:t>
            </a:r>
            <a:r>
              <a:rPr lang="sv-SE" sz="1600" b="1" i="1" dirty="0" smtClean="0">
                <a:solidFill>
                  <a:schemeClr val="tx1"/>
                </a:solidFill>
                <a:latin typeface="Akzidenz Grotesk BE Bold"/>
              </a:rPr>
              <a:t>rist </a:t>
            </a:r>
            <a:r>
              <a:rPr lang="sv-SE" sz="1600" b="1" i="1" dirty="0">
                <a:solidFill>
                  <a:schemeClr val="tx1"/>
                </a:solidFill>
                <a:latin typeface="Akzidenz Grotesk BE Bold"/>
              </a:rPr>
              <a:t>och </a:t>
            </a:r>
            <a:r>
              <a:rPr lang="sv-SE" sz="1600" b="1" i="1" dirty="0" smtClean="0">
                <a:solidFill>
                  <a:schemeClr val="tx1"/>
                </a:solidFill>
                <a:latin typeface="Akzidenz Grotesk BE Bold"/>
              </a:rPr>
              <a:t>”överskott” </a:t>
            </a:r>
            <a:r>
              <a:rPr lang="sv-SE" sz="1600" b="1" i="1" dirty="0">
                <a:solidFill>
                  <a:schemeClr val="tx1"/>
                </a:solidFill>
                <a:latin typeface="Akzidenz Grotesk BE Bold"/>
              </a:rPr>
              <a:t>samtidigt</a:t>
            </a:r>
            <a:r>
              <a:rPr lang="sv-SE" sz="1600" b="1" i="1" dirty="0" smtClean="0">
                <a:solidFill>
                  <a:schemeClr val="tx1"/>
                </a:solidFill>
                <a:latin typeface="Akzidenz Grotesk BE Bold"/>
              </a:rPr>
              <a:t>? </a:t>
            </a:r>
            <a:r>
              <a:rPr lang="sv-SE" sz="1600" b="1" i="1" dirty="0">
                <a:solidFill>
                  <a:schemeClr val="tx1"/>
                </a:solidFill>
                <a:latin typeface="Akzidenz Grotesk BE Bold"/>
              </a:rPr>
              <a:t>Vilken vägledning kan regionala matchningsindikatorer ge oss?</a:t>
            </a:r>
            <a:endParaRPr lang="sv-SE" sz="1800" b="1" i="1" dirty="0">
              <a:solidFill>
                <a:schemeClr val="tx1"/>
              </a:solidFill>
              <a:latin typeface="Akzidenz Grotesk BE Bold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79069" y="3854141"/>
            <a:ext cx="57830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REGLAB: REGIONALA MATCHNINGSINDIKATORER WORKSHOP </a:t>
            </a:r>
            <a:endParaRPr lang="sv-SE" sz="1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 NOVEMBER 2017</a:t>
            </a:r>
          </a:p>
          <a:p>
            <a:endParaRPr lang="sv-SE" sz="1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Jakob </a:t>
            </a: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Lindahl – Västra Götalandsregionen</a:t>
            </a:r>
          </a:p>
          <a:p>
            <a:endParaRPr lang="sv-SE" sz="1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Resultat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86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361274"/>
            <a:ext cx="8078400" cy="1036800"/>
          </a:xfrm>
        </p:spPr>
        <p:txBody>
          <a:bodyPr/>
          <a:lstStyle/>
          <a:p>
            <a:pPr algn="ctr"/>
            <a:r>
              <a:rPr lang="sv-SE" dirty="0" smtClean="0"/>
              <a:t>Söktryck och inriktningar på gymnasiet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3426458" cy="2700000"/>
          </a:xfrm>
        </p:spPr>
        <p:txBody>
          <a:bodyPr/>
          <a:lstStyle/>
          <a:p>
            <a:r>
              <a:rPr lang="sv-SE" dirty="0" smtClean="0"/>
              <a:t>Inriktningarna </a:t>
            </a:r>
            <a:r>
              <a:rPr lang="sv-SE" dirty="0"/>
              <a:t>mot driftsäkerhet och </a:t>
            </a:r>
            <a:r>
              <a:rPr lang="sv-SE" dirty="0" smtClean="0"/>
              <a:t>underhåll </a:t>
            </a:r>
          </a:p>
          <a:p>
            <a:r>
              <a:rPr lang="sv-SE" dirty="0" smtClean="0"/>
              <a:t>processteknik </a:t>
            </a:r>
          </a:p>
          <a:p>
            <a:r>
              <a:rPr lang="sv-SE" dirty="0" smtClean="0"/>
              <a:t>produkt- </a:t>
            </a:r>
            <a:r>
              <a:rPr lang="sv-SE" dirty="0"/>
              <a:t>och maskinteknik </a:t>
            </a:r>
            <a:r>
              <a:rPr lang="sv-SE" dirty="0" smtClean="0"/>
              <a:t> </a:t>
            </a:r>
          </a:p>
          <a:p>
            <a:r>
              <a:rPr lang="sv-SE" dirty="0" smtClean="0"/>
              <a:t>svetsteknik</a:t>
            </a:r>
            <a:endParaRPr lang="sv-SE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644458" y="1800000"/>
            <a:ext cx="3426458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>
            <a:lvl1pPr marL="360363" marR="0" indent="-360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Blip>
                <a:blip r:embed="rId3" r:link="rId4"/>
              </a:buBlip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marR="0" indent="-180975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marR="0" indent="-176213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marR="0" indent="-182563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marR="0" indent="-174625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Antalet förstahandssökande var </a:t>
            </a:r>
            <a:r>
              <a:rPr lang="sv-SE" dirty="0"/>
              <a:t>2 234 </a:t>
            </a:r>
            <a:r>
              <a:rPr lang="sv-SE" dirty="0" smtClean="0"/>
              <a:t>läsåret 2012/13 jämfört med 1 645 år 2016/17</a:t>
            </a:r>
          </a:p>
          <a:p>
            <a:r>
              <a:rPr lang="sv-SE" dirty="0" smtClean="0"/>
              <a:t>Antalet kommuner som har elever i ett industritekniskt program har minskat från 134 till 120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657385" y="3784911"/>
            <a:ext cx="1858315" cy="71508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800" dirty="0" smtClean="0"/>
              <a:t>Vuxenutbildning tillkommer!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489502" y="4666966"/>
            <a:ext cx="2542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Källa: Skolverket</a:t>
            </a:r>
          </a:p>
        </p:txBody>
      </p:sp>
    </p:spTree>
    <p:extLst>
      <p:ext uri="{BB962C8B-B14F-4D97-AF65-F5344CB8AC3E}">
        <p14:creationId xmlns:p14="http://schemas.microsoft.com/office/powerpoint/2010/main" val="42425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6104" y="480849"/>
            <a:ext cx="8078400" cy="10368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800" dirty="0"/>
              <a:t>Stor övervikt av manliga </a:t>
            </a:r>
            <a:r>
              <a:rPr lang="sv-SE" sz="2800" dirty="0" smtClean="0"/>
              <a:t>industriutbildade och en relativt hög medelålder</a:t>
            </a:r>
            <a:br>
              <a:rPr lang="sv-SE" sz="2800" dirty="0" smtClean="0"/>
            </a:br>
            <a:r>
              <a:rPr lang="sv-SE" sz="1800" dirty="0"/>
              <a:t>Andel kvinnor och män av de som tillhör utbildningsgruppen år 2015 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306251"/>
              </p:ext>
            </p:extLst>
          </p:nvPr>
        </p:nvGraphicFramePr>
        <p:xfrm>
          <a:off x="532800" y="1181245"/>
          <a:ext cx="5656985" cy="335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6850005" y="4629843"/>
            <a:ext cx="1601721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sv-SE" sz="1400" dirty="0">
                <a:latin typeface="Arial" panose="020B0604020202020204" pitchFamily="34" charset="0"/>
                <a:ea typeface="Calibri" panose="020F0502020204030204" pitchFamily="34" charset="0"/>
              </a:rPr>
              <a:t>Källa: SCB, Stativ</a:t>
            </a:r>
            <a:endParaRPr lang="sv-SE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189785" y="2143456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87 procent är män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Störst andel kvinnor av de utbildade finns i Stockholms län (16 procent), lägst i Jämtlands län (8 procent)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36 procent är över 45 år</a:t>
            </a:r>
          </a:p>
        </p:txBody>
      </p:sp>
    </p:spTree>
    <p:extLst>
      <p:ext uri="{BB962C8B-B14F-4D97-AF65-F5344CB8AC3E}">
        <p14:creationId xmlns:p14="http://schemas.microsoft.com/office/powerpoint/2010/main" val="23083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173627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En mer nyanserad bild av det </a:t>
            </a:r>
            <a:r>
              <a:rPr lang="sv-SE" dirty="0" smtClean="0"/>
              <a:t>minskade </a:t>
            </a:r>
            <a:r>
              <a:rPr lang="sv-SE" dirty="0"/>
              <a:t>antalet</a:t>
            </a:r>
            <a:br>
              <a:rPr lang="sv-SE" dirty="0"/>
            </a:br>
            <a:r>
              <a:rPr lang="sv-SE" sz="2000" dirty="0"/>
              <a:t>Förändring </a:t>
            </a:r>
            <a:r>
              <a:rPr lang="sv-SE" sz="2000" dirty="0" smtClean="0"/>
              <a:t>i antalet mellan år 2014-2015 i respektive län </a:t>
            </a:r>
            <a:endParaRPr lang="sv-SE" sz="20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714687"/>
              </p:ext>
            </p:extLst>
          </p:nvPr>
        </p:nvGraphicFramePr>
        <p:xfrm>
          <a:off x="532800" y="1739872"/>
          <a:ext cx="8077200" cy="316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3130061" y="1210427"/>
            <a:ext cx="893299" cy="215444"/>
          </a:xfrm>
          <a:prstGeom prst="wedgeRectCallout">
            <a:avLst>
              <a:gd name="adj1" fmla="val -2078"/>
              <a:gd name="adj2" fmla="val 220651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Vuxenutbildning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21188" y="1211711"/>
            <a:ext cx="1823538" cy="338554"/>
          </a:xfrm>
          <a:prstGeom prst="wedgeRectCallout">
            <a:avLst>
              <a:gd name="adj1" fmla="val -5228"/>
              <a:gd name="adj2" fmla="val 11617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800" dirty="0"/>
              <a:t>Personer som fyllt 20 år och som därför trätt in i åldersgruppen 20–64 år</a:t>
            </a:r>
            <a:endParaRPr lang="sv-SE" sz="800" dirty="0" smtClean="0"/>
          </a:p>
        </p:txBody>
      </p:sp>
    </p:spTree>
    <p:extLst>
      <p:ext uri="{BB962C8B-B14F-4D97-AF65-F5344CB8AC3E}">
        <p14:creationId xmlns:p14="http://schemas.microsoft.com/office/powerpoint/2010/main" val="40172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371" y="191926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sz="2400" dirty="0" smtClean="0"/>
              <a:t>Hur ”självförsörjande” är länen?</a:t>
            </a:r>
            <a:br>
              <a:rPr lang="sv-SE" sz="2400" dirty="0" smtClean="0"/>
            </a:br>
            <a:r>
              <a:rPr lang="sv-SE" sz="1800" dirty="0" smtClean="0"/>
              <a:t>Andel examinerade inklusive åldersinträde samt andelen inflyttare till respektive region av det totala inflödet år 2014-2015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7339361" y="4654180"/>
            <a:ext cx="2542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Källa: SCB, RMI (U3)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099534"/>
              </p:ext>
            </p:extLst>
          </p:nvPr>
        </p:nvGraphicFramePr>
        <p:xfrm>
          <a:off x="606371" y="1200150"/>
          <a:ext cx="7623229" cy="375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1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3400" y="259310"/>
            <a:ext cx="8078400" cy="1036800"/>
          </a:xfrm>
        </p:spPr>
        <p:txBody>
          <a:bodyPr>
            <a:noAutofit/>
          </a:bodyPr>
          <a:lstStyle/>
          <a:p>
            <a:pPr algn="ctr"/>
            <a:r>
              <a:rPr lang="sv-SE" sz="2000" dirty="0" smtClean="0"/>
              <a:t>Förvärvsgrad </a:t>
            </a:r>
            <a:r>
              <a:rPr lang="sv-SE" sz="2000" dirty="0"/>
              <a:t>strax över 80 </a:t>
            </a:r>
            <a:r>
              <a:rPr lang="sv-SE" sz="2000" dirty="0" smtClean="0"/>
              <a:t>procent för riket men vissa regionala skillnader </a:t>
            </a:r>
            <a:br>
              <a:rPr lang="sv-SE" sz="2000" dirty="0" smtClean="0"/>
            </a:br>
            <a:r>
              <a:rPr lang="sv-SE" sz="1600" dirty="0" smtClean="0"/>
              <a:t>Arbetsmarknadsställning </a:t>
            </a:r>
            <a:r>
              <a:rPr lang="sv-SE" sz="1600" dirty="0"/>
              <a:t>år 2015</a:t>
            </a:r>
            <a:br>
              <a:rPr lang="sv-SE" sz="16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1200" dirty="0"/>
          </a:p>
        </p:txBody>
      </p:sp>
      <p:sp>
        <p:nvSpPr>
          <p:cNvPr id="4" name="textruta 3"/>
          <p:cNvSpPr txBox="1"/>
          <p:nvPr/>
        </p:nvSpPr>
        <p:spPr>
          <a:xfrm>
            <a:off x="5410200" y="4654180"/>
            <a:ext cx="4471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Källa: SCB, Regionala matchningsindikatorer, U1</a:t>
            </a:r>
          </a:p>
          <a:p>
            <a:endParaRPr lang="sv-SE" sz="1000" dirty="0" smtClean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101455"/>
              </p:ext>
            </p:extLst>
          </p:nvPr>
        </p:nvGraphicFramePr>
        <p:xfrm>
          <a:off x="533400" y="1076446"/>
          <a:ext cx="4474698" cy="342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5459437" y="1709549"/>
            <a:ext cx="338914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 riket högre andel kvinnor utanför arbetskraften, 20 procent jämfört med 11 procent för män.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Störst andel av kvinnorna utanför arbetskraften i Kalmar län (24 procent) och lägst i Västerbottens län (17 procent)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Störst andel män utanför arbetskraften i Stockholms län (13 procent) och lägst i Jönköpings län (8 procent)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459437" y="992052"/>
            <a:ext cx="1950923" cy="374571"/>
          </a:xfrm>
          <a:prstGeom prst="wedgeRoundRectCallout">
            <a:avLst>
              <a:gd name="adj1" fmla="val -90067"/>
              <a:gd name="adj2" fmla="val 18016"/>
              <a:gd name="adj3" fmla="val 16667"/>
            </a:avLst>
          </a:prstGeom>
          <a:noFill/>
          <a:ln>
            <a:solidFill>
              <a:srgbClr val="006298"/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dirty="0" smtClean="0"/>
              <a:t>Förvärvsarbetar inte och är inte inskrivna på arbetsförmedlingen</a:t>
            </a:r>
          </a:p>
        </p:txBody>
      </p:sp>
    </p:spTree>
    <p:extLst>
      <p:ext uri="{BB962C8B-B14F-4D97-AF65-F5344CB8AC3E}">
        <p14:creationId xmlns:p14="http://schemas.microsoft.com/office/powerpoint/2010/main" val="20987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8173" y="153942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sz="2000" dirty="0"/>
              <a:t>Antal och andel utanför arbetskraften bland gymnasiala yrkesutbildningar. År 2015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34951"/>
              </p:ext>
            </p:extLst>
          </p:nvPr>
        </p:nvGraphicFramePr>
        <p:xfrm>
          <a:off x="488173" y="1104715"/>
          <a:ext cx="8024456" cy="3905827"/>
        </p:xfrm>
        <a:graphic>
          <a:graphicData uri="http://schemas.openxmlformats.org/drawingml/2006/table">
            <a:tbl>
              <a:tblPr firstRow="1" firstCol="1" bandRow="1"/>
              <a:tblGrid>
                <a:gridCol w="3495998"/>
                <a:gridCol w="1132115"/>
                <a:gridCol w="1390229"/>
                <a:gridCol w="2006114"/>
              </a:tblGrid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Utbildning</a:t>
                      </a:r>
                      <a:endParaRPr lang="sv-SE" sz="105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</a:t>
                      </a:r>
                      <a:endParaRPr lang="sv-SE" sz="105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Andel (%)</a:t>
                      </a:r>
                      <a:endParaRPr lang="sv-SE" sz="105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-Varav studerande (%)</a:t>
                      </a:r>
                      <a:endParaRPr lang="sv-SE" sz="105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33H handel- och administrationsutbildning, gymnasial nivå</a:t>
                      </a:r>
                      <a:endParaRPr lang="sv-SE" sz="105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38 340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73OX vård- och </a:t>
                      </a:r>
                      <a:r>
                        <a:rPr lang="sv-SE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omsorgsutb</a:t>
                      </a: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.; övrig gymn. utb. i hälso- och sjukvård</a:t>
                      </a:r>
                      <a:endParaRPr lang="sv-SE" sz="105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32 110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73B barn- och fritidsutbildning, gymnasial nivå</a:t>
                      </a:r>
                      <a:endParaRPr lang="sv-SE" sz="105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12 890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83R restaurang- och livsmedelsutbildning, gymnasial nivå</a:t>
                      </a:r>
                      <a:endParaRPr lang="sv-SE" sz="105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14 390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53I industriutbildning, gymnasial nivå 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24 600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85T transportutbildning, eftergymnasial nivå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63Z naturbruksutbildning, gymnasial nivå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7 680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53E data-, el- och energiteknisk utbildning, gymnasial nivå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13 700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53B byggutbildning, gymnasial nivå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9 770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53F fordonsutbildning, gymnasial nivå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7 780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53R </a:t>
                      </a:r>
                      <a:r>
                        <a:rPr lang="sv-SE" sz="105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vvs</a:t>
                      </a: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och fastighetsutbildning, gymnasial nivå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2 050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v-SE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27358" marR="273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7777113" y="4548877"/>
            <a:ext cx="136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SCB, Regionala matchningsindikatorer, U1</a:t>
            </a:r>
          </a:p>
          <a:p>
            <a:endParaRPr lang="sv-SE" sz="800" dirty="0" smtClean="0"/>
          </a:p>
        </p:txBody>
      </p:sp>
    </p:spTree>
    <p:extLst>
      <p:ext uri="{BB962C8B-B14F-4D97-AF65-F5344CB8AC3E}">
        <p14:creationId xmlns:p14="http://schemas.microsoft.com/office/powerpoint/2010/main" val="41251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200" y="262800"/>
            <a:ext cx="8078400" cy="10368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Låg andel som arbetar i matchade yrken och stora regionala skillnader</a:t>
            </a:r>
            <a:br>
              <a:rPr lang="sv-SE" dirty="0" smtClean="0"/>
            </a:br>
            <a:r>
              <a:rPr lang="sv-SE" sz="2000" dirty="0"/>
              <a:t>Andel </a:t>
            </a:r>
            <a:r>
              <a:rPr lang="sv-SE" sz="2000" dirty="0" smtClean="0"/>
              <a:t>gymnasialt industriutbildade som </a:t>
            </a:r>
            <a:r>
              <a:rPr lang="sv-SE" sz="2000" dirty="0"/>
              <a:t>arbetar i matchande yrken år </a:t>
            </a:r>
            <a:r>
              <a:rPr lang="sv-SE" sz="2000" dirty="0" smtClean="0"/>
              <a:t>2015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990867"/>
              </p:ext>
            </p:extLst>
          </p:nvPr>
        </p:nvGraphicFramePr>
        <p:xfrm>
          <a:off x="533400" y="1447800"/>
          <a:ext cx="7907215" cy="326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625237CA-01C4-4EA4-8E8E-9BA149CD2427}"/>
              </a:ext>
            </a:extLst>
          </p:cNvPr>
          <p:cNvSpPr/>
          <p:nvPr/>
        </p:nvSpPr>
        <p:spPr>
          <a:xfrm>
            <a:off x="7582814" y="4716655"/>
            <a:ext cx="12843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50" dirty="0"/>
              <a:t>Källa: SCB, RMI (E3).</a:t>
            </a:r>
          </a:p>
        </p:txBody>
      </p:sp>
    </p:spTree>
    <p:extLst>
      <p:ext uri="{BB962C8B-B14F-4D97-AF65-F5344CB8AC3E}">
        <p14:creationId xmlns:p14="http://schemas.microsoft.com/office/powerpoint/2010/main" val="41300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361781"/>
            <a:ext cx="8078400" cy="1036800"/>
          </a:xfrm>
        </p:spPr>
        <p:txBody>
          <a:bodyPr/>
          <a:lstStyle/>
          <a:p>
            <a:pPr algn="ctr"/>
            <a:r>
              <a:rPr lang="sv-SE" dirty="0" smtClean="0"/>
              <a:t>Matchningsgrad bland gymnasiala yrkesutbildningar år 2015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533400" y="1800225"/>
          <a:ext cx="8077200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625237CA-01C4-4EA4-8E8E-9BA149CD2427}"/>
              </a:ext>
            </a:extLst>
          </p:cNvPr>
          <p:cNvSpPr/>
          <p:nvPr/>
        </p:nvSpPr>
        <p:spPr>
          <a:xfrm>
            <a:off x="7582814" y="4716655"/>
            <a:ext cx="12843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50" dirty="0"/>
              <a:t>Källa: SCB, RMI (E3).</a:t>
            </a:r>
          </a:p>
        </p:txBody>
      </p:sp>
    </p:spTree>
    <p:extLst>
      <p:ext uri="{BB962C8B-B14F-4D97-AF65-F5344CB8AC3E}">
        <p14:creationId xmlns:p14="http://schemas.microsoft.com/office/powerpoint/2010/main" val="11825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328114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Matchning över tid</a:t>
            </a:r>
            <a:br>
              <a:rPr lang="sv-SE" dirty="0" smtClean="0"/>
            </a:br>
            <a:r>
              <a:rPr lang="sv-SE" sz="1600" dirty="0"/>
              <a:t>Andel gymnasialt industriutbildade som arbetar i matchande yrken år </a:t>
            </a:r>
            <a:r>
              <a:rPr lang="sv-SE" sz="1600" dirty="0" smtClean="0"/>
              <a:t>2008-2013. Procent</a:t>
            </a:r>
            <a:endParaRPr lang="sv-SE" sz="32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625237CA-01C4-4EA4-8E8E-9BA149CD2427}"/>
              </a:ext>
            </a:extLst>
          </p:cNvPr>
          <p:cNvSpPr/>
          <p:nvPr/>
        </p:nvSpPr>
        <p:spPr>
          <a:xfrm>
            <a:off x="7582814" y="4716655"/>
            <a:ext cx="12843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50" dirty="0"/>
              <a:t>Källa: SCB, RMI (E3).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61601"/>
              </p:ext>
            </p:extLst>
          </p:nvPr>
        </p:nvGraphicFramePr>
        <p:xfrm>
          <a:off x="1534885" y="1429793"/>
          <a:ext cx="6074229" cy="307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183972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sz="2800" dirty="0" smtClean="0"/>
              <a:t>Varför titta närmare på gymnasialt industriutbildade?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220772"/>
            <a:ext cx="8078400" cy="3279228"/>
          </a:xfrm>
        </p:spPr>
        <p:txBody>
          <a:bodyPr/>
          <a:lstStyle/>
          <a:p>
            <a:r>
              <a:rPr lang="sv-SE" sz="1600" dirty="0" smtClean="0"/>
              <a:t>Stor grupp (närmare 206 000 personer år 2015)</a:t>
            </a:r>
          </a:p>
          <a:p>
            <a:pPr lvl="2"/>
            <a:r>
              <a:rPr lang="sv-SE" sz="1100" dirty="0"/>
              <a:t>D</a:t>
            </a:r>
            <a:r>
              <a:rPr lang="sv-SE" sz="1100" dirty="0" smtClean="0"/>
              <a:t>riftsäkerhet </a:t>
            </a:r>
            <a:r>
              <a:rPr lang="sv-SE" sz="1100" dirty="0"/>
              <a:t>och underhåll </a:t>
            </a:r>
          </a:p>
          <a:p>
            <a:pPr lvl="2"/>
            <a:r>
              <a:rPr lang="sv-SE" sz="1100" dirty="0" smtClean="0"/>
              <a:t>Processteknik </a:t>
            </a:r>
            <a:endParaRPr lang="sv-SE" sz="1100" dirty="0"/>
          </a:p>
          <a:p>
            <a:pPr lvl="2"/>
            <a:r>
              <a:rPr lang="sv-SE" sz="1100" dirty="0" smtClean="0"/>
              <a:t>Produkt- </a:t>
            </a:r>
            <a:r>
              <a:rPr lang="sv-SE" sz="1100" dirty="0"/>
              <a:t>och maskinteknik  </a:t>
            </a:r>
          </a:p>
          <a:p>
            <a:pPr lvl="2"/>
            <a:r>
              <a:rPr lang="sv-SE" sz="1100" dirty="0"/>
              <a:t>S</a:t>
            </a:r>
            <a:r>
              <a:rPr lang="sv-SE" sz="1100" dirty="0" smtClean="0"/>
              <a:t>vetsteknik</a:t>
            </a:r>
          </a:p>
          <a:p>
            <a:r>
              <a:rPr lang="sv-SE" sz="1600" dirty="0" smtClean="0"/>
              <a:t>Brist på arbetskraft (60 000 år 2035 enligt SCB:s prognos)</a:t>
            </a:r>
          </a:p>
          <a:p>
            <a:r>
              <a:rPr lang="sv-SE" sz="1600" dirty="0" smtClean="0"/>
              <a:t>Strukturomvandling </a:t>
            </a:r>
          </a:p>
          <a:p>
            <a:r>
              <a:rPr lang="sv-SE" sz="1600" dirty="0" smtClean="0"/>
              <a:t>Stora pensionsavgångar på några års sikt</a:t>
            </a:r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r>
              <a:rPr lang="sv-SE" sz="1600" dirty="0" smtClean="0"/>
              <a:t>Dagens </a:t>
            </a:r>
            <a:r>
              <a:rPr lang="sv-SE" sz="1600" dirty="0"/>
              <a:t>syfte är att ge en bredare bild av den bristen som finns, och som spås framöver, på gymnasialt industriutbildade  - Vad kan regionala matchningsindikatorer </a:t>
            </a:r>
            <a:r>
              <a:rPr lang="sv-SE" sz="1600" dirty="0" smtClean="0"/>
              <a:t>bidra med?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214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276868"/>
            <a:ext cx="8078400" cy="1036800"/>
          </a:xfrm>
        </p:spPr>
        <p:txBody>
          <a:bodyPr/>
          <a:lstStyle/>
          <a:p>
            <a:pPr algn="ctr"/>
            <a:r>
              <a:rPr lang="sv-SE" dirty="0" smtClean="0"/>
              <a:t>Delvis en fråga om ålder och kön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67617"/>
              </p:ext>
            </p:extLst>
          </p:nvPr>
        </p:nvGraphicFramePr>
        <p:xfrm>
          <a:off x="230345" y="1372758"/>
          <a:ext cx="42220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625237CA-01C4-4EA4-8E8E-9BA149CD2427}"/>
              </a:ext>
            </a:extLst>
          </p:cNvPr>
          <p:cNvSpPr/>
          <p:nvPr/>
        </p:nvSpPr>
        <p:spPr>
          <a:xfrm>
            <a:off x="7775628" y="984191"/>
            <a:ext cx="12843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50" dirty="0"/>
              <a:t>Källa: SCB, RMI (E3</a:t>
            </a:r>
            <a:r>
              <a:rPr lang="sv-SE" sz="1050" dirty="0" smtClean="0"/>
              <a:t>)</a:t>
            </a:r>
            <a:endParaRPr lang="sv-SE" sz="1050" dirty="0"/>
          </a:p>
        </p:txBody>
      </p:sp>
      <p:graphicFrame>
        <p:nvGraphicFramePr>
          <p:cNvPr id="8" name="Platshållare för innehåll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297606"/>
              </p:ext>
            </p:extLst>
          </p:nvPr>
        </p:nvGraphicFramePr>
        <p:xfrm>
          <a:off x="4572000" y="1372758"/>
          <a:ext cx="422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895547" y="4624555"/>
            <a:ext cx="3472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Antalet kvinnor totalt (justerat) </a:t>
            </a:r>
            <a:r>
              <a:rPr lang="sv-SE" sz="1100" dirty="0"/>
              <a:t>var 19 000 år 2015</a:t>
            </a:r>
            <a:endParaRPr lang="sv-SE" sz="11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5322763" y="4539916"/>
            <a:ext cx="3472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Antalet </a:t>
            </a:r>
            <a:r>
              <a:rPr lang="sv-SE" sz="1100" dirty="0" smtClean="0"/>
              <a:t>personer totalt </a:t>
            </a:r>
            <a:r>
              <a:rPr lang="sv-SE" sz="1100" dirty="0"/>
              <a:t>(justerat)  </a:t>
            </a:r>
            <a:r>
              <a:rPr lang="sv-SE" sz="1100" dirty="0" smtClean="0"/>
              <a:t>i åldersgruppen 20-39 år var 32 500  år </a:t>
            </a:r>
            <a:r>
              <a:rPr lang="sv-SE" sz="1100" dirty="0"/>
              <a:t>2015</a:t>
            </a:r>
            <a:endParaRPr lang="sv-SE" sz="1100" dirty="0" smtClean="0"/>
          </a:p>
        </p:txBody>
      </p:sp>
    </p:spTree>
    <p:extLst>
      <p:ext uri="{BB962C8B-B14F-4D97-AF65-F5344CB8AC3E}">
        <p14:creationId xmlns:p14="http://schemas.microsoft.com/office/powerpoint/2010/main" val="23355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200" y="173627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En faktor? </a:t>
            </a:r>
            <a:br>
              <a:rPr lang="sv-SE" dirty="0"/>
            </a:br>
            <a:r>
              <a:rPr lang="sv-SE" sz="1600" dirty="0" smtClean="0"/>
              <a:t>Relationen mellan matchad förvärvsgrad och andel förvärvsarbetande inom tillverkningsindustrin. År 2015</a:t>
            </a:r>
            <a:endParaRPr lang="sv-SE" sz="1600" dirty="0"/>
          </a:p>
        </p:txBody>
      </p:sp>
      <p:sp>
        <p:nvSpPr>
          <p:cNvPr id="7" name="textruta 6"/>
          <p:cNvSpPr txBox="1"/>
          <p:nvPr/>
        </p:nvSpPr>
        <p:spPr>
          <a:xfrm>
            <a:off x="7130143" y="4093029"/>
            <a:ext cx="805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</a:t>
            </a:r>
            <a:r>
              <a:rPr lang="sv-SE" baseline="30000" dirty="0" smtClean="0"/>
              <a:t>2</a:t>
            </a:r>
            <a:r>
              <a:rPr lang="sv-SE" dirty="0" smtClean="0"/>
              <a:t>=0,69</a:t>
            </a:r>
          </a:p>
        </p:txBody>
      </p:sp>
      <p:graphicFrame>
        <p:nvGraphicFramePr>
          <p:cNvPr id="8" name="Diagra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73356"/>
              </p:ext>
            </p:extLst>
          </p:nvPr>
        </p:nvGraphicFramePr>
        <p:xfrm>
          <a:off x="2314209" y="1210427"/>
          <a:ext cx="4514382" cy="350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7268067" y="1772239"/>
            <a:ext cx="1593130" cy="1089288"/>
          </a:xfrm>
          <a:prstGeom prst="cloud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Hur har det förändrats över tid?</a:t>
            </a:r>
          </a:p>
        </p:txBody>
      </p:sp>
    </p:spTree>
    <p:extLst>
      <p:ext uri="{BB962C8B-B14F-4D97-AF65-F5344CB8AC3E}">
        <p14:creationId xmlns:p14="http://schemas.microsoft.com/office/powerpoint/2010/main" val="30195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3400" y="227631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En faktor?</a:t>
            </a:r>
            <a:br>
              <a:rPr lang="sv-SE" dirty="0" smtClean="0"/>
            </a:br>
            <a:r>
              <a:rPr lang="sv-SE" sz="1800" dirty="0" smtClean="0"/>
              <a:t>Relationen mellan andel kvinnor i en utbildningsgrupp och skillnaden i matchad förvärvsgrad mellan könen. Riket, </a:t>
            </a:r>
            <a:r>
              <a:rPr lang="sv-SE" sz="1800" dirty="0"/>
              <a:t>å</a:t>
            </a:r>
            <a:r>
              <a:rPr lang="sv-SE" sz="1800" dirty="0" smtClean="0"/>
              <a:t>r 2015</a:t>
            </a:r>
            <a:endParaRPr lang="sv-SE" sz="1800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114632"/>
              </p:ext>
            </p:extLst>
          </p:nvPr>
        </p:nvGraphicFramePr>
        <p:xfrm>
          <a:off x="1518140" y="1181686"/>
          <a:ext cx="5431302" cy="347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7818121" y="3432517"/>
            <a:ext cx="735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R</a:t>
            </a:r>
            <a:r>
              <a:rPr lang="sv-SE" sz="1050" baseline="30000" dirty="0" smtClean="0"/>
              <a:t>2</a:t>
            </a:r>
            <a:r>
              <a:rPr lang="sv-SE" sz="1050" dirty="0" smtClean="0"/>
              <a:t>=61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975316" y="4164036"/>
            <a:ext cx="1048044" cy="2308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434"/>
              <a:gd name="adj6" fmla="val -20493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900" b="1" dirty="0" smtClean="0"/>
              <a:t>Industriutbildade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054092" y="4394868"/>
            <a:ext cx="1197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/>
              <a:t>Källa: SCB, RMI (E3</a:t>
            </a:r>
            <a:r>
              <a:rPr lang="sv-SE" sz="1000" dirty="0" smtClean="0"/>
              <a:t>)</a:t>
            </a:r>
            <a:endParaRPr lang="sv-SE" sz="1000" dirty="0"/>
          </a:p>
        </p:txBody>
      </p:sp>
      <p:sp>
        <p:nvSpPr>
          <p:cNvPr id="7" name="textruta 6"/>
          <p:cNvSpPr txBox="1"/>
          <p:nvPr/>
        </p:nvSpPr>
        <p:spPr>
          <a:xfrm>
            <a:off x="7224524" y="1360369"/>
            <a:ext cx="1756190" cy="1721778"/>
          </a:xfrm>
          <a:prstGeom prst="cloud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Hur har det förändrats över tid?</a:t>
            </a:r>
          </a:p>
          <a:p>
            <a:pPr algn="ctr"/>
            <a:r>
              <a:rPr lang="sv-SE" dirty="0" smtClean="0"/>
              <a:t>Regionala skillnader?</a:t>
            </a:r>
          </a:p>
        </p:txBody>
      </p:sp>
    </p:spTree>
    <p:extLst>
      <p:ext uri="{BB962C8B-B14F-4D97-AF65-F5344CB8AC3E}">
        <p14:creationId xmlns:p14="http://schemas.microsoft.com/office/powerpoint/2010/main" val="41465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8984" y="342237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sz="2400" dirty="0" smtClean="0"/>
              <a:t>Många arbetar med yrken som har en helt eller delvis annan inriktning än utbildningen</a:t>
            </a:r>
            <a:br>
              <a:rPr lang="sv-SE" sz="2400" dirty="0" smtClean="0"/>
            </a:br>
            <a:r>
              <a:rPr lang="sv-SE" sz="1600" dirty="0"/>
              <a:t>Typ av matchning </a:t>
            </a:r>
            <a:r>
              <a:rPr lang="sv-SE" sz="1600" dirty="0" smtClean="0"/>
              <a:t>bland </a:t>
            </a:r>
            <a:r>
              <a:rPr lang="sv-SE" sz="1600" dirty="0"/>
              <a:t>anställda 20-64 </a:t>
            </a:r>
            <a:r>
              <a:rPr lang="sv-SE" sz="1600" dirty="0" smtClean="0"/>
              <a:t>år. År 2015</a:t>
            </a:r>
            <a:endParaRPr lang="sv-SE" sz="1600" dirty="0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39973"/>
              </p:ext>
            </p:extLst>
          </p:nvPr>
        </p:nvGraphicFramePr>
        <p:xfrm>
          <a:off x="1862714" y="2608097"/>
          <a:ext cx="5910941" cy="15788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0281"/>
                <a:gridCol w="1195190"/>
                <a:gridCol w="1477735"/>
                <a:gridCol w="1477735"/>
              </a:tblGrid>
              <a:tr h="424396">
                <a:tc>
                  <a:txBody>
                    <a:bodyPr/>
                    <a:lstStyle/>
                    <a:p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smtClean="0"/>
                        <a:t>Inriktning stämmer </a:t>
                      </a:r>
                      <a:r>
                        <a:rPr lang="sv-SE" sz="1200" b="0" i="1" dirty="0" smtClean="0"/>
                        <a:t>inte</a:t>
                      </a:r>
                      <a:r>
                        <a:rPr lang="sv-SE" sz="1200" b="0" dirty="0" smtClean="0"/>
                        <a:t> med yrket</a:t>
                      </a:r>
                      <a:endParaRPr lang="sv-S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smtClean="0"/>
                        <a:t>Inriktning</a:t>
                      </a:r>
                      <a:r>
                        <a:rPr lang="sv-SE" sz="1200" b="0" baseline="0" dirty="0" smtClean="0"/>
                        <a:t> stämmer </a:t>
                      </a:r>
                      <a:r>
                        <a:rPr lang="sv-SE" sz="1200" b="0" i="1" baseline="0" dirty="0" smtClean="0"/>
                        <a:t>delvis</a:t>
                      </a:r>
                      <a:r>
                        <a:rPr lang="sv-SE" sz="1200" b="0" baseline="0" dirty="0" smtClean="0"/>
                        <a:t> med yrket</a:t>
                      </a:r>
                      <a:endParaRPr lang="sv-S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smtClean="0"/>
                        <a:t>Inriktning</a:t>
                      </a:r>
                      <a:r>
                        <a:rPr lang="sv-SE" sz="1200" b="0" baseline="0" dirty="0" smtClean="0"/>
                        <a:t> stämmer </a:t>
                      </a:r>
                      <a:r>
                        <a:rPr lang="sv-SE" sz="1200" b="0" i="1" baseline="0" dirty="0" smtClean="0"/>
                        <a:t>helt</a:t>
                      </a:r>
                      <a:r>
                        <a:rPr lang="sv-SE" sz="1200" b="0" baseline="0" dirty="0" smtClean="0"/>
                        <a:t> med yrket</a:t>
                      </a:r>
                      <a:endParaRPr lang="sv-SE" sz="1200" b="0" dirty="0"/>
                    </a:p>
                  </a:txBody>
                  <a:tcPr anchor="ctr"/>
                </a:tc>
              </a:tr>
              <a:tr h="312939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Rätt utbildningsnivå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17 950</a:t>
                      </a:r>
                    </a:p>
                  </a:txBody>
                  <a:tcPr anchor="ctr">
                    <a:solidFill>
                      <a:srgbClr val="F2A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20 550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71 000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12939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För hög</a:t>
                      </a:r>
                      <a:r>
                        <a:rPr lang="sv-SE" sz="1200" b="0" baseline="0" dirty="0" smtClean="0"/>
                        <a:t> utbildningsnivå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0</a:t>
                      </a:r>
                      <a:endParaRPr lang="sv-SE" sz="1200" dirty="0"/>
                    </a:p>
                  </a:txBody>
                  <a:tcPr anchor="ctr">
                    <a:solidFill>
                      <a:srgbClr val="F2A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0</a:t>
                      </a:r>
                      <a:endParaRPr lang="sv-SE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0</a:t>
                      </a:r>
                      <a:endParaRPr lang="sv-SE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2939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För låg utbildningsnivå</a:t>
                      </a:r>
                      <a:endParaRPr lang="sv-S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2 900</a:t>
                      </a:r>
                      <a:endParaRPr lang="sv-SE" sz="1200" dirty="0"/>
                    </a:p>
                  </a:txBody>
                  <a:tcPr anchor="ctr">
                    <a:solidFill>
                      <a:srgbClr val="F2A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1 450</a:t>
                      </a:r>
                      <a:endParaRPr lang="sv-SE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1 000</a:t>
                      </a:r>
                      <a:endParaRPr lang="sv-SE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5F9A1FC8-D751-4338-ABB5-D43C36652EE0}"/>
              </a:ext>
            </a:extLst>
          </p:cNvPr>
          <p:cNvSpPr/>
          <p:nvPr/>
        </p:nvSpPr>
        <p:spPr>
          <a:xfrm>
            <a:off x="6344535" y="4478031"/>
            <a:ext cx="1197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/>
              <a:t>Källa: SCB, RMI (E4</a:t>
            </a:r>
            <a:r>
              <a:rPr lang="sv-SE" sz="1000" dirty="0" smtClean="0"/>
              <a:t>)</a:t>
            </a:r>
            <a:endParaRPr lang="sv-SE" sz="1000" dirty="0"/>
          </a:p>
        </p:txBody>
      </p:sp>
      <p:sp>
        <p:nvSpPr>
          <p:cNvPr id="7" name="textruta 6"/>
          <p:cNvSpPr txBox="1"/>
          <p:nvPr/>
        </p:nvSpPr>
        <p:spPr>
          <a:xfrm>
            <a:off x="1413922" y="1670074"/>
            <a:ext cx="2192765" cy="646986"/>
          </a:xfrm>
          <a:prstGeom prst="wedgeRoundRectCallout">
            <a:avLst>
              <a:gd name="adj1" fmla="val 67538"/>
              <a:gd name="adj2" fmla="val 214320"/>
              <a:gd name="adj3" fmla="val 16667"/>
            </a:avLst>
          </a:prstGeom>
          <a:noFill/>
          <a:ln>
            <a:solidFill>
              <a:srgbClr val="006298"/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dirty="0"/>
              <a:t>Bärplockare o plantörer m.fl</a:t>
            </a:r>
            <a:r>
              <a:rPr lang="sv-SE" sz="800" dirty="0" smtClean="0"/>
              <a:t>./</a:t>
            </a:r>
            <a:r>
              <a:rPr lang="sv-SE" sz="800" dirty="0" err="1" smtClean="0"/>
              <a:t>Återvinningsarb</a:t>
            </a:r>
            <a:r>
              <a:rPr lang="sv-SE" sz="800" dirty="0"/>
              <a:t>, </a:t>
            </a:r>
            <a:r>
              <a:rPr lang="sv-SE" sz="800" dirty="0" err="1"/>
              <a:t>tidn.distrib</a:t>
            </a:r>
            <a:r>
              <a:rPr lang="sv-SE" sz="800" dirty="0"/>
              <a:t> o övr. </a:t>
            </a:r>
            <a:r>
              <a:rPr lang="sv-SE" sz="800" dirty="0" err="1" smtClean="0"/>
              <a:t>servicearb</a:t>
            </a:r>
            <a:endParaRPr lang="sv-SE" sz="800" dirty="0" smtClean="0"/>
          </a:p>
          <a:p>
            <a:r>
              <a:rPr lang="sv-SE" sz="800" dirty="0"/>
              <a:t>Vårdbiträden/Personliga </a:t>
            </a:r>
            <a:r>
              <a:rPr lang="sv-SE" sz="800" dirty="0" smtClean="0"/>
              <a:t>assistenter</a:t>
            </a:r>
          </a:p>
          <a:p>
            <a:r>
              <a:rPr lang="sv-SE" sz="800" dirty="0"/>
              <a:t>Buss- och spårvagnsförare</a:t>
            </a:r>
            <a:endParaRPr lang="sv-SE" sz="800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7038346" y="1918033"/>
            <a:ext cx="1950923" cy="510778"/>
          </a:xfrm>
          <a:prstGeom prst="wedgeRoundRectCallout">
            <a:avLst>
              <a:gd name="adj1" fmla="val -22419"/>
              <a:gd name="adj2" fmla="val 226902"/>
              <a:gd name="adj3" fmla="val 16667"/>
            </a:avLst>
          </a:prstGeom>
          <a:noFill/>
          <a:ln>
            <a:solidFill>
              <a:srgbClr val="006298"/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dirty="0"/>
              <a:t>Smeder och verktygsmakare m.fl</a:t>
            </a:r>
            <a:r>
              <a:rPr lang="sv-SE" sz="800" dirty="0" smtClean="0"/>
              <a:t>.</a:t>
            </a:r>
          </a:p>
          <a:p>
            <a:r>
              <a:rPr lang="sv-SE" sz="800" dirty="0"/>
              <a:t>Process- o </a:t>
            </a:r>
            <a:r>
              <a:rPr lang="sv-SE" sz="800" dirty="0" err="1"/>
              <a:t>maskinoperat</a:t>
            </a:r>
            <a:r>
              <a:rPr lang="sv-SE" sz="800" dirty="0" smtClean="0"/>
              <a:t>.</a:t>
            </a:r>
          </a:p>
          <a:p>
            <a:r>
              <a:rPr lang="sv-SE" sz="800" dirty="0"/>
              <a:t>Gjutare, svetsare och plåtslagare m.fl.</a:t>
            </a:r>
            <a:endParaRPr lang="sv-SE" sz="8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4273903" y="1874954"/>
            <a:ext cx="2044673" cy="374571"/>
          </a:xfrm>
          <a:prstGeom prst="wedgeRoundRectCallout">
            <a:avLst>
              <a:gd name="adj1" fmla="val -3289"/>
              <a:gd name="adj2" fmla="val 338687"/>
              <a:gd name="adj3" fmla="val 16667"/>
            </a:avLst>
          </a:prstGeom>
          <a:noFill/>
          <a:ln>
            <a:solidFill>
              <a:srgbClr val="006298"/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dirty="0"/>
              <a:t>Snickare, murare och </a:t>
            </a:r>
            <a:r>
              <a:rPr lang="sv-SE" sz="800" dirty="0" smtClean="0"/>
              <a:t>anläggningsarbetare</a:t>
            </a:r>
          </a:p>
          <a:p>
            <a:r>
              <a:rPr lang="sv-SE" sz="800" dirty="0"/>
              <a:t>Städledare och fastighetsskötare m.fl.</a:t>
            </a:r>
            <a:endParaRPr lang="sv-SE" sz="800" dirty="0" smtClean="0"/>
          </a:p>
        </p:txBody>
      </p:sp>
    </p:spTree>
    <p:extLst>
      <p:ext uri="{BB962C8B-B14F-4D97-AF65-F5344CB8AC3E}">
        <p14:creationId xmlns:p14="http://schemas.microsoft.com/office/powerpoint/2010/main" val="30374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200" y="340172"/>
            <a:ext cx="8078400" cy="10368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Rätt utbildningsnivå, helt rätt utbildningsinriktning </a:t>
            </a:r>
            <a:r>
              <a:rPr lang="sv-SE" dirty="0" smtClean="0">
                <a:sym typeface="Wingdings" panose="05000000000000000000" pitchFamily="2" charset="2"/>
              </a:rPr>
              <a:t> matchade</a:t>
            </a:r>
            <a:br>
              <a:rPr lang="sv-SE" dirty="0" smtClean="0">
                <a:sym typeface="Wingdings" panose="05000000000000000000" pitchFamily="2" charset="2"/>
              </a:rPr>
            </a:br>
            <a:r>
              <a:rPr lang="sv-SE" sz="1800" dirty="0" smtClean="0">
                <a:sym typeface="Wingdings" panose="05000000000000000000" pitchFamily="2" charset="2"/>
              </a:rPr>
              <a:t>De</a:t>
            </a:r>
            <a:r>
              <a:rPr lang="sv-SE" sz="3600" dirty="0" smtClean="0">
                <a:sym typeface="Wingdings" panose="05000000000000000000" pitchFamily="2" charset="2"/>
              </a:rPr>
              <a:t> </a:t>
            </a:r>
            <a:r>
              <a:rPr lang="sv-SE" sz="1800" dirty="0" smtClean="0">
                <a:sym typeface="Wingdings" panose="05000000000000000000" pitchFamily="2" charset="2"/>
              </a:rPr>
              <a:t>fem vanligaste yrkena som är matchade med utbildningen år 2015. Riket</a:t>
            </a:r>
            <a:endParaRPr lang="sv-SE" sz="1800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342637"/>
              </p:ext>
            </p:extLst>
          </p:nvPr>
        </p:nvGraphicFramePr>
        <p:xfrm>
          <a:off x="533400" y="1800225"/>
          <a:ext cx="8077200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7765366" y="1019427"/>
            <a:ext cx="1195755" cy="715089"/>
          </a:xfrm>
          <a:prstGeom prst="wedgeRoundRectCallout">
            <a:avLst>
              <a:gd name="adj1" fmla="val -39656"/>
              <a:gd name="adj2" fmla="val 94960"/>
              <a:gd name="adj3" fmla="val 16667"/>
            </a:avLst>
          </a:prstGeom>
          <a:noFill/>
          <a:ln>
            <a:solidFill>
              <a:srgbClr val="006298"/>
            </a:solidFill>
          </a:ln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Andel av totala antalet</a:t>
            </a:r>
            <a:r>
              <a:rPr lang="sv-SE" sz="900" i="1" dirty="0" smtClean="0"/>
              <a:t>, exklusive</a:t>
            </a:r>
            <a:r>
              <a:rPr lang="sv-SE" sz="900" dirty="0" smtClean="0"/>
              <a:t> de utan godkända arbetsuppgifter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7492171" y="4566272"/>
            <a:ext cx="8710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Källa: SCB</a:t>
            </a:r>
          </a:p>
        </p:txBody>
      </p:sp>
    </p:spTree>
    <p:extLst>
      <p:ext uri="{BB962C8B-B14F-4D97-AF65-F5344CB8AC3E}">
        <p14:creationId xmlns:p14="http://schemas.microsoft.com/office/powerpoint/2010/main" val="27576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4400" y="681300"/>
            <a:ext cx="3771415" cy="1036800"/>
          </a:xfrm>
        </p:spPr>
        <p:txBody>
          <a:bodyPr>
            <a:noAutofit/>
          </a:bodyPr>
          <a:lstStyle/>
          <a:p>
            <a:pPr algn="ctr"/>
            <a:r>
              <a:rPr lang="sv-SE" sz="2400" dirty="0" smtClean="0"/>
              <a:t>Delvis matchade</a:t>
            </a:r>
            <a:endParaRPr lang="sv-SE" sz="2400" dirty="0"/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5503984" y="681300"/>
            <a:ext cx="3771415" cy="1036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 dirty="0" smtClean="0"/>
              <a:t>Inte matchade</a:t>
            </a:r>
            <a:endParaRPr lang="sv-SE" sz="2400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73727"/>
              </p:ext>
            </p:extLst>
          </p:nvPr>
        </p:nvGraphicFramePr>
        <p:xfrm>
          <a:off x="413454" y="1949028"/>
          <a:ext cx="4053305" cy="231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702150"/>
              </p:ext>
            </p:extLst>
          </p:nvPr>
        </p:nvGraphicFramePr>
        <p:xfrm>
          <a:off x="4754879" y="1944162"/>
          <a:ext cx="4037429" cy="23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7651202" y="1397081"/>
            <a:ext cx="1498210" cy="561856"/>
          </a:xfrm>
          <a:prstGeom prst="wedgeRoundRectCallout">
            <a:avLst>
              <a:gd name="adj1" fmla="val -52153"/>
              <a:gd name="adj2" fmla="val 76868"/>
              <a:gd name="adj3" fmla="val 16667"/>
            </a:avLst>
          </a:prstGeom>
          <a:noFill/>
          <a:ln>
            <a:solidFill>
              <a:srgbClr val="006298"/>
            </a:solidFill>
          </a:ln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Andel av totala antalet</a:t>
            </a:r>
            <a:r>
              <a:rPr lang="sv-SE" sz="900" i="1" dirty="0" smtClean="0"/>
              <a:t>, exklusive</a:t>
            </a:r>
            <a:r>
              <a:rPr lang="sv-SE" sz="900" dirty="0" smtClean="0"/>
              <a:t> de utan godkända arbetsuppgifter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993584" y="4586703"/>
            <a:ext cx="7441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50" dirty="0"/>
              <a:t>Källa: SCB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005774" y="1261302"/>
            <a:ext cx="1498210" cy="561856"/>
          </a:xfrm>
          <a:prstGeom prst="wedgeRoundRectCallout">
            <a:avLst>
              <a:gd name="adj1" fmla="val -56513"/>
              <a:gd name="adj2" fmla="val 96242"/>
              <a:gd name="adj3" fmla="val 16667"/>
            </a:avLst>
          </a:prstGeom>
          <a:noFill/>
          <a:ln>
            <a:solidFill>
              <a:srgbClr val="006298"/>
            </a:solidFill>
          </a:ln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Andel av totala antalet</a:t>
            </a:r>
            <a:r>
              <a:rPr lang="sv-SE" sz="900" i="1" dirty="0" smtClean="0"/>
              <a:t>, exklusive</a:t>
            </a:r>
            <a:r>
              <a:rPr lang="sv-SE" sz="900" dirty="0" smtClean="0"/>
              <a:t> de utan godkända arbetsuppgifter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554400" y="57842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 dirty="0" smtClean="0"/>
              <a:t>Fem </a:t>
            </a:r>
            <a:r>
              <a:rPr lang="sv-SE" sz="2400" dirty="0">
                <a:sym typeface="Wingdings" panose="05000000000000000000" pitchFamily="2" charset="2"/>
              </a:rPr>
              <a:t>vanligaste yrkena som är delvis respektive inte matchade med utbildningen år 2015. Riket</a:t>
            </a:r>
            <a:endParaRPr lang="sv-SE" sz="2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754879" y="4235379"/>
            <a:ext cx="1847640" cy="612934"/>
          </a:xfrm>
          <a:prstGeom prst="wedgeRoundRectCallout">
            <a:avLst>
              <a:gd name="adj1" fmla="val 45743"/>
              <a:gd name="adj2" fmla="val -7247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År 2013 arbetade drygt 20 procent av kvinnorna som vård och omsorgspersonal</a:t>
            </a:r>
          </a:p>
        </p:txBody>
      </p:sp>
    </p:spTree>
    <p:extLst>
      <p:ext uri="{BB962C8B-B14F-4D97-AF65-F5344CB8AC3E}">
        <p14:creationId xmlns:p14="http://schemas.microsoft.com/office/powerpoint/2010/main" val="33004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234665"/>
            <a:ext cx="8078400" cy="1036800"/>
          </a:xfrm>
        </p:spPr>
        <p:txBody>
          <a:bodyPr/>
          <a:lstStyle/>
          <a:p>
            <a:pPr algn="ctr"/>
            <a:r>
              <a:rPr lang="sv-SE" dirty="0" smtClean="0"/>
              <a:t>Summering och slutsatser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404257"/>
            <a:ext cx="8078400" cy="309574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Relativt hög andel utanför arbetskraften, dock i nivå med andra gymnasialt yrkesinriktade utbildningar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Könsstereotypa </a:t>
            </a:r>
            <a:r>
              <a:rPr lang="sv-SE" dirty="0"/>
              <a:t>utbildnings- och yrkesval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Relativt låg matchningsgrad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v-SE" dirty="0"/>
              <a:t>Ålder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v-SE" dirty="0" smtClean="0"/>
              <a:t>Kön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v-SE" dirty="0" smtClean="0"/>
              <a:t>Näringsgrensstruktur</a:t>
            </a:r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6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321000"/>
            <a:ext cx="8078400" cy="1036800"/>
          </a:xfrm>
        </p:spPr>
        <p:txBody>
          <a:bodyPr/>
          <a:lstStyle/>
          <a:p>
            <a:pPr algn="ctr"/>
            <a:r>
              <a:rPr lang="sv-SE" dirty="0" smtClean="0"/>
              <a:t>Vidare analys och fortsatt diskussion </a:t>
            </a:r>
            <a:br>
              <a:rPr lang="sv-SE" dirty="0" smtClean="0"/>
            </a:br>
            <a:r>
              <a:rPr lang="sv-SE" sz="2000" dirty="0" smtClean="0"/>
              <a:t>– exempel på frågeställningar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470581"/>
            <a:ext cx="8078400" cy="3029419"/>
          </a:xfrm>
        </p:spPr>
        <p:txBody>
          <a:bodyPr/>
          <a:lstStyle/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685200" y="1357800"/>
            <a:ext cx="8078400" cy="32946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>
            <a:lvl1pPr marL="360363" marR="0" indent="-360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Blip>
                <a:blip r:embed="rId3" r:link="rId4"/>
              </a:buBlip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marR="0" indent="-180975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marR="0" indent="-176213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marR="0" indent="-182563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marR="0" indent="-174625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sv-SE" sz="1800" dirty="0" smtClean="0"/>
              <a:t>Varför är matchningsgraden låg bland industriutbildade?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sz="1400" dirty="0" smtClean="0"/>
              <a:t>Ser ni det som ett problem i era län?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sz="1400" dirty="0" smtClean="0"/>
              <a:t>Hur kommer den fortsatta strukturomvandlingen att påverka matchningen?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sz="1400" dirty="0" smtClean="0"/>
              <a:t>Vilka är andra utbildningar kompletterar efterfrågan?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sv-SE" sz="1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800" dirty="0" smtClean="0"/>
              <a:t>Hur arbetar gymnasieskolorna i ert län med att rekrytera studenter avseende kön och bakgrund?</a:t>
            </a:r>
          </a:p>
          <a:p>
            <a:pPr lvl="2">
              <a:buFont typeface="Arial" panose="020B0604020202020204" pitchFamily="34" charset="0"/>
              <a:buChar char="•"/>
            </a:pPr>
            <a:endParaRPr lang="sv-SE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800" dirty="0" smtClean="0"/>
              <a:t>Förklaring till skillnaden i matchningsgrad mellan </a:t>
            </a:r>
            <a:r>
              <a:rPr lang="sv-SE" sz="1800" i="1" dirty="0" smtClean="0"/>
              <a:t>länen</a:t>
            </a:r>
            <a:r>
              <a:rPr lang="sv-SE" sz="1800" dirty="0" smtClean="0"/>
              <a:t>?</a:t>
            </a:r>
          </a:p>
          <a:p>
            <a:pPr lvl="2">
              <a:buFont typeface="Arial" panose="020B0604020202020204" pitchFamily="34" charset="0"/>
              <a:buChar char="•"/>
            </a:pPr>
            <a:endParaRPr lang="sv-SE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800" smtClean="0"/>
              <a:t>Förklaring till </a:t>
            </a:r>
            <a:r>
              <a:rPr lang="sv-SE" sz="1800" dirty="0" smtClean="0"/>
              <a:t>skillnaden i matchningsgrad </a:t>
            </a:r>
            <a:r>
              <a:rPr lang="sv-SE" sz="1800" smtClean="0"/>
              <a:t>mellan </a:t>
            </a:r>
            <a:r>
              <a:rPr lang="sv-SE" sz="1800" i="1" smtClean="0"/>
              <a:t>könen</a:t>
            </a:r>
            <a:r>
              <a:rPr lang="sv-SE" sz="1800" smtClean="0"/>
              <a:t>?</a:t>
            </a:r>
            <a:endParaRPr lang="sv-SE" sz="1800" dirty="0" smtClean="0"/>
          </a:p>
          <a:p>
            <a:pPr lvl="4">
              <a:buFont typeface="Arial" panose="020B0604020202020204" pitchFamily="34" charset="0"/>
              <a:buChar char="•"/>
            </a:pPr>
            <a:r>
              <a:rPr lang="sv-SE" sz="1400" dirty="0" smtClean="0"/>
              <a:t>Hur kan RMI användas för att analysera den könssegregerade arbetsmarknaden</a:t>
            </a:r>
            <a:r>
              <a:rPr lang="sv-SE" sz="1650" dirty="0" smtClean="0"/>
              <a:t>?</a:t>
            </a:r>
          </a:p>
          <a:p>
            <a:pPr marL="898525" lvl="4" indent="0">
              <a:buNone/>
            </a:pPr>
            <a:endParaRPr lang="sv-SE" sz="1650" dirty="0" smtClean="0"/>
          </a:p>
          <a:p>
            <a:pPr lvl="1"/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6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9994" y="1068217"/>
            <a:ext cx="8289074" cy="10368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Tack för er uppmärksamhet!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smtClean="0"/>
              <a:t>Jakob </a:t>
            </a:r>
            <a:r>
              <a:rPr lang="sv-SE" sz="2700" dirty="0"/>
              <a:t>Lindahl</a:t>
            </a:r>
            <a:br>
              <a:rPr lang="sv-SE" sz="2700" dirty="0"/>
            </a:br>
            <a:r>
              <a:rPr lang="sv-SE" sz="1600" dirty="0" smtClean="0"/>
              <a:t>Samhällsanalytiker</a:t>
            </a:r>
            <a:r>
              <a:rPr lang="sv-SE" sz="1600" dirty="0"/>
              <a:t>, </a:t>
            </a:r>
            <a:r>
              <a:rPr lang="sv-SE" sz="1600" dirty="0" err="1"/>
              <a:t>avd</a:t>
            </a:r>
            <a:r>
              <a:rPr lang="sv-SE" sz="1600" dirty="0"/>
              <a:t>: Samhällsanalys</a:t>
            </a:r>
            <a:br>
              <a:rPr lang="sv-SE" sz="1600" dirty="0"/>
            </a:br>
            <a:r>
              <a:rPr lang="sv-SE" sz="1600" dirty="0"/>
              <a:t>Västra Götalandsregionen</a:t>
            </a:r>
            <a:br>
              <a:rPr lang="sv-SE" sz="1600" dirty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jakob.l.lindahl@vgregion.se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err="1"/>
              <a:t>tel</a:t>
            </a:r>
            <a:r>
              <a:rPr lang="sv-SE" sz="1600" dirty="0"/>
              <a:t>: </a:t>
            </a:r>
            <a:r>
              <a:rPr lang="sv-SE" sz="1600" dirty="0" smtClean="0"/>
              <a:t>0700-20 </a:t>
            </a:r>
            <a:r>
              <a:rPr lang="sv-SE" sz="1600" dirty="0"/>
              <a:t>79 54</a:t>
            </a:r>
          </a:p>
        </p:txBody>
      </p:sp>
    </p:spTree>
    <p:extLst>
      <p:ext uri="{BB962C8B-B14F-4D97-AF65-F5344CB8AC3E}">
        <p14:creationId xmlns:p14="http://schemas.microsoft.com/office/powerpoint/2010/main" val="5742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799" y="173627"/>
            <a:ext cx="8078400" cy="1036800"/>
          </a:xfrm>
        </p:spPr>
        <p:txBody>
          <a:bodyPr/>
          <a:lstStyle/>
          <a:p>
            <a:pPr algn="ctr"/>
            <a:r>
              <a:rPr lang="sv-SE" dirty="0" smtClean="0"/>
              <a:t>Stor brist på utbildade år 2035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211229" y="4560849"/>
            <a:ext cx="2542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Källa: SCB, Trender och prognoser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783" y="1210427"/>
            <a:ext cx="6866650" cy="31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3400" y="173627"/>
            <a:ext cx="8078400" cy="1036800"/>
          </a:xfrm>
        </p:spPr>
        <p:txBody>
          <a:bodyPr/>
          <a:lstStyle/>
          <a:p>
            <a:pPr algn="ctr"/>
            <a:r>
              <a:rPr lang="sv-SE" dirty="0"/>
              <a:t>Minskad efterfrågan men även minskad tillgång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594992"/>
              </p:ext>
            </p:extLst>
          </p:nvPr>
        </p:nvGraphicFramePr>
        <p:xfrm>
          <a:off x="533400" y="1328057"/>
          <a:ext cx="4615543" cy="317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5910943" y="1404257"/>
            <a:ext cx="296091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En minskning med 13 500 personer eller 6 procent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År 2006 var 14 procent kvinnor, år 2015 den siffran 12 procent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892419" y="4696201"/>
            <a:ext cx="2718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Källa: </a:t>
            </a:r>
            <a:r>
              <a:rPr lang="sv-SE" sz="900" dirty="0"/>
              <a:t>Källa: SCB, Regionala matchningsindikatorer, U1</a:t>
            </a:r>
          </a:p>
        </p:txBody>
      </p:sp>
    </p:spTree>
    <p:extLst>
      <p:ext uri="{BB962C8B-B14F-4D97-AF65-F5344CB8AC3E}">
        <p14:creationId xmlns:p14="http://schemas.microsoft.com/office/powerpoint/2010/main" val="24325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452371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Något minskad tillgång i de flesta län</a:t>
            </a:r>
            <a:br>
              <a:rPr lang="sv-SE" dirty="0" smtClean="0"/>
            </a:br>
            <a:r>
              <a:rPr lang="sv-SE" sz="1600" dirty="0"/>
              <a:t>Antal </a:t>
            </a:r>
            <a:r>
              <a:rPr lang="sv-SE" sz="1600" dirty="0" smtClean="0"/>
              <a:t>industriutbildade per län </a:t>
            </a:r>
            <a:r>
              <a:rPr lang="sv-SE" sz="1600" dirty="0"/>
              <a:t>år </a:t>
            </a:r>
            <a:r>
              <a:rPr lang="sv-SE" sz="1600" dirty="0" smtClean="0"/>
              <a:t>2008-2015</a:t>
            </a:r>
            <a:endParaRPr lang="sv-SE" sz="1600" dirty="0"/>
          </a:p>
        </p:txBody>
      </p:sp>
      <p:sp>
        <p:nvSpPr>
          <p:cNvPr id="4" name="textruta 3"/>
          <p:cNvSpPr txBox="1"/>
          <p:nvPr/>
        </p:nvSpPr>
        <p:spPr>
          <a:xfrm>
            <a:off x="5892419" y="4696201"/>
            <a:ext cx="2718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Källa: </a:t>
            </a:r>
            <a:r>
              <a:rPr lang="sv-SE" sz="900" dirty="0"/>
              <a:t>Källa: SCB, Regionala matchningsindikatorer, U1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533400" y="1800225"/>
          <a:ext cx="8077200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 2"/>
          <p:cNvSpPr/>
          <p:nvPr/>
        </p:nvSpPr>
        <p:spPr>
          <a:xfrm>
            <a:off x="2053884" y="2974218"/>
            <a:ext cx="534572" cy="15263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3134752" y="2894501"/>
            <a:ext cx="534572" cy="15263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2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200" y="284572"/>
            <a:ext cx="8078400" cy="10368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S</a:t>
            </a:r>
            <a:r>
              <a:rPr lang="sv-SE" dirty="0" smtClean="0"/>
              <a:t>trukturomvandling </a:t>
            </a:r>
            <a:br>
              <a:rPr lang="sv-SE" dirty="0" smtClean="0"/>
            </a:br>
            <a:r>
              <a:rPr lang="sv-SE" dirty="0" smtClean="0"/>
              <a:t>– Hur kan vi använda RMI</a:t>
            </a:r>
            <a:br>
              <a:rPr lang="sv-SE" dirty="0" smtClean="0"/>
            </a:br>
            <a:r>
              <a:rPr lang="sv-SE" sz="1800" dirty="0" smtClean="0"/>
              <a:t>Antal och andel förvärvsarbetande inom tillverkningsindustrin år 2008-2015.</a:t>
            </a: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6538359" y="4672531"/>
            <a:ext cx="2507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Källa: SCB</a:t>
            </a:r>
            <a:r>
              <a:rPr lang="sv-SE" sz="900" dirty="0"/>
              <a:t>, Regionala matchningsindikatorer, </a:t>
            </a:r>
            <a:r>
              <a:rPr lang="sv-SE" sz="900" dirty="0" smtClean="0"/>
              <a:t>R3a</a:t>
            </a:r>
            <a:endParaRPr lang="sv-SE" sz="900" dirty="0"/>
          </a:p>
        </p:txBody>
      </p:sp>
      <p:sp>
        <p:nvSpPr>
          <p:cNvPr id="8" name="textruta 7"/>
          <p:cNvSpPr txBox="1"/>
          <p:nvPr/>
        </p:nvSpPr>
        <p:spPr>
          <a:xfrm>
            <a:off x="6203852" y="1441938"/>
            <a:ext cx="284167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Minskning med </a:t>
            </a:r>
            <a:r>
              <a:rPr lang="sv-SE" dirty="0"/>
              <a:t>104 </a:t>
            </a:r>
            <a:r>
              <a:rPr lang="sv-SE" dirty="0" smtClean="0"/>
              <a:t>000 personer</a:t>
            </a:r>
            <a:r>
              <a:rPr lang="sv-SE" dirty="0"/>
              <a:t>, </a:t>
            </a:r>
            <a:r>
              <a:rPr lang="sv-SE" dirty="0" smtClean="0"/>
              <a:t>eller 16 procent, mellan år 2008-2015</a:t>
            </a:r>
          </a:p>
          <a:p>
            <a:endParaRPr lang="sv-SE" dirty="0"/>
          </a:p>
          <a:p>
            <a:r>
              <a:rPr lang="sv-SE" dirty="0" smtClean="0"/>
              <a:t>Störst procentuell minskning</a:t>
            </a:r>
          </a:p>
          <a:p>
            <a:r>
              <a:rPr lang="sv-SE" sz="1100" dirty="0" smtClean="0"/>
              <a:t>Jämtlands län: -23,5 % (-1 350)</a:t>
            </a:r>
          </a:p>
          <a:p>
            <a:r>
              <a:rPr lang="sv-SE" sz="1100" dirty="0" smtClean="0"/>
              <a:t>Gävleborgs län: -22,1 % (- 5 400)</a:t>
            </a:r>
          </a:p>
          <a:p>
            <a:r>
              <a:rPr lang="sv-SE" sz="1100" dirty="0" smtClean="0"/>
              <a:t>Södermanlands län: -22 % (- 4 500)</a:t>
            </a:r>
          </a:p>
          <a:p>
            <a:endParaRPr lang="sv-SE" dirty="0"/>
          </a:p>
          <a:p>
            <a:r>
              <a:rPr lang="sv-SE" dirty="0" smtClean="0"/>
              <a:t>Störst minskning i absoluta tal</a:t>
            </a:r>
          </a:p>
          <a:p>
            <a:r>
              <a:rPr lang="sv-SE" sz="1100" dirty="0" smtClean="0"/>
              <a:t>Västra Götalands län: -21 350 (15,9 %)</a:t>
            </a:r>
          </a:p>
          <a:p>
            <a:r>
              <a:rPr lang="sv-SE" sz="1100" dirty="0" smtClean="0"/>
              <a:t>Skåne län: -14 450 (-20,7 %)</a:t>
            </a:r>
          </a:p>
          <a:p>
            <a:r>
              <a:rPr lang="sv-SE" sz="1100" dirty="0" smtClean="0"/>
              <a:t>Stockholms län: - 7 650 (-10 %)</a:t>
            </a:r>
          </a:p>
        </p:txBody>
      </p:sp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659918"/>
              </p:ext>
            </p:extLst>
          </p:nvPr>
        </p:nvGraphicFramePr>
        <p:xfrm>
          <a:off x="532200" y="1441938"/>
          <a:ext cx="4919382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70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3400" y="498242"/>
            <a:ext cx="3194538" cy="1036800"/>
          </a:xfrm>
        </p:spPr>
        <p:txBody>
          <a:bodyPr>
            <a:normAutofit/>
          </a:bodyPr>
          <a:lstStyle/>
          <a:p>
            <a:pPr algn="ctr"/>
            <a:r>
              <a:rPr lang="sv-SE" sz="1400" dirty="0" smtClean="0">
                <a:latin typeface="+mn-lt"/>
                <a:ea typeface="+mn-ea"/>
                <a:cs typeface="+mn-cs"/>
              </a:rPr>
              <a:t>Åldersfördelning i riket bland gymnasialt industriutbildade år 2015 </a:t>
            </a:r>
            <a:endParaRPr lang="sv-SE" sz="14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163790"/>
              </p:ext>
            </p:extLst>
          </p:nvPr>
        </p:nvGraphicFramePr>
        <p:xfrm>
          <a:off x="4203511" y="1575618"/>
          <a:ext cx="4914900" cy="333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ktangel 9"/>
          <p:cNvSpPr/>
          <p:nvPr/>
        </p:nvSpPr>
        <p:spPr>
          <a:xfrm>
            <a:off x="4860388" y="793504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Kommande åldersavgångar – Vissa regionala skillnader</a:t>
            </a:r>
            <a:br>
              <a:rPr lang="sv-SE" sz="1400" dirty="0"/>
            </a:br>
            <a:r>
              <a:rPr lang="sv-SE" sz="900" dirty="0"/>
              <a:t>Förvärvsarbetande 60-64 år per </a:t>
            </a:r>
            <a:r>
              <a:rPr lang="sv-SE" sz="900" dirty="0" smtClean="0"/>
              <a:t>län år 2015. </a:t>
            </a:r>
            <a:r>
              <a:rPr lang="sv-SE" sz="900" dirty="0"/>
              <a:t>Procent och antal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7489502" y="4666966"/>
            <a:ext cx="2542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Källa: SCB, RMI (U4)</a:t>
            </a:r>
          </a:p>
        </p:txBody>
      </p:sp>
      <p:graphicFrame>
        <p:nvGraphicFramePr>
          <p:cNvPr id="8" name="Platshållare för innehåll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167704"/>
              </p:ext>
            </p:extLst>
          </p:nvPr>
        </p:nvGraphicFramePr>
        <p:xfrm>
          <a:off x="174192" y="1448972"/>
          <a:ext cx="3912954" cy="333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2815907" y="4598474"/>
            <a:ext cx="2542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Källa: SCB</a:t>
            </a:r>
            <a:r>
              <a:rPr lang="sv-SE" sz="1000" smtClean="0"/>
              <a:t>, Stativ</a:t>
            </a:r>
            <a:endParaRPr lang="sv-SE" sz="1000" dirty="0" smtClean="0"/>
          </a:p>
        </p:txBody>
      </p:sp>
      <p:sp>
        <p:nvSpPr>
          <p:cNvPr id="13" name="Rektangel 12"/>
          <p:cNvSpPr/>
          <p:nvPr/>
        </p:nvSpPr>
        <p:spPr>
          <a:xfrm>
            <a:off x="1801146" y="198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 dirty="0" smtClean="0"/>
              <a:t>Åldersfördelning</a:t>
            </a:r>
            <a:endParaRPr lang="sv-SE" sz="2000" dirty="0"/>
          </a:p>
        </p:txBody>
      </p:sp>
      <p:sp>
        <p:nvSpPr>
          <p:cNvPr id="3" name="Ellips 2"/>
          <p:cNvSpPr/>
          <p:nvPr/>
        </p:nvSpPr>
        <p:spPr>
          <a:xfrm>
            <a:off x="764198" y="3365369"/>
            <a:ext cx="1036948" cy="6033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4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Frågeställning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3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375340"/>
            <a:ext cx="8078400" cy="1066597"/>
          </a:xfrm>
        </p:spPr>
        <p:txBody>
          <a:bodyPr>
            <a:noAutofit/>
          </a:bodyPr>
          <a:lstStyle/>
          <a:p>
            <a:pPr algn="ctr"/>
            <a:r>
              <a:rPr lang="sv-SE" sz="2400" dirty="0"/>
              <a:t>Orsaker till </a:t>
            </a:r>
            <a:r>
              <a:rPr lang="sv-SE" sz="2400" dirty="0" smtClean="0"/>
              <a:t>att arbetsgivare kan </a:t>
            </a:r>
            <a:r>
              <a:rPr lang="sv-SE" sz="2400" dirty="0"/>
              <a:t>uppleva brist på gymnasialt industriutbildade?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000" dirty="0" smtClean="0"/>
              <a:t>Vilken </a:t>
            </a:r>
            <a:r>
              <a:rPr lang="sv-SE" sz="2000" dirty="0"/>
              <a:t>vägledning kan regionala matchningsindikatorer ge oss?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smtClean="0"/>
              <a:t>Utbildningsflöden?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smtClean="0"/>
              <a:t>Arbetsmarknadsställning, utanför arbetskraften?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smtClean="0"/>
              <a:t>Matchning?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smtClean="0"/>
              <a:t>Ålders- och könsskillnader?</a:t>
            </a:r>
          </a:p>
          <a:p>
            <a:pPr marL="358775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26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NY VGR_vitt_blue" id="{94C8D189-9F4F-4129-A129-E5D56A12F4C9}" vid="{DBFF57A2-E5C3-44F7-AE72-6AEE53DC3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22684</TotalTime>
  <Words>1199</Words>
  <Application>Microsoft Office PowerPoint</Application>
  <PresentationFormat>Bildspel på skärmen (16:9)</PresentationFormat>
  <Paragraphs>272</Paragraphs>
  <Slides>28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6" baseType="lpstr">
      <vt:lpstr>Akzidenz Grotesk BE Bold</vt:lpstr>
      <vt:lpstr>Arial</vt:lpstr>
      <vt:lpstr>Book Antiqua</vt:lpstr>
      <vt:lpstr>Calibri</vt:lpstr>
      <vt:lpstr>Calibri Light</vt:lpstr>
      <vt:lpstr>Times New Roman</vt:lpstr>
      <vt:lpstr>Wingdings</vt:lpstr>
      <vt:lpstr>VGR_vitt_blue</vt:lpstr>
      <vt:lpstr> Kompetensbehov inom teknik och tillverkning  Industritekniskt utbildade  – Brist och ”överskott” samtidigt? Vilken vägledning kan regionala matchningsindikatorer ge oss?</vt:lpstr>
      <vt:lpstr>Varför titta närmare på gymnasialt industriutbildade?</vt:lpstr>
      <vt:lpstr>Stor brist på utbildade år 2035</vt:lpstr>
      <vt:lpstr>Minskad efterfrågan men även minskad tillgång</vt:lpstr>
      <vt:lpstr>Något minskad tillgång i de flesta län Antal industriutbildade per län år 2008-2015</vt:lpstr>
      <vt:lpstr>Strukturomvandling  – Hur kan vi använda RMI Antal och andel förvärvsarbetande inom tillverkningsindustrin år 2008-2015.</vt:lpstr>
      <vt:lpstr>Åldersfördelning i riket bland gymnasialt industriutbildade år 2015 </vt:lpstr>
      <vt:lpstr>Frågeställning</vt:lpstr>
      <vt:lpstr>Orsaker till att arbetsgivare kan uppleva brist på gymnasialt industriutbildade?  Vilken vägledning kan regionala matchningsindikatorer ge oss?</vt:lpstr>
      <vt:lpstr>Resultat</vt:lpstr>
      <vt:lpstr>Söktryck och inriktningar på gymnasiet</vt:lpstr>
      <vt:lpstr>Stor övervikt av manliga industriutbildade och en relativt hög medelålder Andel kvinnor och män av de som tillhör utbildningsgruppen år 2015   </vt:lpstr>
      <vt:lpstr>En mer nyanserad bild av det minskade antalet Förändring i antalet mellan år 2014-2015 i respektive län </vt:lpstr>
      <vt:lpstr>Hur ”självförsörjande” är länen? Andel examinerade inklusive åldersinträde samt andelen inflyttare till respektive region av det totala inflödet år 2014-2015</vt:lpstr>
      <vt:lpstr>Förvärvsgrad strax över 80 procent för riket men vissa regionala skillnader  Arbetsmarknadsställning år 2015  </vt:lpstr>
      <vt:lpstr>Antal och andel utanför arbetskraften bland gymnasiala yrkesutbildningar. År 2015</vt:lpstr>
      <vt:lpstr>Låg andel som arbetar i matchade yrken och stora regionala skillnader Andel gymnasialt industriutbildade som arbetar i matchande yrken år 2015</vt:lpstr>
      <vt:lpstr>Matchningsgrad bland gymnasiala yrkesutbildningar år 2015</vt:lpstr>
      <vt:lpstr>Matchning över tid Andel gymnasialt industriutbildade som arbetar i matchande yrken år 2008-2013. Procent</vt:lpstr>
      <vt:lpstr>Delvis en fråga om ålder och kön</vt:lpstr>
      <vt:lpstr>En faktor?  Relationen mellan matchad förvärvsgrad och andel förvärvsarbetande inom tillverkningsindustrin. År 2015</vt:lpstr>
      <vt:lpstr>En faktor? Relationen mellan andel kvinnor i en utbildningsgrupp och skillnaden i matchad förvärvsgrad mellan könen. Riket, år 2015</vt:lpstr>
      <vt:lpstr>Många arbetar med yrken som har en helt eller delvis annan inriktning än utbildningen Typ av matchning bland anställda 20-64 år. År 2015</vt:lpstr>
      <vt:lpstr>Rätt utbildningsnivå, helt rätt utbildningsinriktning  matchade De fem vanligaste yrkena som är matchade med utbildningen år 2015. Riket</vt:lpstr>
      <vt:lpstr>Delvis matchade</vt:lpstr>
      <vt:lpstr>Summering och slutsatser</vt:lpstr>
      <vt:lpstr>Vidare analys och fortsatt diskussion  – exempel på frågeställningar</vt:lpstr>
      <vt:lpstr>Tack för er uppmärksamhet!  Jakob Lindahl Samhällsanalytiker, avd: Samhällsanalys Västra Götalandsregionen  jakob.l.lindahl@vgregion.se tel: 0700-20 79 54</vt:lpstr>
    </vt:vector>
  </TitlesOfParts>
  <Company>Västra Götalandsregionen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Jakob Lindahl</dc:creator>
  <cp:lastModifiedBy>Jakob Lindahl</cp:lastModifiedBy>
  <cp:revision>543</cp:revision>
  <cp:lastPrinted>2017-11-08T13:59:23Z</cp:lastPrinted>
  <dcterms:created xsi:type="dcterms:W3CDTF">2016-09-05T10:42:19Z</dcterms:created>
  <dcterms:modified xsi:type="dcterms:W3CDTF">2017-11-10T11:37:03Z</dcterms:modified>
</cp:coreProperties>
</file>