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58" r:id="rId3"/>
    <p:sldId id="263" r:id="rId4"/>
    <p:sldId id="278" r:id="rId5"/>
    <p:sldId id="271" r:id="rId6"/>
    <p:sldId id="260" r:id="rId7"/>
    <p:sldId id="275" r:id="rId8"/>
    <p:sldId id="261" r:id="rId9"/>
    <p:sldId id="262" r:id="rId10"/>
    <p:sldId id="268" r:id="rId11"/>
    <p:sldId id="264" r:id="rId12"/>
    <p:sldId id="273" r:id="rId13"/>
    <p:sldId id="274" r:id="rId14"/>
    <p:sldId id="277" r:id="rId15"/>
    <p:sldId id="269" r:id="rId16"/>
    <p:sldId id="272" r:id="rId17"/>
    <p:sldId id="270" r:id="rId18"/>
    <p:sldId id="276" r:id="rId19"/>
    <p:sldId id="279" r:id="rId20"/>
    <p:sldId id="280" r:id="rId21"/>
  </p:sldIdLst>
  <p:sldSz cx="9144000" cy="5715000" type="screen16x10"/>
  <p:notesSz cx="6761163" cy="9942513"/>
  <p:defaultTextStyle>
    <a:defPPr>
      <a:defRPr lang="sv-SE"/>
    </a:defPPr>
    <a:lvl1pPr marL="0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496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8990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486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7982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476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6972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468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5962" algn="l" defTabSz="4244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37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ofsson Katja BV/PI-S" initials="OKB" lastIdx="14" clrIdx="0">
    <p:extLst/>
  </p:cmAuthor>
  <p:cmAuthor id="2" name="Holmberg Styrbjörn" initials="H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4885" autoAdjust="0"/>
  </p:normalViewPr>
  <p:slideViewPr>
    <p:cSldViewPr snapToGrid="0" snapToObjects="1">
      <p:cViewPr>
        <p:scale>
          <a:sx n="108" d="100"/>
          <a:sy n="108" d="100"/>
        </p:scale>
        <p:origin x="-677" y="302"/>
      </p:cViewPr>
      <p:guideLst>
        <p:guide orient="horz" pos="3437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7T22:34:37.423" idx="14">
    <p:pos x="1" y="6"/>
    <p:text>Se synpunkt i mejl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746125"/>
            <a:ext cx="59610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4496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8990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73486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7982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22476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6972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71468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5962" algn="l" defTabSz="4244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79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95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778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778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38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59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86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22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22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22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22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92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Matchad förvärvsgrad,</a:t>
            </a:r>
            <a:r>
              <a:rPr lang="sv-SE" baseline="0" dirty="0" smtClean="0"/>
              <a:t> 20-64år, utbildningsgrupp 15G och 15HP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76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76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8" y="1935"/>
            <a:ext cx="9151559" cy="5713066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4899" tIns="42449" rIns="84899" bIns="42449"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121834"/>
            <a:ext cx="9144000" cy="1469824"/>
          </a:xfrm>
          <a:prstGeom prst="rect">
            <a:avLst/>
          </a:prstGeom>
        </p:spPr>
        <p:txBody>
          <a:bodyPr vert="horz" lIns="84899" tIns="42449" rIns="84899" bIns="42449" anchor="b" anchorCtr="0"/>
          <a:lstStyle>
            <a:lvl1pPr marL="84015" indent="0" algn="ctr">
              <a:lnSpc>
                <a:spcPct val="80000"/>
              </a:lnSpc>
              <a:buNone/>
              <a:tabLst>
                <a:tab pos="3997331" algn="l"/>
              </a:tabLst>
              <a:defRPr sz="47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09334"/>
            <a:ext cx="9144000" cy="697666"/>
          </a:xfrm>
          <a:prstGeom prst="rect">
            <a:avLst/>
          </a:prstGeom>
        </p:spPr>
        <p:txBody>
          <a:bodyPr vert="horz" lIns="84899" tIns="42449" rIns="84899" bIns="42449"/>
          <a:lstStyle>
            <a:lvl1pPr marL="84015" indent="0" algn="ctr">
              <a:lnSpc>
                <a:spcPct val="80000"/>
              </a:lnSpc>
              <a:buNone/>
              <a:defRPr sz="22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5120995"/>
            <a:ext cx="1705356" cy="3810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1" y="5234690"/>
            <a:ext cx="5595459" cy="304271"/>
          </a:xfrm>
          <a:prstGeom prst="rect">
            <a:avLst/>
          </a:prstGeom>
        </p:spPr>
        <p:txBody>
          <a:bodyPr lIns="84899" tIns="42449" rIns="84899" bIns="42449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1" y="2008782"/>
            <a:ext cx="8024849" cy="3000000"/>
          </a:xfrm>
          <a:prstGeom prst="rect">
            <a:avLst/>
          </a:prstGeom>
        </p:spPr>
        <p:txBody>
          <a:bodyPr lIns="84899" tIns="42449" rIns="84899" bIns="42449">
            <a:normAutofit/>
          </a:bodyPr>
          <a:lstStyle>
            <a:lvl1pPr marL="411230" indent="-327215"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437012"/>
            <a:ext cx="7099170" cy="1054539"/>
          </a:xfrm>
          <a:prstGeom prst="rect">
            <a:avLst/>
          </a:prstGeom>
        </p:spPr>
        <p:txBody>
          <a:bodyPr vert="horz" lIns="84899" tIns="42449" rIns="84899" bIns="42449" rtlCol="0" anchor="ctr" anchorCtr="0">
            <a:noAutofit/>
          </a:bodyPr>
          <a:lstStyle>
            <a:lvl1pPr>
              <a:defRPr sz="37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5246636"/>
            <a:ext cx="5595458" cy="304271"/>
          </a:xfrm>
          <a:prstGeom prst="rect">
            <a:avLst/>
          </a:prstGeom>
        </p:spPr>
        <p:txBody>
          <a:bodyPr lIns="84899" tIns="42449" rIns="84899" bIns="42449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8" y="5251149"/>
            <a:ext cx="500237" cy="304271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1" y="1995186"/>
            <a:ext cx="3833849" cy="3000000"/>
          </a:xfrm>
          <a:prstGeom prst="rect">
            <a:avLst/>
          </a:prstGeom>
        </p:spPr>
        <p:txBody>
          <a:bodyPr lIns="84899" tIns="42449" rIns="84899" bIns="42449"/>
          <a:lstStyle>
            <a:lvl1pPr marL="411230" indent="-327215"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1" y="1995186"/>
            <a:ext cx="3833849" cy="3000000"/>
          </a:xfrm>
          <a:prstGeom prst="rect">
            <a:avLst/>
          </a:prstGeom>
        </p:spPr>
        <p:txBody>
          <a:bodyPr lIns="84899" tIns="42449" rIns="84899" bIns="42449"/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437012"/>
            <a:ext cx="7099170" cy="1054539"/>
          </a:xfrm>
          <a:prstGeom prst="rect">
            <a:avLst/>
          </a:prstGeom>
        </p:spPr>
        <p:txBody>
          <a:bodyPr vert="horz" lIns="84899" tIns="42449" rIns="84899" bIns="42449" rtlCol="0" anchor="ctr" anchorCtr="0">
            <a:noAutofit/>
          </a:bodyPr>
          <a:lstStyle>
            <a:lvl1pPr>
              <a:defRPr sz="37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5246636"/>
            <a:ext cx="5595458" cy="304271"/>
          </a:xfrm>
          <a:prstGeom prst="rect">
            <a:avLst/>
          </a:prstGeom>
        </p:spPr>
        <p:txBody>
          <a:bodyPr lIns="84899" tIns="42449" rIns="84899" bIns="42449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8" y="5251149"/>
            <a:ext cx="500237" cy="304271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012644"/>
            <a:ext cx="3835517" cy="533135"/>
          </a:xfrm>
          <a:prstGeom prst="rect">
            <a:avLst/>
          </a:prstGeom>
        </p:spPr>
        <p:txBody>
          <a:bodyPr lIns="84899" tIns="42449" rIns="84899" bIns="42449" anchor="b">
            <a:noAutofit/>
          </a:bodyPr>
          <a:lstStyle>
            <a:lvl1pPr marL="0" indent="0">
              <a:buNone/>
              <a:defRPr sz="2000" b="1">
                <a:latin typeface="Tahoma"/>
                <a:cs typeface="Tahoma"/>
              </a:defRPr>
            </a:lvl1pPr>
            <a:lvl2pPr marL="424496" indent="0">
              <a:buNone/>
              <a:defRPr sz="1900" b="1"/>
            </a:lvl2pPr>
            <a:lvl3pPr marL="848990" indent="0">
              <a:buNone/>
              <a:defRPr sz="1700" b="1"/>
            </a:lvl3pPr>
            <a:lvl4pPr marL="1273486" indent="0">
              <a:buNone/>
              <a:defRPr sz="1500" b="1"/>
            </a:lvl4pPr>
            <a:lvl5pPr marL="1697982" indent="0">
              <a:buNone/>
              <a:defRPr sz="1500" b="1"/>
            </a:lvl5pPr>
            <a:lvl6pPr marL="2122476" indent="0">
              <a:buNone/>
              <a:defRPr sz="1500" b="1"/>
            </a:lvl6pPr>
            <a:lvl7pPr marL="2546972" indent="0">
              <a:buNone/>
              <a:defRPr sz="1500" b="1"/>
            </a:lvl7pPr>
            <a:lvl8pPr marL="2971468" indent="0">
              <a:buNone/>
              <a:defRPr sz="1500" b="1"/>
            </a:lvl8pPr>
            <a:lvl9pPr marL="3395962" indent="0">
              <a:buNone/>
              <a:defRPr sz="15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545783"/>
            <a:ext cx="3835517" cy="2639993"/>
          </a:xfrm>
          <a:prstGeom prst="rect">
            <a:avLst/>
          </a:prstGeom>
        </p:spPr>
        <p:txBody>
          <a:bodyPr lIns="84899" tIns="42449" rIns="84899" bIns="42449">
            <a:normAutofit/>
          </a:bodyPr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012644"/>
            <a:ext cx="3837024" cy="533135"/>
          </a:xfrm>
          <a:prstGeom prst="rect">
            <a:avLst/>
          </a:prstGeom>
        </p:spPr>
        <p:txBody>
          <a:bodyPr lIns="84899" tIns="42449" rIns="84899" bIns="42449" anchor="b">
            <a:noAutofit/>
          </a:bodyPr>
          <a:lstStyle>
            <a:lvl1pPr marL="0" indent="0">
              <a:buNone/>
              <a:defRPr sz="2000" b="1" baseline="0">
                <a:latin typeface="Tahoma"/>
                <a:cs typeface="Tahoma"/>
              </a:defRPr>
            </a:lvl1pPr>
            <a:lvl2pPr marL="424496" indent="0">
              <a:buNone/>
              <a:defRPr sz="1900" b="1"/>
            </a:lvl2pPr>
            <a:lvl3pPr marL="848990" indent="0">
              <a:buNone/>
              <a:defRPr sz="1700" b="1"/>
            </a:lvl3pPr>
            <a:lvl4pPr marL="1273486" indent="0">
              <a:buNone/>
              <a:defRPr sz="1500" b="1"/>
            </a:lvl4pPr>
            <a:lvl5pPr marL="1697982" indent="0">
              <a:buNone/>
              <a:defRPr sz="1500" b="1"/>
            </a:lvl5pPr>
            <a:lvl6pPr marL="2122476" indent="0">
              <a:buNone/>
              <a:defRPr sz="1500" b="1"/>
            </a:lvl6pPr>
            <a:lvl7pPr marL="2546972" indent="0">
              <a:buNone/>
              <a:defRPr sz="1500" b="1"/>
            </a:lvl7pPr>
            <a:lvl8pPr marL="2971468" indent="0">
              <a:buNone/>
              <a:defRPr sz="1500" b="1"/>
            </a:lvl8pPr>
            <a:lvl9pPr marL="3395962" indent="0">
              <a:buNone/>
              <a:defRPr sz="15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545783"/>
            <a:ext cx="3837024" cy="2639993"/>
          </a:xfrm>
          <a:prstGeom prst="rect">
            <a:avLst/>
          </a:prstGeom>
        </p:spPr>
        <p:txBody>
          <a:bodyPr lIns="84899" tIns="42449" rIns="84899" bIns="42449">
            <a:normAutofit/>
          </a:bodyPr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437012"/>
            <a:ext cx="7099170" cy="1054539"/>
          </a:xfrm>
          <a:prstGeom prst="rect">
            <a:avLst/>
          </a:prstGeom>
        </p:spPr>
        <p:txBody>
          <a:bodyPr vert="horz" lIns="84899" tIns="42449" rIns="84899" bIns="42449" rtlCol="0" anchor="ctr" anchorCtr="0">
            <a:noAutofit/>
          </a:bodyPr>
          <a:lstStyle>
            <a:lvl1pPr>
              <a:defRPr sz="37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5246636"/>
            <a:ext cx="5595458" cy="304271"/>
          </a:xfrm>
          <a:prstGeom prst="rect">
            <a:avLst/>
          </a:prstGeom>
        </p:spPr>
        <p:txBody>
          <a:bodyPr lIns="84899" tIns="42449" rIns="84899" bIns="42449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8" y="5251149"/>
            <a:ext cx="500237" cy="304271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437012"/>
            <a:ext cx="7099170" cy="1054539"/>
          </a:xfrm>
          <a:prstGeom prst="rect">
            <a:avLst/>
          </a:prstGeom>
        </p:spPr>
        <p:txBody>
          <a:bodyPr vert="horz" lIns="84899" tIns="42449" rIns="84899" bIns="42449" rtlCol="0" anchor="ctr" anchorCtr="0">
            <a:noAutofit/>
          </a:bodyPr>
          <a:lstStyle>
            <a:lvl1pPr>
              <a:defRPr sz="37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5246636"/>
            <a:ext cx="5595458" cy="304271"/>
          </a:xfrm>
          <a:prstGeom prst="rect">
            <a:avLst/>
          </a:prstGeom>
        </p:spPr>
        <p:txBody>
          <a:bodyPr lIns="84899" tIns="42449" rIns="84899" bIns="42449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8" y="5251149"/>
            <a:ext cx="500237" cy="304271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5246636"/>
            <a:ext cx="5595458" cy="304271"/>
          </a:xfrm>
          <a:prstGeom prst="rect">
            <a:avLst/>
          </a:prstGeom>
        </p:spPr>
        <p:txBody>
          <a:bodyPr lIns="84899" tIns="42449" rIns="84899" bIns="42449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8" y="5251149"/>
            <a:ext cx="500237" cy="304271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74515"/>
            <a:ext cx="5783466" cy="3429000"/>
          </a:xfrm>
          <a:prstGeom prst="rect">
            <a:avLst/>
          </a:prstGeom>
        </p:spPr>
        <p:txBody>
          <a:bodyPr lIns="84899" tIns="42449" rIns="84899" bIns="42449"/>
          <a:lstStyle>
            <a:lvl1pPr marL="0" indent="0">
              <a:buNone/>
              <a:defRPr sz="2000">
                <a:latin typeface="Tahoma"/>
                <a:cs typeface="Tahoma"/>
              </a:defRPr>
            </a:lvl1pPr>
            <a:lvl2pPr marL="424496" indent="0">
              <a:buNone/>
              <a:defRPr sz="2600"/>
            </a:lvl2pPr>
            <a:lvl3pPr marL="848990" indent="0">
              <a:buNone/>
              <a:defRPr sz="2200"/>
            </a:lvl3pPr>
            <a:lvl4pPr marL="1273486" indent="0">
              <a:buNone/>
              <a:defRPr sz="1900"/>
            </a:lvl4pPr>
            <a:lvl5pPr marL="1697982" indent="0">
              <a:buNone/>
              <a:defRPr sz="1900"/>
            </a:lvl5pPr>
            <a:lvl6pPr marL="2122476" indent="0">
              <a:buNone/>
              <a:defRPr sz="1900"/>
            </a:lvl6pPr>
            <a:lvl7pPr marL="2546972" indent="0">
              <a:buNone/>
              <a:defRPr sz="1900"/>
            </a:lvl7pPr>
            <a:lvl8pPr marL="2971468" indent="0">
              <a:buNone/>
              <a:defRPr sz="1900"/>
            </a:lvl8pPr>
            <a:lvl9pPr marL="3395962" indent="0">
              <a:buNone/>
              <a:defRPr sz="19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87520"/>
            <a:ext cx="5783466" cy="1055981"/>
          </a:xfrm>
          <a:prstGeom prst="rect">
            <a:avLst/>
          </a:prstGeom>
        </p:spPr>
        <p:txBody>
          <a:bodyPr lIns="84899" tIns="42449" rIns="84899" bIns="42449">
            <a:noAutofit/>
          </a:bodyPr>
          <a:lstStyle>
            <a:lvl1pPr marL="0" indent="0">
              <a:buNone/>
              <a:defRPr sz="2000">
                <a:latin typeface="Tahoma"/>
                <a:cs typeface="Tahoma"/>
              </a:defRPr>
            </a:lvl1pPr>
            <a:lvl2pPr marL="424496" indent="0">
              <a:buNone/>
              <a:defRPr sz="1100"/>
            </a:lvl2pPr>
            <a:lvl3pPr marL="848990" indent="0">
              <a:buNone/>
              <a:defRPr sz="900"/>
            </a:lvl3pPr>
            <a:lvl4pPr marL="1273486" indent="0">
              <a:buNone/>
              <a:defRPr sz="800"/>
            </a:lvl4pPr>
            <a:lvl5pPr marL="1697982" indent="0">
              <a:buNone/>
              <a:defRPr sz="800"/>
            </a:lvl5pPr>
            <a:lvl6pPr marL="2122476" indent="0">
              <a:buNone/>
              <a:defRPr sz="800"/>
            </a:lvl6pPr>
            <a:lvl7pPr marL="2546972" indent="0">
              <a:buNone/>
              <a:defRPr sz="800"/>
            </a:lvl7pPr>
            <a:lvl8pPr marL="2971468" indent="0">
              <a:buNone/>
              <a:defRPr sz="800"/>
            </a:lvl8pPr>
            <a:lvl9pPr marL="3395962" indent="0">
              <a:buNone/>
              <a:defRPr sz="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5246636"/>
            <a:ext cx="5595458" cy="304271"/>
          </a:xfrm>
          <a:prstGeom prst="rect">
            <a:avLst/>
          </a:prstGeom>
        </p:spPr>
        <p:txBody>
          <a:bodyPr lIns="84899" tIns="42449" rIns="84899" bIns="42449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8" y="5251149"/>
            <a:ext cx="500237" cy="304271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1" y="5278037"/>
            <a:ext cx="500237" cy="304271"/>
          </a:xfrm>
          <a:prstGeom prst="rect">
            <a:avLst/>
          </a:prstGeom>
        </p:spPr>
        <p:txBody>
          <a:bodyPr lIns="84899" tIns="42449" rIns="84899" bIns="42449" anchor="b" anchorCtr="0"/>
          <a:lstStyle>
            <a:lvl1pPr algn="r">
              <a:defRPr sz="14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24496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11230" indent="-327215" algn="l" defTabSz="42449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689805" indent="-265309" algn="l" defTabSz="42449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061239" indent="-212247" algn="l" defTabSz="42449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485733" indent="-212247" algn="l" defTabSz="42449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1910229" indent="-212247" algn="l" defTabSz="42449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334725" indent="-212247" algn="l" defTabSz="42449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219" indent="-212247" algn="l" defTabSz="42449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15" indent="-212247" algn="l" defTabSz="42449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211" indent="-212247" algn="l" defTabSz="42449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496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990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486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982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476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972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468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5962" algn="l" defTabSz="4244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De stora lärargrupperna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Likheter och skillnader mellan de stora grupperna ,grund-, och gymnasielärare (15G &amp; 15HP)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Matchningsindikatorer, Workshop 3, 2017-11-09, Styrbjörn Holmberg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65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658" y="0"/>
            <a:ext cx="9140341" cy="1203960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Åldersstruktur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07" y="1139830"/>
            <a:ext cx="5045393" cy="441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22" y="1139829"/>
            <a:ext cx="5045392" cy="441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0" y="1844040"/>
            <a:ext cx="9144000" cy="3870959"/>
          </a:xfrm>
        </p:spPr>
        <p:txBody>
          <a:bodyPr/>
          <a:lstStyle/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4539"/>
          </a:xfrm>
        </p:spPr>
        <p:txBody>
          <a:bodyPr/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Matchad förvärvsgrad (E3)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47" y="2217976"/>
            <a:ext cx="452446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0" y="1305431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De flesta i bägge utbildningsgrupperna arbetar i matchade yrken.  </a:t>
            </a:r>
          </a:p>
          <a:p>
            <a:endParaRPr lang="sv-SE" sz="1600" dirty="0" smtClean="0"/>
          </a:p>
          <a:p>
            <a:endParaRPr lang="sv-SE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976"/>
            <a:ext cx="452446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1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0" y="1844040"/>
            <a:ext cx="9144000" cy="3870959"/>
          </a:xfrm>
        </p:spPr>
        <p:txBody>
          <a:bodyPr/>
          <a:lstStyle/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5459"/>
          </a:xfrm>
        </p:spPr>
        <p:txBody>
          <a:bodyPr/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Matchning i praktiken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4" y="663380"/>
            <a:ext cx="72056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3" y="3181155"/>
            <a:ext cx="72056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658" y="0"/>
            <a:ext cx="9140341" cy="1203960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Summering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13</a:t>
            </a:fld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81406"/>
              </p:ext>
            </p:extLst>
          </p:nvPr>
        </p:nvGraphicFramePr>
        <p:xfrm>
          <a:off x="154108" y="1079501"/>
          <a:ext cx="8888292" cy="316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4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0408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Lärarutbildade</a:t>
                      </a:r>
                      <a:r>
                        <a:rPr lang="sv-SE" sz="1400" baseline="0" dirty="0" smtClean="0"/>
                        <a:t> grundskolans tidigare år (15G)</a:t>
                      </a:r>
                      <a:endParaRPr lang="sv-SE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 dirty="0" smtClean="0"/>
                        <a:t>Lärarutbildade</a:t>
                      </a:r>
                      <a:r>
                        <a:rPr lang="sv-SE" sz="1400" b="1" baseline="0" dirty="0" smtClean="0"/>
                        <a:t> grundskolans senare år och gymnasiet (15HP)</a:t>
                      </a:r>
                      <a:endParaRPr lang="sv-SE" sz="14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645">
                <a:tc>
                  <a:txBody>
                    <a:bodyPr/>
                    <a:lstStyle/>
                    <a:p>
                      <a:r>
                        <a:rPr lang="sv-SE" dirty="0" smtClean="0"/>
                        <a:t>Mycket hög</a:t>
                      </a:r>
                      <a:r>
                        <a:rPr lang="sv-SE" baseline="0" dirty="0" smtClean="0"/>
                        <a:t> andel kvinnor (över 80 procent)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Hög andel kvinnor</a:t>
                      </a:r>
                      <a:r>
                        <a:rPr lang="sv-SE" baseline="0" dirty="0" smtClean="0"/>
                        <a:t> (strax över 60 procent)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660">
                <a:tc>
                  <a:txBody>
                    <a:bodyPr/>
                    <a:lstStyle/>
                    <a:p>
                      <a:r>
                        <a:rPr lang="sv-SE" dirty="0" smtClean="0"/>
                        <a:t>Mycket hög matchad</a:t>
                      </a:r>
                      <a:r>
                        <a:rPr lang="sv-SE" baseline="0" dirty="0" smtClean="0"/>
                        <a:t> förvärvsgrad (80-90 procent)</a:t>
                      </a:r>
                      <a:endParaRPr lang="sv-S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Mycket hög matchad förvärvsgrad</a:t>
                      </a:r>
                      <a:r>
                        <a:rPr lang="sv-SE" baseline="0" dirty="0" smtClean="0"/>
                        <a:t> (80-90 procent)</a:t>
                      </a:r>
                      <a:endParaRPr lang="sv-S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645">
                <a:tc>
                  <a:txBody>
                    <a:bodyPr/>
                    <a:lstStyle/>
                    <a:p>
                      <a:r>
                        <a:rPr lang="sv-SE" dirty="0" smtClean="0"/>
                        <a:t>Medelålder 49 år</a:t>
                      </a:r>
                      <a:endParaRPr lang="sv-S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Medelålder 51 år</a:t>
                      </a:r>
                      <a:endParaRPr lang="sv-S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645">
                <a:tc>
                  <a:txBody>
                    <a:bodyPr/>
                    <a:lstStyle/>
                    <a:p>
                      <a:r>
                        <a:rPr lang="sv-SE" dirty="0" smtClean="0"/>
                        <a:t>Många</a:t>
                      </a:r>
                      <a:r>
                        <a:rPr lang="sv-SE" baseline="0" dirty="0" smtClean="0"/>
                        <a:t> äldre och många yngre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Jämnfördelad</a:t>
                      </a:r>
                      <a:r>
                        <a:rPr lang="sv-SE" baseline="0" dirty="0" smtClean="0"/>
                        <a:t> ålderspyramid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645">
                <a:tc>
                  <a:txBody>
                    <a:bodyPr/>
                    <a:lstStyle/>
                    <a:p>
                      <a:r>
                        <a:rPr lang="sv-SE" dirty="0" smtClean="0"/>
                        <a:t>Brist </a:t>
                      </a:r>
                      <a:endParaRPr lang="sv-S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Brist</a:t>
                      </a:r>
                      <a:endParaRPr lang="sv-S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437012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Utrikes födda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75920" y="1737360"/>
            <a:ext cx="85852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Varför titta på gruppen?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 gruppen utrikes födda finns arbetskraftsreserven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Lärarkåren bör vara representativ</a:t>
            </a:r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Det verkar finns en ”omvänd” ordning gällande andelen utrikes födda och utbildningsnivå, vid jämförelse mellan 15G &amp; 15HP. 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542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658" y="0"/>
            <a:ext cx="9140341" cy="1203960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Andel utrikes födda i grupperna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568"/>
            <a:ext cx="45656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09356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6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658" y="0"/>
            <a:ext cx="9140341" cy="1203960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Andel utrikes födda i grupperna 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" y="1297549"/>
            <a:ext cx="4572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58" y="1297549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representativitet 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4" y="802684"/>
            <a:ext cx="7867842" cy="47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25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”Matchning” mellan elever och lärare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5" y="769938"/>
            <a:ext cx="6762455" cy="49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59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1" y="1236523"/>
            <a:ext cx="8024849" cy="4014625"/>
          </a:xfrm>
        </p:spPr>
        <p:txBody>
          <a:bodyPr>
            <a:normAutofit/>
          </a:bodyPr>
          <a:lstStyle/>
          <a:p>
            <a:r>
              <a:rPr lang="sv-SE" dirty="0" smtClean="0"/>
              <a:t>Utbildningsgrupperna har hög matchad förvärvsgrad</a:t>
            </a:r>
          </a:p>
          <a:p>
            <a:pPr lvl="1"/>
            <a:r>
              <a:rPr lang="sv-SE" dirty="0" smtClean="0"/>
              <a:t>Eventuella brister kan inte lösas med hjälp av befintliga individer</a:t>
            </a:r>
          </a:p>
          <a:p>
            <a:r>
              <a:rPr lang="sv-SE" dirty="0" smtClean="0"/>
              <a:t>Utrikes födda har låg representativitet.</a:t>
            </a:r>
          </a:p>
          <a:p>
            <a:pPr lvl="1"/>
            <a:r>
              <a:rPr lang="sv-SE" dirty="0" smtClean="0"/>
              <a:t>I 15HP ha något förvånande högre representation av utrikes födda.</a:t>
            </a:r>
          </a:p>
          <a:p>
            <a:pPr lvl="1"/>
            <a:r>
              <a:rPr lang="sv-SE" dirty="0" smtClean="0"/>
              <a:t>Men en större del av dessa kommer från länder med högre HDI</a:t>
            </a:r>
            <a:r>
              <a:rPr lang="sv-SE" dirty="0"/>
              <a:t> </a:t>
            </a:r>
            <a:r>
              <a:rPr lang="sv-SE" dirty="0" smtClean="0"/>
              <a:t> (</a:t>
            </a:r>
            <a:r>
              <a:rPr lang="sv-SE" dirty="0"/>
              <a:t>relativt 15G</a:t>
            </a:r>
            <a:r>
              <a:rPr lang="sv-SE" dirty="0" smtClean="0"/>
              <a:t>).</a:t>
            </a:r>
            <a:endParaRPr lang="sv-SE" dirty="0"/>
          </a:p>
          <a:p>
            <a:pPr lvl="1"/>
            <a:r>
              <a:rPr lang="sv-SE" dirty="0" smtClean="0"/>
              <a:t>Det är stora regionala skillnader mellan befolkningens sammansättning och lärarnas bakgrund.</a:t>
            </a:r>
          </a:p>
          <a:p>
            <a:r>
              <a:rPr lang="sv-SE" dirty="0" smtClean="0"/>
              <a:t>Demografi är viktigt!!!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437012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Slutsatser/summering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29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0" y="1813560"/>
            <a:ext cx="9144000" cy="2994659"/>
          </a:xfrm>
        </p:spPr>
        <p:txBody>
          <a:bodyPr/>
          <a:lstStyle/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760219"/>
          </a:xfrm>
        </p:spPr>
        <p:txBody>
          <a:bodyPr/>
          <a:lstStyle/>
          <a:p>
            <a:pPr marL="84015" lvl="0" algn="ctr">
              <a:spcBef>
                <a:spcPct val="20000"/>
              </a:spcBef>
            </a:pP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Dagens fokus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73760" y="970055"/>
            <a:ext cx="7559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Prognos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två stora grupperna (15G &amp; 15HP)</a:t>
            </a:r>
          </a:p>
          <a:p>
            <a:pPr marL="881696" lvl="1" indent="-457200">
              <a:buFont typeface="Courier New" panose="02070309020205020404" pitchFamily="49" charset="0"/>
              <a:buChar char="o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Innehåll (utbildningar)</a:t>
            </a:r>
          </a:p>
          <a:p>
            <a:pPr marL="881696" lvl="1" indent="-457200">
              <a:buFont typeface="Courier New" panose="02070309020205020404" pitchFamily="49" charset="0"/>
              <a:buChar char="o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Volymer</a:t>
            </a:r>
          </a:p>
          <a:p>
            <a:pPr marL="881696" lvl="1" indent="-457200">
              <a:buFont typeface="Courier New" panose="02070309020205020404" pitchFamily="49" charset="0"/>
              <a:buChar char="o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Ålder och kön</a:t>
            </a:r>
          </a:p>
          <a:p>
            <a:pPr marL="881696" lvl="1" indent="-457200">
              <a:buFont typeface="Courier New" panose="02070309020205020404" pitchFamily="49" charset="0"/>
              <a:buChar char="o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utveckling</a:t>
            </a:r>
          </a:p>
          <a:p>
            <a:pPr marL="881696" lvl="1" indent="-457200">
              <a:buFont typeface="Courier New" panose="02070309020205020404" pitchFamily="49" charset="0"/>
              <a:buChar char="o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Matchning</a:t>
            </a:r>
          </a:p>
          <a:p>
            <a:pPr marL="881696" lvl="1" indent="-45720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Utrikes födda i grupperna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Fortsatt analys </a:t>
            </a:r>
          </a:p>
        </p:txBody>
      </p:sp>
    </p:spTree>
    <p:extLst>
      <p:ext uri="{BB962C8B-B14F-4D97-AF65-F5344CB8AC3E}">
        <p14:creationId xmlns:p14="http://schemas.microsoft.com/office/powerpoint/2010/main" val="29195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1" y="1515526"/>
            <a:ext cx="8024849" cy="4014625"/>
          </a:xfrm>
        </p:spPr>
        <p:txBody>
          <a:bodyPr/>
          <a:lstStyle/>
          <a:p>
            <a:r>
              <a:rPr lang="sv-SE" dirty="0" smtClean="0"/>
              <a:t>Hur har rekrytering av utrikes födda till lärarutbildningar sett ut historiskt? (dela på grupper av länder). </a:t>
            </a:r>
            <a:endParaRPr lang="sv-SE" dirty="0"/>
          </a:p>
          <a:p>
            <a:pPr marL="424496" lvl="1" indent="0">
              <a:buNone/>
            </a:pPr>
            <a:endParaRPr lang="sv-SE" dirty="0" smtClean="0"/>
          </a:p>
          <a:p>
            <a:pPr marL="488821" indent="-342900"/>
            <a:r>
              <a:rPr lang="sv-SE" dirty="0" smtClean="0"/>
              <a:t>Hur stämmer bilden med era upplevelser på hemmaplan?</a:t>
            </a:r>
          </a:p>
          <a:p>
            <a:pPr marL="145921" indent="0">
              <a:buNone/>
            </a:pPr>
            <a:endParaRPr lang="sv-SE" dirty="0" smtClean="0"/>
          </a:p>
          <a:p>
            <a:pPr marL="488821" indent="-342900"/>
            <a:r>
              <a:rPr lang="sv-SE" smtClean="0"/>
              <a:t>Vilka </a:t>
            </a:r>
            <a:r>
              <a:rPr lang="sv-SE" dirty="0" smtClean="0"/>
              <a:t>förklaringsvariabler är intressanta att titta vidare på för att förklara regionala skillnader? Löneutveckling; föräldrars/generell utbildningsnivå; Avstånd till utbildningsplatser?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437012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Fortsatt analys/diskussion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71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Prognos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967739" y="1363979"/>
            <a:ext cx="6865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Efterfrågan förväntas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öka för samtliga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lärarkategorier då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antalet elever inom grund- och gymnasieskola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ökar och tillgången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på examinerade lärare väntas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räcka till för att möta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efterfrågan. Därmed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finns det risk för brist inom samtliga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lärarkategorier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Trender och Prognoser,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SCB, 2014).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" y="2214597"/>
            <a:ext cx="2953385" cy="324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46" y="2232509"/>
            <a:ext cx="2952114" cy="30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437012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stora grupperna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634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0" y="1844040"/>
            <a:ext cx="9144000" cy="3870959"/>
          </a:xfrm>
        </p:spPr>
        <p:txBody>
          <a:bodyPr/>
          <a:lstStyle/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Innehåll - vilka pratar vi om?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6200" y="1079940"/>
            <a:ext cx="441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15G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Inriktning 144a-c,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 (SUN2000-klassifikation):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Längd: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4 år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144 Lärarutbildning för grundskolans lägre åldrar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Omfattar utbildningar inriktade mot att ge baskunskaper i svenska och matematik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samt att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ge en orientering inom andra ämnen såsom, historia, geografi, samhällskunskap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religion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, naturkunskap, musik och bild under grundskolans tidigare år.</a:t>
            </a:r>
          </a:p>
          <a:p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144a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Lärarutbildning, grundskolans lägre åldrar, allmän ämnesinriktning</a:t>
            </a:r>
          </a:p>
          <a:p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144b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Lärarutbildning, grundskolans lägre åldrar, matematik/no-ämnen</a:t>
            </a:r>
          </a:p>
          <a:p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144c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Lärarutbildning, grundskolans lägre åldrar, svenska/so-ämnen</a:t>
            </a:r>
          </a:p>
          <a:p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144x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Annan lärarutbildning för grundskolans lägre åldrar</a:t>
            </a:r>
          </a:p>
        </p:txBody>
      </p:sp>
      <p:sp>
        <p:nvSpPr>
          <p:cNvPr id="9" name="Rektangel 8"/>
          <p:cNvSpPr/>
          <p:nvPr/>
        </p:nvSpPr>
        <p:spPr>
          <a:xfrm>
            <a:off x="4572000" y="1079940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15HP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Inriktning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145a-i, x plus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146h-m</a:t>
            </a:r>
          </a:p>
          <a:p>
            <a:endParaRPr lang="sv-SE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Längd: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4,5 - 5,5 år</a:t>
            </a:r>
          </a:p>
          <a:p>
            <a:endParaRPr lang="sv-SE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145 </a:t>
            </a:r>
            <a:r>
              <a:rPr lang="sv-S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Ämneslärarutbildning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Omfattar utbildningar inriktade mot att undervisa i allmänna/teoretiska ämnen, i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första hand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på grundskolans högre nivåer samt på gymnasial nivå. Även lärarutbildningar som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kombinerar teoretiskt ämne med praktiskt/estetiskt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ämne inkluderas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146 </a:t>
            </a:r>
            <a:r>
              <a:rPr lang="sv-S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Lärarutbildning i yrkesämne och praktiskt/estetiskt ämne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Omfattar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utbildningar inriktade mot att undervisa i yrkesämnen eller i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praktiskt/estetiskt ämne såsom musik, bild, slöjd eller idrott.</a:t>
            </a:r>
          </a:p>
          <a:p>
            <a:endParaRPr lang="sv-SE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0" y="1844040"/>
            <a:ext cx="9144000" cy="3870959"/>
          </a:xfrm>
        </p:spPr>
        <p:txBody>
          <a:bodyPr/>
          <a:lstStyle/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Volymer 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0" y="2420418"/>
            <a:ext cx="343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Lärarutbildade grundskolans senare år och gymnasiet: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80 000 individer 2015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-4" y="1366986"/>
            <a:ext cx="343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Lärarutbildade grundskolans tidigare år: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72 500 individer 2015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0" y="3374525"/>
            <a:ext cx="343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Övriga: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Speciallärare, 11 100 individer, och yrkeslärare, 10 500 individer.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D.v.s. ca 152 000 individer eller närmare 88 procent av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lärarutbildade finns i de två största grupperna.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366986"/>
            <a:ext cx="5797550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366986"/>
            <a:ext cx="5797550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4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0" y="1844040"/>
            <a:ext cx="9144000" cy="3870959"/>
          </a:xfrm>
        </p:spPr>
        <p:txBody>
          <a:bodyPr/>
          <a:lstStyle/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 växer …men inte överallt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48" y="1073259"/>
            <a:ext cx="6297492" cy="417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4539"/>
          </a:xfrm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Lärarutbildade grundskolans tidigare år (15G)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46" y="948515"/>
            <a:ext cx="4724254" cy="307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0" y="948515"/>
            <a:ext cx="3337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Ingen arbetskraftsreserv inom utbildningsgruppen. </a:t>
            </a:r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11" name="textruta 10"/>
          <p:cNvSpPr txBox="1"/>
          <p:nvPr/>
        </p:nvSpPr>
        <p:spPr>
          <a:xfrm>
            <a:off x="4333476" y="4144782"/>
            <a:ext cx="3337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Stor andel kvinnor som ökar.  </a:t>
            </a:r>
          </a:p>
          <a:p>
            <a:endParaRPr lang="sv-SE" sz="1600" dirty="0" smtClean="0"/>
          </a:p>
          <a:p>
            <a:endParaRPr lang="sv-SE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085"/>
            <a:ext cx="4333476" cy="24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0" y="1844040"/>
            <a:ext cx="9144000" cy="3870959"/>
          </a:xfrm>
        </p:spPr>
        <p:txBody>
          <a:bodyPr/>
          <a:lstStyle/>
          <a:p>
            <a:pPr marL="84015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015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08" y="1209675"/>
            <a:ext cx="4417891" cy="28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0" y="1209675"/>
            <a:ext cx="3337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Ingen arbetskraftsreserv inom utbildningsgruppen. </a:t>
            </a:r>
          </a:p>
          <a:p>
            <a:endParaRPr lang="sv-SE" sz="1600" dirty="0" smtClean="0"/>
          </a:p>
          <a:p>
            <a:endParaRPr lang="sv-SE" sz="1600" dirty="0"/>
          </a:p>
        </p:txBody>
      </p:sp>
      <p:sp>
        <p:nvSpPr>
          <p:cNvPr id="8" name="Rubrik 2"/>
          <p:cNvSpPr txBox="1">
            <a:spLocks/>
          </p:cNvSpPr>
          <p:nvPr/>
        </p:nvSpPr>
        <p:spPr>
          <a:xfrm>
            <a:off x="0" y="163054"/>
            <a:ext cx="9144000" cy="1054539"/>
          </a:xfrm>
          <a:prstGeom prst="rect">
            <a:avLst/>
          </a:prstGeom>
        </p:spPr>
        <p:txBody>
          <a:bodyPr vert="horz" lIns="84899" tIns="42449" rIns="84899" bIns="42449" rtlCol="0" anchor="ctr" anchorCtr="0">
            <a:noAutofit/>
          </a:bodyPr>
          <a:lstStyle>
            <a:lvl1pPr algn="l" defTabSz="424496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Lärarutbildade grundskolans senare år och gymnasiet (15HP)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8" y="2581669"/>
            <a:ext cx="45720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4726108" y="4089111"/>
            <a:ext cx="3337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Ökande men mindre andel kvinnor än i 15G.  </a:t>
            </a:r>
          </a:p>
          <a:p>
            <a:endParaRPr lang="sv-SE" sz="1600" dirty="0" smtClean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536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7773</TotalTime>
  <Words>610</Words>
  <Application>Microsoft Office PowerPoint</Application>
  <PresentationFormat>Bildspel på skärmen (16:10)</PresentationFormat>
  <Paragraphs>145</Paragraphs>
  <Slides>20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blank</vt:lpstr>
      <vt:lpstr>PowerPoint-presentation</vt:lpstr>
      <vt:lpstr>Dagens fokus  </vt:lpstr>
      <vt:lpstr>Prognos</vt:lpstr>
      <vt:lpstr>De stora grupperna</vt:lpstr>
      <vt:lpstr>Innehåll - vilka pratar vi om?</vt:lpstr>
      <vt:lpstr>Volymer </vt:lpstr>
      <vt:lpstr>Som växer …men inte överallt</vt:lpstr>
      <vt:lpstr>Lärarutbildade grundskolans tidigare år (15G)</vt:lpstr>
      <vt:lpstr>PowerPoint-presentation</vt:lpstr>
      <vt:lpstr>Åldersstruktur</vt:lpstr>
      <vt:lpstr>Matchad förvärvsgrad (E3)</vt:lpstr>
      <vt:lpstr>Matchning i praktiken</vt:lpstr>
      <vt:lpstr>Summering</vt:lpstr>
      <vt:lpstr>Utrikes födda</vt:lpstr>
      <vt:lpstr>Andel utrikes födda i grupperna</vt:lpstr>
      <vt:lpstr>Andel utrikes födda i grupperna </vt:lpstr>
      <vt:lpstr>Regional representativitet </vt:lpstr>
      <vt:lpstr>”Matchning” mellan elever och lärare</vt:lpstr>
      <vt:lpstr>Slutsatser/summering</vt:lpstr>
      <vt:lpstr>Fortsatt analys/diskussion</vt:lpstr>
    </vt:vector>
  </TitlesOfParts>
  <Company>Region Östergötland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Lärarutbildade</dc:title>
  <dc:creator>Holmberg Styrbjörn</dc:creator>
  <cp:lastModifiedBy>Holmberg Styrbjörn</cp:lastModifiedBy>
  <cp:revision>68</cp:revision>
  <cp:lastPrinted>2017-11-07T08:13:17Z</cp:lastPrinted>
  <dcterms:created xsi:type="dcterms:W3CDTF">2017-11-01T06:47:54Z</dcterms:created>
  <dcterms:modified xsi:type="dcterms:W3CDTF">2017-11-15T12:13:02Z</dcterms:modified>
</cp:coreProperties>
</file>