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3" r:id="rId2"/>
    <p:sldId id="284" r:id="rId3"/>
    <p:sldId id="288" r:id="rId4"/>
    <p:sldId id="298" r:id="rId5"/>
    <p:sldId id="286" r:id="rId6"/>
    <p:sldId id="287" r:id="rId7"/>
    <p:sldId id="289" r:id="rId8"/>
    <p:sldId id="290" r:id="rId9"/>
    <p:sldId id="291" r:id="rId10"/>
    <p:sldId id="292" r:id="rId11"/>
    <p:sldId id="294" r:id="rId12"/>
    <p:sldId id="293" r:id="rId13"/>
    <p:sldId id="300" r:id="rId14"/>
    <p:sldId id="299" r:id="rId15"/>
    <p:sldId id="297" r:id="rId16"/>
    <p:sldId id="296" r:id="rId17"/>
  </p:sldIdLst>
  <p:sldSz cx="12192000" cy="6858000"/>
  <p:notesSz cx="6789738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5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nutek.se\repository\root\SE\shared\private\hemma\jpn\Matchningsindikatorer%20Reglab%20proj\Nya%20rapporten\55G%20civilingenj&#246;rsutb%20&#246;vrig\F&#246;rv&#228;rvsarbetande%20%2055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803988935193"/>
          <c:y val="2.7883391139308975E-2"/>
          <c:w val="0.75659786864569578"/>
          <c:h val="0.855327314486130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Blad1!$Q$32</c:f>
              <c:strCache>
                <c:ptCount val="1"/>
                <c:pt idx="0">
                  <c:v>Förvärvsarbetande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Blad1!$P$33:$P$53</c:f>
              <c:strCache>
                <c:ptCount val="21"/>
                <c:pt idx="0">
                  <c:v>Riket</c:v>
                </c:pt>
                <c:pt idx="1">
                  <c:v>Blekinge</c:v>
                </c:pt>
                <c:pt idx="2">
                  <c:v>Örebro</c:v>
                </c:pt>
                <c:pt idx="3">
                  <c:v> Kronoberg</c:v>
                </c:pt>
                <c:pt idx="4">
                  <c:v>Jönköping</c:v>
                </c:pt>
                <c:pt idx="5">
                  <c:v>Västernorrland</c:v>
                </c:pt>
                <c:pt idx="6">
                  <c:v>Kalmar</c:v>
                </c:pt>
                <c:pt idx="7">
                  <c:v>Jämtland</c:v>
                </c:pt>
                <c:pt idx="8">
                  <c:v>Halland</c:v>
                </c:pt>
                <c:pt idx="9">
                  <c:v>Gävleborg</c:v>
                </c:pt>
                <c:pt idx="10">
                  <c:v>Södermanland</c:v>
                </c:pt>
                <c:pt idx="11">
                  <c:v>Norrbotten</c:v>
                </c:pt>
                <c:pt idx="12">
                  <c:v>Skåne</c:v>
                </c:pt>
                <c:pt idx="13">
                  <c:v>Värmland</c:v>
                </c:pt>
                <c:pt idx="14">
                  <c:v>Västerbotten</c:v>
                </c:pt>
                <c:pt idx="15">
                  <c:v>Uppsala</c:v>
                </c:pt>
                <c:pt idx="16">
                  <c:v>Västra Götaland</c:v>
                </c:pt>
                <c:pt idx="17">
                  <c:v>Östergötland</c:v>
                </c:pt>
                <c:pt idx="18">
                  <c:v>Dalarna</c:v>
                </c:pt>
                <c:pt idx="19">
                  <c:v>Stockholm</c:v>
                </c:pt>
                <c:pt idx="20">
                  <c:v>Västmanland</c:v>
                </c:pt>
              </c:strCache>
            </c:strRef>
          </c:cat>
          <c:val>
            <c:numRef>
              <c:f>Blad1!$Q$33:$Q$53</c:f>
              <c:numCache>
                <c:formatCode>0%</c:formatCode>
                <c:ptCount val="21"/>
                <c:pt idx="0">
                  <c:v>0.72177185871453386</c:v>
                </c:pt>
                <c:pt idx="1">
                  <c:v>0.5168539325842697</c:v>
                </c:pt>
                <c:pt idx="2">
                  <c:v>0.51807228915662651</c:v>
                </c:pt>
                <c:pt idx="3">
                  <c:v>0.55958549222797926</c:v>
                </c:pt>
                <c:pt idx="4">
                  <c:v>0.59090909090909094</c:v>
                </c:pt>
                <c:pt idx="5">
                  <c:v>0.63309352517985606</c:v>
                </c:pt>
                <c:pt idx="6">
                  <c:v>0.64347826086956517</c:v>
                </c:pt>
                <c:pt idx="7">
                  <c:v>0.65517241379310343</c:v>
                </c:pt>
                <c:pt idx="8">
                  <c:v>0.65865384615384615</c:v>
                </c:pt>
                <c:pt idx="9">
                  <c:v>0.67307692307692313</c:v>
                </c:pt>
                <c:pt idx="10">
                  <c:v>0.68095238095238098</c:v>
                </c:pt>
                <c:pt idx="11">
                  <c:v>0.68103448275862066</c:v>
                </c:pt>
                <c:pt idx="12">
                  <c:v>0.68301314459049545</c:v>
                </c:pt>
                <c:pt idx="13">
                  <c:v>0.69291338582677164</c:v>
                </c:pt>
                <c:pt idx="14">
                  <c:v>0.71527777777777779</c:v>
                </c:pt>
                <c:pt idx="15">
                  <c:v>0.71855010660980811</c:v>
                </c:pt>
                <c:pt idx="16">
                  <c:v>0.72807404142794185</c:v>
                </c:pt>
                <c:pt idx="17">
                  <c:v>0.73939393939393938</c:v>
                </c:pt>
                <c:pt idx="18">
                  <c:v>0.7426160337552743</c:v>
                </c:pt>
                <c:pt idx="19">
                  <c:v>0.75987525987525983</c:v>
                </c:pt>
                <c:pt idx="20">
                  <c:v>0.77884615384615385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0-41EA-BDF0-5B2296981831}"/>
            </c:ext>
          </c:extLst>
        </c:ser>
        <c:ser>
          <c:idx val="1"/>
          <c:order val="1"/>
          <c:tx>
            <c:strRef>
              <c:f>Blad1!$R$32</c:f>
              <c:strCache>
                <c:ptCount val="1"/>
                <c:pt idx="0">
                  <c:v>Inskrivna på AF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Blad1!$P$33:$P$53</c:f>
              <c:strCache>
                <c:ptCount val="21"/>
                <c:pt idx="0">
                  <c:v>Riket</c:v>
                </c:pt>
                <c:pt idx="1">
                  <c:v>Blekinge</c:v>
                </c:pt>
                <c:pt idx="2">
                  <c:v>Örebro</c:v>
                </c:pt>
                <c:pt idx="3">
                  <c:v> Kronoberg</c:v>
                </c:pt>
                <c:pt idx="4">
                  <c:v>Jönköping</c:v>
                </c:pt>
                <c:pt idx="5">
                  <c:v>Västernorrland</c:v>
                </c:pt>
                <c:pt idx="6">
                  <c:v>Kalmar</c:v>
                </c:pt>
                <c:pt idx="7">
                  <c:v>Jämtland</c:v>
                </c:pt>
                <c:pt idx="8">
                  <c:v>Halland</c:v>
                </c:pt>
                <c:pt idx="9">
                  <c:v>Gävleborg</c:v>
                </c:pt>
                <c:pt idx="10">
                  <c:v>Södermanland</c:v>
                </c:pt>
                <c:pt idx="11">
                  <c:v>Norrbotten</c:v>
                </c:pt>
                <c:pt idx="12">
                  <c:v>Skåne</c:v>
                </c:pt>
                <c:pt idx="13">
                  <c:v>Värmland</c:v>
                </c:pt>
                <c:pt idx="14">
                  <c:v>Västerbotten</c:v>
                </c:pt>
                <c:pt idx="15">
                  <c:v>Uppsala</c:v>
                </c:pt>
                <c:pt idx="16">
                  <c:v>Västra Götaland</c:v>
                </c:pt>
                <c:pt idx="17">
                  <c:v>Östergötland</c:v>
                </c:pt>
                <c:pt idx="18">
                  <c:v>Dalarna</c:v>
                </c:pt>
                <c:pt idx="19">
                  <c:v>Stockholm</c:v>
                </c:pt>
                <c:pt idx="20">
                  <c:v>Västmanland</c:v>
                </c:pt>
              </c:strCache>
            </c:strRef>
          </c:cat>
          <c:val>
            <c:numRef>
              <c:f>Blad1!$R$33:$R$53</c:f>
              <c:numCache>
                <c:formatCode>0%</c:formatCode>
                <c:ptCount val="21"/>
                <c:pt idx="0">
                  <c:v>7.7518818760856978E-2</c:v>
                </c:pt>
                <c:pt idx="1">
                  <c:v>0.16292134831460675</c:v>
                </c:pt>
                <c:pt idx="2">
                  <c:v>0.21084337349397592</c:v>
                </c:pt>
                <c:pt idx="3">
                  <c:v>0.13471502590673576</c:v>
                </c:pt>
                <c:pt idx="4">
                  <c:v>0.1875</c:v>
                </c:pt>
                <c:pt idx="5">
                  <c:v>0.16546762589928057</c:v>
                </c:pt>
                <c:pt idx="6">
                  <c:v>0.12173913043478261</c:v>
                </c:pt>
                <c:pt idx="7">
                  <c:v>0.10344827586206896</c:v>
                </c:pt>
                <c:pt idx="8">
                  <c:v>0.15865384615384615</c:v>
                </c:pt>
                <c:pt idx="9">
                  <c:v>0.16666666666666666</c:v>
                </c:pt>
                <c:pt idx="10">
                  <c:v>0.14761904761904762</c:v>
                </c:pt>
                <c:pt idx="11">
                  <c:v>8.1896551724137928E-2</c:v>
                </c:pt>
                <c:pt idx="12">
                  <c:v>9.9089989888776542E-2</c:v>
                </c:pt>
                <c:pt idx="13">
                  <c:v>0.10236220472440945</c:v>
                </c:pt>
                <c:pt idx="14">
                  <c:v>6.25E-2</c:v>
                </c:pt>
                <c:pt idx="15">
                  <c:v>8.9552238805970144E-2</c:v>
                </c:pt>
                <c:pt idx="16">
                  <c:v>7.5363596297928603E-2</c:v>
                </c:pt>
                <c:pt idx="17">
                  <c:v>6.0606060606060608E-2</c:v>
                </c:pt>
                <c:pt idx="18">
                  <c:v>0.10126582278481013</c:v>
                </c:pt>
                <c:pt idx="19">
                  <c:v>4.8336798336798339E-2</c:v>
                </c:pt>
                <c:pt idx="20">
                  <c:v>7.0512820512820512E-2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0-41EA-BDF0-5B2296981831}"/>
            </c:ext>
          </c:extLst>
        </c:ser>
        <c:ser>
          <c:idx val="2"/>
          <c:order val="2"/>
          <c:tx>
            <c:strRef>
              <c:f>Blad1!$S$32</c:f>
              <c:strCache>
                <c:ptCount val="1"/>
                <c:pt idx="0">
                  <c:v>Inte i arbetskraften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Blad1!$P$33:$P$53</c:f>
              <c:strCache>
                <c:ptCount val="21"/>
                <c:pt idx="0">
                  <c:v>Riket</c:v>
                </c:pt>
                <c:pt idx="1">
                  <c:v>Blekinge</c:v>
                </c:pt>
                <c:pt idx="2">
                  <c:v>Örebro</c:v>
                </c:pt>
                <c:pt idx="3">
                  <c:v> Kronoberg</c:v>
                </c:pt>
                <c:pt idx="4">
                  <c:v>Jönköping</c:v>
                </c:pt>
                <c:pt idx="5">
                  <c:v>Västernorrland</c:v>
                </c:pt>
                <c:pt idx="6">
                  <c:v>Kalmar</c:v>
                </c:pt>
                <c:pt idx="7">
                  <c:v>Jämtland</c:v>
                </c:pt>
                <c:pt idx="8">
                  <c:v>Halland</c:v>
                </c:pt>
                <c:pt idx="9">
                  <c:v>Gävleborg</c:v>
                </c:pt>
                <c:pt idx="10">
                  <c:v>Södermanland</c:v>
                </c:pt>
                <c:pt idx="11">
                  <c:v>Norrbotten</c:v>
                </c:pt>
                <c:pt idx="12">
                  <c:v>Skåne</c:v>
                </c:pt>
                <c:pt idx="13">
                  <c:v>Värmland</c:v>
                </c:pt>
                <c:pt idx="14">
                  <c:v>Västerbotten</c:v>
                </c:pt>
                <c:pt idx="15">
                  <c:v>Uppsala</c:v>
                </c:pt>
                <c:pt idx="16">
                  <c:v>Västra Götaland</c:v>
                </c:pt>
                <c:pt idx="17">
                  <c:v>Östergötland</c:v>
                </c:pt>
                <c:pt idx="18">
                  <c:v>Dalarna</c:v>
                </c:pt>
                <c:pt idx="19">
                  <c:v>Stockholm</c:v>
                </c:pt>
                <c:pt idx="20">
                  <c:v>Västmanland</c:v>
                </c:pt>
              </c:strCache>
            </c:strRef>
          </c:cat>
          <c:val>
            <c:numRef>
              <c:f>Blad1!$S$33:$S$53</c:f>
              <c:numCache>
                <c:formatCode>0%</c:formatCode>
                <c:ptCount val="21"/>
                <c:pt idx="0">
                  <c:v>0.20070932252460916</c:v>
                </c:pt>
                <c:pt idx="1">
                  <c:v>0.3202247191011236</c:v>
                </c:pt>
                <c:pt idx="2">
                  <c:v>0.27108433734939757</c:v>
                </c:pt>
                <c:pt idx="3">
                  <c:v>0.30569948186528495</c:v>
                </c:pt>
                <c:pt idx="4">
                  <c:v>0.22159090909090909</c:v>
                </c:pt>
                <c:pt idx="5">
                  <c:v>0.20143884892086331</c:v>
                </c:pt>
                <c:pt idx="6">
                  <c:v>0.23478260869565218</c:v>
                </c:pt>
                <c:pt idx="7">
                  <c:v>0.2413793103448276</c:v>
                </c:pt>
                <c:pt idx="8">
                  <c:v>0.18269230769230768</c:v>
                </c:pt>
                <c:pt idx="9">
                  <c:v>0.16025641025641027</c:v>
                </c:pt>
                <c:pt idx="10">
                  <c:v>0.17142857142857143</c:v>
                </c:pt>
                <c:pt idx="11">
                  <c:v>0.23706896551724138</c:v>
                </c:pt>
                <c:pt idx="12">
                  <c:v>0.21789686552072801</c:v>
                </c:pt>
                <c:pt idx="13">
                  <c:v>0.20472440944881889</c:v>
                </c:pt>
                <c:pt idx="14">
                  <c:v>0.22222222222222221</c:v>
                </c:pt>
                <c:pt idx="15">
                  <c:v>0.19189765458422176</c:v>
                </c:pt>
                <c:pt idx="16">
                  <c:v>0.19656236227412957</c:v>
                </c:pt>
                <c:pt idx="17">
                  <c:v>0.2</c:v>
                </c:pt>
                <c:pt idx="18">
                  <c:v>0.15611814345991562</c:v>
                </c:pt>
                <c:pt idx="19">
                  <c:v>0.19178794178794178</c:v>
                </c:pt>
                <c:pt idx="20">
                  <c:v>0.15064102564102563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10-41EA-BDF0-5B2296981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0156536"/>
        <c:axId val="260151288"/>
      </c:barChart>
      <c:catAx>
        <c:axId val="260156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0151288"/>
        <c:crosses val="autoZero"/>
        <c:auto val="1"/>
        <c:lblAlgn val="ctr"/>
        <c:lblOffset val="100"/>
        <c:noMultiLvlLbl val="0"/>
      </c:catAx>
      <c:valAx>
        <c:axId val="26015128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6015653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FE87C-9286-4358-A767-8287F481D41C}" type="datetimeFigureOut">
              <a:rPr lang="sv-SE" smtClean="0"/>
              <a:t>2017-11-08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5947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EDBA-DADF-4A8A-9FFB-7A9E771379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50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17D04-B108-4221-A463-C0F8628F711B}" type="datetimeFigureOut">
              <a:rPr lang="sv-SE" smtClean="0"/>
              <a:t>2017-11-08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974" y="4778722"/>
            <a:ext cx="543179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5947" y="9431600"/>
            <a:ext cx="2942220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CF8FF-6287-4171-B2FE-8A6312E6F9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34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15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CF8FF-6287-4171-B2FE-8A6312E6F91C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198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83153" y="4858742"/>
            <a:ext cx="8558609" cy="869262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4355" y="5766875"/>
            <a:ext cx="7917406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2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44377" y="6261400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15" name="Rätvinklig triangel 14"/>
          <p:cNvSpPr/>
          <p:nvPr userDrawn="1"/>
        </p:nvSpPr>
        <p:spPr>
          <a:xfrm rot="5400000">
            <a:off x="23978" y="-18666"/>
            <a:ext cx="4361188" cy="4398523"/>
          </a:xfrm>
          <a:prstGeom prst="rtTriangle">
            <a:avLst/>
          </a:prstGeom>
          <a:solidFill>
            <a:srgbClr val="00AAA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0" y="-29276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srgbClr val="FF0000"/>
                </a:solidFill>
              </a:rPr>
              <a:t>Välj Infoga bild från Bildarkivet för Tillväxtverkets bilder och illustrationer. Se även mallsidan.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2959" y="6197683"/>
            <a:ext cx="97200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6243139" y="84084"/>
            <a:ext cx="5040000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3140" y="1176500"/>
            <a:ext cx="5040000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6243140" y="1776539"/>
            <a:ext cx="5040000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EB4E-1F85-4743-ACC5-DCD46BFD3510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99126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  <p:sp>
        <p:nvSpPr>
          <p:cNvPr id="8" name="Platshållare för text 4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5" y="-1"/>
            <a:ext cx="4363687" cy="3312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00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mindre triangel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4499741" y="84084"/>
            <a:ext cx="6284747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99742" y="1176500"/>
            <a:ext cx="628474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4499742" y="1776539"/>
            <a:ext cx="6284912" cy="4121149"/>
          </a:xfrm>
        </p:spPr>
        <p:txBody>
          <a:bodyPr/>
          <a:lstStyle>
            <a:lvl1pPr>
              <a:defRPr baseline="0"/>
            </a:lvl1pPr>
            <a:lvl2pPr marL="273050" indent="-188913">
              <a:defRPr/>
            </a:lvl2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38C7-E9F3-43BF-AE2F-AE8E8AD197E7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84239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-1"/>
            <a:ext cx="3984239" cy="304065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295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stor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8008737" y="84084"/>
            <a:ext cx="3272038" cy="104052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8008736" y="1176500"/>
            <a:ext cx="3248253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8008736" y="1773238"/>
            <a:ext cx="3248025" cy="41132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FC5C-FE90-4021-B462-B94560601B2E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3706" y="4216"/>
            <a:ext cx="7714593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67729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 m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>
          <a:xfrm>
            <a:off x="4508937" y="84084"/>
            <a:ext cx="6771836" cy="104052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8936" y="1176500"/>
            <a:ext cx="6771837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4508937" y="1776538"/>
            <a:ext cx="3272400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10"/>
          <p:cNvSpPr>
            <a:spLocks noGrp="1"/>
          </p:cNvSpPr>
          <p:nvPr>
            <p:ph sz="quarter" idx="17" hasCustomPrompt="1"/>
          </p:nvPr>
        </p:nvSpPr>
        <p:spPr>
          <a:xfrm>
            <a:off x="8008880" y="1776538"/>
            <a:ext cx="3271895" cy="410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5D8F-DEB4-4626-856E-6DB9E890EDE5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4235669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228142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6" hasCustomPrompt="1"/>
          </p:nvPr>
        </p:nvSpPr>
        <p:spPr>
          <a:xfrm>
            <a:off x="981529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7" hasCustomPrompt="1"/>
          </p:nvPr>
        </p:nvSpPr>
        <p:spPr>
          <a:xfrm>
            <a:off x="6243145" y="1776539"/>
            <a:ext cx="4932000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1C413-27BF-4BA0-AD77-010F3C6804F1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965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grön">
    <p:bg>
      <p:bgPr>
        <a:solidFill>
          <a:srgbClr val="FF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360-9DA9-4B1A-9A2F-033F39D912AC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1257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"/>
            <a:ext cx="3060000" cy="3060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6263-771B-48E1-8E31-D904F0580158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613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911805" y="2044254"/>
            <a:ext cx="8367312" cy="3842195"/>
          </a:xfrm>
        </p:spPr>
        <p:txBody>
          <a:bodyPr anchor="t" anchorCtr="0"/>
          <a:lstStyle>
            <a:lvl1pPr>
              <a:lnSpc>
                <a:spcPct val="85000"/>
              </a:lnSpc>
              <a:defRPr sz="6000" b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C030-9BB5-4FE2-A611-19193A34FBF1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Likbent triangel 6"/>
          <p:cNvSpPr/>
          <p:nvPr userDrawn="1"/>
        </p:nvSpPr>
        <p:spPr>
          <a:xfrm>
            <a:off x="640306" y="5482623"/>
            <a:ext cx="2757487" cy="138588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Likbent triangel 7"/>
          <p:cNvSpPr/>
          <p:nvPr userDrawn="1"/>
        </p:nvSpPr>
        <p:spPr>
          <a:xfrm flipV="1">
            <a:off x="8256949" y="0"/>
            <a:ext cx="2757487" cy="138588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78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A040-5A81-4206-B434-22070B675753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7238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3E7-9876-413F-9955-F060084543B0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30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1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2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rgbClr val="006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275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1">
    <p:bg>
      <p:bgPr>
        <a:solidFill>
          <a:srgbClr val="E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68" y="1135523"/>
            <a:ext cx="2375999" cy="4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2">
    <p:bg>
      <p:bgPr>
        <a:solidFill>
          <a:srgbClr val="A5D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9" y="1282947"/>
            <a:ext cx="3419999" cy="454673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4828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3">
    <p:bg>
      <p:bgPr>
        <a:solidFill>
          <a:srgbClr val="00A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6619" y="1299532"/>
            <a:ext cx="3420000" cy="4513561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48563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99989" y="1323607"/>
            <a:ext cx="3888000" cy="4502947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3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289885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5">
    <p:bg>
      <p:bgPr>
        <a:solidFill>
          <a:srgbClr val="E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92" y="1063609"/>
            <a:ext cx="3384000" cy="48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05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9" y="1296739"/>
            <a:ext cx="3779999" cy="45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47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70" y="888279"/>
            <a:ext cx="3780000" cy="53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77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19934" y="850674"/>
            <a:ext cx="3852000" cy="54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5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 9">
    <p:bg>
      <p:bgPr>
        <a:solidFill>
          <a:srgbClr val="E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5941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5" y="1352346"/>
            <a:ext cx="3743999" cy="451077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5" y="1351592"/>
            <a:ext cx="3744001" cy="45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4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681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7" y="1520328"/>
            <a:ext cx="4856033" cy="404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8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2 utan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301258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3376" y="1558247"/>
            <a:ext cx="4140000" cy="39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6218372" y="3311942"/>
            <a:ext cx="5055507" cy="2449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text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759046" y="2027494"/>
            <a:ext cx="5514833" cy="1199182"/>
          </a:xfrm>
        </p:spPr>
        <p:txBody>
          <a:bodyPr anchor="b"/>
          <a:lstStyle>
            <a:lvl1pPr marL="452438" indent="-452438">
              <a:buSzPct val="80000"/>
              <a:buFontTx/>
              <a:buBlip>
                <a:blip r:embed="rId2"/>
              </a:buBlip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rubrik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46217" y="287378"/>
            <a:ext cx="5292000" cy="654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3 utan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628530" y="2992975"/>
            <a:ext cx="7881258" cy="39269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text här</a:t>
            </a:r>
          </a:p>
        </p:txBody>
      </p:sp>
      <p:sp>
        <p:nvSpPr>
          <p:cNvPr id="12" name="Datum"/>
          <p:cNvSpPr>
            <a:spLocks noGrp="1"/>
          </p:cNvSpPr>
          <p:nvPr>
            <p:ph type="body" sz="quarter" idx="10" hasCustomPrompt="1"/>
          </p:nvPr>
        </p:nvSpPr>
        <p:spPr>
          <a:xfrm>
            <a:off x="1632619" y="3474643"/>
            <a:ext cx="7673975" cy="288000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15" name="Rätvinklig triangel 14"/>
          <p:cNvSpPr/>
          <p:nvPr userDrawn="1"/>
        </p:nvSpPr>
        <p:spPr>
          <a:xfrm rot="16200000" flipH="1">
            <a:off x="7810073" y="-20738"/>
            <a:ext cx="4361188" cy="4402667"/>
          </a:xfrm>
          <a:prstGeom prst="rtTriangle">
            <a:avLst/>
          </a:prstGeom>
          <a:solidFill>
            <a:srgbClr val="006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 hasCustomPrompt="1"/>
          </p:nvPr>
        </p:nvSpPr>
        <p:spPr>
          <a:xfrm>
            <a:off x="985059" y="2196297"/>
            <a:ext cx="8558609" cy="777600"/>
          </a:xfrm>
        </p:spPr>
        <p:txBody>
          <a:bodyPr lIns="0" tIns="0" rIns="0" bIns="0" anchor="b">
            <a:noAutofit/>
          </a:bodyPr>
          <a:lstStyle>
            <a:lvl1pPr marL="627063" indent="-627063" algn="l">
              <a:buFontTx/>
              <a:buBlip>
                <a:blip r:embed="rId2"/>
              </a:buBlip>
              <a:defRPr sz="5000" b="1" baseline="0"/>
            </a:lvl1pPr>
          </a:lstStyle>
          <a:p>
            <a:r>
              <a:rPr lang="sv-SE" dirty="0"/>
              <a:t>Skriv rubrik</a:t>
            </a:r>
          </a:p>
        </p:txBody>
      </p:sp>
    </p:spTree>
    <p:extLst>
      <p:ext uri="{BB962C8B-B14F-4D97-AF65-F5344CB8AC3E}">
        <p14:creationId xmlns:p14="http://schemas.microsoft.com/office/powerpoint/2010/main" val="193431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5360-9DA9-4B1A-9A2F-033F39D912AC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 baseline="0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981530" y="1776538"/>
            <a:ext cx="10299246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998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45F0-8C00-48F4-962D-C2F1804975EA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33713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-bild höger ljusgrön">
    <p:bg>
      <p:bgPr>
        <a:solidFill>
          <a:srgbClr val="FF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innehåll 12"/>
          <p:cNvSpPr>
            <a:spLocks noGrp="1"/>
          </p:cNvSpPr>
          <p:nvPr>
            <p:ph sz="quarter" idx="16" hasCustomPrompt="1"/>
          </p:nvPr>
        </p:nvSpPr>
        <p:spPr>
          <a:xfrm>
            <a:off x="981528" y="1776539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E1F7-944A-49C7-89B4-BDEBEDDBECC9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797322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396397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änster och innehå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981528" y="1776539"/>
            <a:ext cx="3273039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7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A4BD-780C-4729-BC1B-3FE9BA0EDD42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137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innehåll">
    <p:bg>
      <p:bgPr>
        <a:solidFill>
          <a:srgbClr val="FFF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rubrik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68375" y="1176500"/>
            <a:ext cx="8599489" cy="4730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600" b="1">
                <a:latin typeface="+mj-lt"/>
              </a:defRPr>
            </a:lvl1pPr>
          </a:lstStyle>
          <a:p>
            <a:pPr lvl="0"/>
            <a:r>
              <a:rPr lang="sv-SE" dirty="0"/>
              <a:t>Skriv underrubrik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61B2-F828-4876-AAD1-835C42D495F7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6" hasCustomPrompt="1"/>
          </p:nvPr>
        </p:nvSpPr>
        <p:spPr>
          <a:xfrm>
            <a:off x="4498976" y="1776413"/>
            <a:ext cx="6766785" cy="4093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8362-DECF-4576-B512-B504A0CCB14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968375" y="1776539"/>
            <a:ext cx="3273039" cy="409343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buFontTx/>
              <a:buNone/>
              <a:tabLst/>
              <a:defRPr/>
            </a:lvl1pPr>
          </a:lstStyle>
          <a:p>
            <a:r>
              <a:rPr lang="sv-SE" dirty="0"/>
              <a:t>Välj Infoga bild från Bildarkivet för Tillväxtverkets bilder och illustrationer. Se även mallsidan.</a:t>
            </a:r>
          </a:p>
        </p:txBody>
      </p:sp>
    </p:spTree>
    <p:extLst>
      <p:ext uri="{BB962C8B-B14F-4D97-AF65-F5344CB8AC3E}">
        <p14:creationId xmlns:p14="http://schemas.microsoft.com/office/powerpoint/2010/main" val="41658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68829" y="84084"/>
            <a:ext cx="8599714" cy="10405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81528" y="1776539"/>
            <a:ext cx="6766785" cy="40934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30519" y="6430868"/>
            <a:ext cx="72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38BAE68-474C-49A7-968E-512E1662B4CE}" type="datetime1">
              <a:rPr lang="sv-SE" smtClean="0"/>
              <a:t>2017-11-08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893630" y="6430868"/>
            <a:ext cx="396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D8362-DECF-4576-B512-B504A0CCB14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882959" y="6197683"/>
            <a:ext cx="972000" cy="4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8" r:id="rId3"/>
    <p:sldLayoutId id="2147483689" r:id="rId4"/>
    <p:sldLayoutId id="2147483678" r:id="rId5"/>
    <p:sldLayoutId id="2147483650" r:id="rId6"/>
    <p:sldLayoutId id="2147483690" r:id="rId7"/>
    <p:sldLayoutId id="2147483692" r:id="rId8"/>
    <p:sldLayoutId id="2147483671" r:id="rId9"/>
    <p:sldLayoutId id="2147483674" r:id="rId10"/>
    <p:sldLayoutId id="2147483672" r:id="rId11"/>
    <p:sldLayoutId id="2147483673" r:id="rId12"/>
    <p:sldLayoutId id="2147483675" r:id="rId13"/>
    <p:sldLayoutId id="2147483652" r:id="rId14"/>
    <p:sldLayoutId id="2147483701" r:id="rId15"/>
    <p:sldLayoutId id="2147483676" r:id="rId16"/>
    <p:sldLayoutId id="2147483691" r:id="rId17"/>
    <p:sldLayoutId id="2147483654" r:id="rId18"/>
    <p:sldLayoutId id="2147483655" r:id="rId19"/>
    <p:sldLayoutId id="2147483651" r:id="rId20"/>
    <p:sldLayoutId id="2147483667" r:id="rId21"/>
    <p:sldLayoutId id="2147483668" r:id="rId22"/>
    <p:sldLayoutId id="2147483669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00" indent="-266400" algn="l" defTabSz="914400" rtl="0" eaLnBrk="1" latinLnBrk="0" hangingPunct="1">
        <a:lnSpc>
          <a:spcPct val="100000"/>
        </a:lnSpc>
        <a:spcBef>
          <a:spcPts val="1400"/>
        </a:spcBef>
        <a:spcAft>
          <a:spcPts val="600"/>
        </a:spcAft>
        <a:buSzPct val="73000"/>
        <a:buFontTx/>
        <a:buBlip>
          <a:blip r:embed="rId34"/>
        </a:buBlip>
        <a:defRPr sz="25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576000" indent="-2664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‐"/>
        <a:defRPr sz="23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810000" indent="-1908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»"/>
        <a:defRPr sz="19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932400" indent="-122400" algn="l" defTabSz="914400" rtl="0" eaLnBrk="1" latinLnBrk="0" hangingPunct="1">
        <a:lnSpc>
          <a:spcPct val="100000"/>
        </a:lnSpc>
        <a:spcBef>
          <a:spcPts val="200"/>
        </a:spcBef>
        <a:spcAft>
          <a:spcPts val="600"/>
        </a:spcAft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085850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1117" userDrawn="1">
          <p15:clr>
            <a:srgbClr val="F26B43"/>
          </p15:clr>
        </p15:guide>
        <p15:guide id="5" pos="619" userDrawn="1">
          <p15:clr>
            <a:srgbClr val="F26B43"/>
          </p15:clr>
        </p15:guide>
        <p15:guide id="6" pos="4883" userDrawn="1">
          <p15:clr>
            <a:srgbClr val="F26B43"/>
          </p15:clr>
        </p15:guide>
        <p15:guide id="7" orient="horz" pos="41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152" y="4307758"/>
            <a:ext cx="8558609" cy="869262"/>
          </a:xfrm>
        </p:spPr>
        <p:txBody>
          <a:bodyPr/>
          <a:lstStyle/>
          <a:p>
            <a:r>
              <a:rPr lang="sv-SE" dirty="0"/>
              <a:t>Kan utlandsfödda minska bristen på civilingenjörer?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6077" y="5268644"/>
            <a:ext cx="9506707" cy="392695"/>
          </a:xfrm>
        </p:spPr>
        <p:txBody>
          <a:bodyPr/>
          <a:lstStyle/>
          <a:p>
            <a:r>
              <a:rPr lang="sv-SE" sz="2400" b="1" dirty="0"/>
              <a:t>Workshop 3  2017-11-09</a:t>
            </a:r>
            <a:br>
              <a:rPr lang="sv-SE" sz="2400" b="1" dirty="0"/>
            </a:br>
            <a:r>
              <a:rPr lang="sv-SE" sz="2400" b="1" dirty="0" err="1"/>
              <a:t>Lärprojekt</a:t>
            </a:r>
            <a:r>
              <a:rPr lang="sv-SE" sz="2400" b="1" dirty="0"/>
              <a:t> om regionala matchningsindikatorer</a:t>
            </a:r>
            <a:br>
              <a:rPr lang="sv-SE" sz="2400" b="1" dirty="0"/>
            </a:br>
            <a:r>
              <a:rPr lang="sv-SE" sz="2400" b="1" dirty="0"/>
              <a:t>Jan Persson – Analytiker på </a:t>
            </a:r>
            <a:r>
              <a:rPr lang="sv-SE" sz="2400" b="1" dirty="0" err="1"/>
              <a:t>Tillväxtverket</a:t>
            </a:r>
            <a:endParaRPr lang="sv-SE" sz="24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990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4AB2E6-7442-4EDD-B449-A05DD16A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5" y="-255885"/>
            <a:ext cx="8599714" cy="1040524"/>
          </a:xfrm>
        </p:spPr>
        <p:txBody>
          <a:bodyPr/>
          <a:lstStyle/>
          <a:p>
            <a:r>
              <a:rPr lang="sv-SE" dirty="0"/>
              <a:t>Få arbetar i matchande yrken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32C39A-4DFC-4391-A7D6-6B3FBEF927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7921" y="989490"/>
            <a:ext cx="8600168" cy="834008"/>
          </a:xfrm>
        </p:spPr>
        <p:txBody>
          <a:bodyPr/>
          <a:lstStyle/>
          <a:p>
            <a:r>
              <a:rPr lang="sv-SE" dirty="0"/>
              <a:t>Andel i utbildningsgruppen civilingenjörer med okänd eller övrig inriktning som arbetar i matchande yrken år 2015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93012121-AA10-42F2-B0C2-3299EF966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646" y="2129155"/>
            <a:ext cx="4584575" cy="358621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B5DA465-CA72-4069-9648-AC89DD032DA3}"/>
              </a:ext>
            </a:extLst>
          </p:cNvPr>
          <p:cNvSpPr txBox="1"/>
          <p:nvPr/>
        </p:nvSpPr>
        <p:spPr>
          <a:xfrm>
            <a:off x="506765" y="5805046"/>
            <a:ext cx="11616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Anmärkning: Matchad förvärvsgrad bland övriga civilingenjörsutbildningar ligger på 63-74 procent. Könsskillnaderna är mindre. Kalmar, Gotlands, Värmlands </a:t>
            </a:r>
            <a:br>
              <a:rPr lang="sv-SE" sz="1400" dirty="0"/>
            </a:br>
            <a:r>
              <a:rPr lang="sv-SE" sz="1400" dirty="0"/>
              <a:t>och Jämtlands län saknas i diagrammet p g a för få observationer. 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5237CA-01C4-4EA4-8E8E-9BA149CD2427}"/>
              </a:ext>
            </a:extLst>
          </p:cNvPr>
          <p:cNvSpPr/>
          <p:nvPr/>
        </p:nvSpPr>
        <p:spPr>
          <a:xfrm>
            <a:off x="506765" y="6233276"/>
            <a:ext cx="206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Källa: SCB, RMI (E3).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072395C-81C8-480D-9810-2133BE623EF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68210" y="2129155"/>
            <a:ext cx="5872307" cy="35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4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320152-2001-4E24-BD2B-984781B9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5" y="-260690"/>
            <a:ext cx="9179512" cy="1040524"/>
          </a:xfrm>
        </p:spPr>
        <p:txBody>
          <a:bodyPr/>
          <a:lstStyle/>
          <a:p>
            <a:r>
              <a:rPr lang="sv-SE" dirty="0"/>
              <a:t>Flertalet har relativt kvalificerade yrken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26E5471E-BD04-4B61-A111-86D009E7109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080801" y="1817893"/>
            <a:ext cx="6621903" cy="429719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D653A85-BC4A-4B55-B081-DB80349E75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801" y="929162"/>
            <a:ext cx="8599489" cy="473075"/>
          </a:xfrm>
        </p:spPr>
        <p:txBody>
          <a:bodyPr/>
          <a:lstStyle/>
          <a:p>
            <a:r>
              <a:rPr lang="sv-SE" dirty="0"/>
              <a:t>De vanligaste yrkesgrupperna år 2015 bland civilingenjörer med okänd eller övrig inriktning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4443327-BDF7-43DA-B2A5-98D21CC4AD0E}"/>
              </a:ext>
            </a:extLst>
          </p:cNvPr>
          <p:cNvSpPr txBox="1"/>
          <p:nvPr/>
        </p:nvSpPr>
        <p:spPr>
          <a:xfrm>
            <a:off x="968375" y="6374323"/>
            <a:ext cx="1045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Källa: SCB.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D268CB9-A56E-4058-948E-B7761121B314}"/>
              </a:ext>
            </a:extLst>
          </p:cNvPr>
          <p:cNvSpPr txBox="1"/>
          <p:nvPr/>
        </p:nvSpPr>
        <p:spPr>
          <a:xfrm>
            <a:off x="7779895" y="1839101"/>
            <a:ext cx="405668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Exempel på yrken med fördjupad </a:t>
            </a:r>
            <a:br>
              <a:rPr lang="sv-SE" dirty="0"/>
            </a:br>
            <a:r>
              <a:rPr lang="sv-SE" dirty="0"/>
              <a:t>högskolekompetens är: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IT-arkitekter, systemutvecklare </a:t>
            </a:r>
            <a:br>
              <a:rPr lang="sv-SE" dirty="0"/>
            </a:br>
            <a:r>
              <a:rPr lang="sv-SE" dirty="0"/>
              <a:t>och testledare m.fl.</a:t>
            </a:r>
            <a:endParaRPr lang="sv-S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Civilingenjörsyrken inom elektroteknik</a:t>
            </a:r>
            <a:endParaRPr lang="sv-S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Universitets- och högskolelärare</a:t>
            </a:r>
            <a:endParaRPr lang="sv-S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Övriga civilingenjörsyrken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Civilingenjörsyrken inom maskinteknik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Civilingenjörsyrken inom bygg och </a:t>
            </a:r>
            <a:br>
              <a:rPr lang="sv-SE" dirty="0"/>
            </a:br>
            <a:r>
              <a:rPr lang="sv-SE" dirty="0"/>
              <a:t>anläggning/Lantmätare</a:t>
            </a:r>
            <a:endParaRPr lang="sv-S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v-S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v-S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930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1E39C0-58C4-4A1C-A40E-26180547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722" y="0"/>
            <a:ext cx="11900370" cy="1040524"/>
          </a:xfrm>
        </p:spPr>
        <p:txBody>
          <a:bodyPr/>
          <a:lstStyle/>
          <a:p>
            <a:r>
              <a:rPr lang="sv-SE" dirty="0"/>
              <a:t>Vanligaste matchade yrkena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B6CFE0-0A42-4DC7-B306-668DD8E3C9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1682" y="1119523"/>
            <a:ext cx="11325262" cy="473075"/>
          </a:xfrm>
        </p:spPr>
        <p:txBody>
          <a:bodyPr/>
          <a:lstStyle/>
          <a:p>
            <a:r>
              <a:rPr lang="sv-SE" dirty="0"/>
              <a:t>Civilingenjörer med okänd eller övrig inriktning år 2015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1ED5B7E-0BE5-4B1E-9D89-AF6FFC6C9F1A}"/>
              </a:ext>
            </a:extLst>
          </p:cNvPr>
          <p:cNvSpPr txBox="1"/>
          <p:nvPr/>
        </p:nvSpPr>
        <p:spPr>
          <a:xfrm>
            <a:off x="6485065" y="6251429"/>
            <a:ext cx="1045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Källa: SCB.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8CA5A75-14BC-402E-9F76-92D5C4202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22" y="1798011"/>
            <a:ext cx="6542134" cy="445341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B126CA6-A723-402D-B9B9-3DD090F7D87A}"/>
              </a:ext>
            </a:extLst>
          </p:cNvPr>
          <p:cNvSpPr txBox="1"/>
          <p:nvPr/>
        </p:nvSpPr>
        <p:spPr>
          <a:xfrm>
            <a:off x="7682459" y="1798011"/>
            <a:ext cx="35151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Ungefär 4500 personer har yrken som helt matchar deras utbildning.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Drygt hälften av dessa återfinns inom de tre vanligaste matchande yrkena. </a:t>
            </a:r>
          </a:p>
        </p:txBody>
      </p:sp>
    </p:spTree>
    <p:extLst>
      <p:ext uri="{BB962C8B-B14F-4D97-AF65-F5344CB8AC3E}">
        <p14:creationId xmlns:p14="http://schemas.microsoft.com/office/powerpoint/2010/main" val="92983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60AD14-3AB4-481E-B24B-71DA77BB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Vanligaste delvis matchade yrkena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2FBEFCC1-8B27-4662-A6AF-6A75C4CECA84}"/>
              </a:ext>
            </a:extLst>
          </p:cNvPr>
          <p:cNvSpPr txBox="1">
            <a:spLocks/>
          </p:cNvSpPr>
          <p:nvPr/>
        </p:nvSpPr>
        <p:spPr>
          <a:xfrm>
            <a:off x="951682" y="1119523"/>
            <a:ext cx="11325262" cy="473075"/>
          </a:xfrm>
          <a:prstGeom prst="rect">
            <a:avLst/>
          </a:prstGeom>
        </p:spPr>
        <p:txBody>
          <a:bodyPr/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Blip>
                <a:blip r:embed="rId2"/>
              </a:buBlip>
              <a:defRPr sz="2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600" b="1" dirty="0">
                <a:latin typeface="+mn-lt"/>
              </a:rPr>
              <a:t>Civilingenjörer med okänd eller övrig inriktning år 2015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0E8F6AB-AC17-48E9-9B51-CBF99F81E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9" y="1841533"/>
            <a:ext cx="6741515" cy="359989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257B687-A691-4E06-B86E-8259576F4653}"/>
              </a:ext>
            </a:extLst>
          </p:cNvPr>
          <p:cNvSpPr txBox="1"/>
          <p:nvPr/>
        </p:nvSpPr>
        <p:spPr>
          <a:xfrm>
            <a:off x="6740098" y="5441429"/>
            <a:ext cx="1045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Källa: SCB.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5FA9900-5270-4D37-8131-D59537E38020}"/>
              </a:ext>
            </a:extLst>
          </p:cNvPr>
          <p:cNvSpPr txBox="1"/>
          <p:nvPr/>
        </p:nvSpPr>
        <p:spPr>
          <a:xfrm>
            <a:off x="7952282" y="1831781"/>
            <a:ext cx="4294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Ungefär 1500 personer har yrken </a:t>
            </a:r>
            <a:br>
              <a:rPr lang="sv-SE" dirty="0"/>
            </a:br>
            <a:r>
              <a:rPr lang="sv-SE" dirty="0"/>
              <a:t>som delvis matchande deras utbildning.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Relativt stor spridning i hur kvalificerade </a:t>
            </a:r>
            <a:br>
              <a:rPr lang="sv-SE" dirty="0"/>
            </a:br>
            <a:r>
              <a:rPr lang="sv-SE" dirty="0"/>
              <a:t>yrkena är.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40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465BCF-A69E-46A0-8A86-B8EFFE02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84" y="84084"/>
            <a:ext cx="11212641" cy="1040524"/>
          </a:xfrm>
        </p:spPr>
        <p:txBody>
          <a:bodyPr/>
          <a:lstStyle/>
          <a:p>
            <a:r>
              <a:rPr lang="sv-SE" dirty="0"/>
              <a:t>Vanligaste omatchade yrkena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6157CD6-28AF-472B-A11F-928804E4B3B8}"/>
              </a:ext>
            </a:extLst>
          </p:cNvPr>
          <p:cNvSpPr txBox="1">
            <a:spLocks/>
          </p:cNvSpPr>
          <p:nvPr/>
        </p:nvSpPr>
        <p:spPr>
          <a:xfrm>
            <a:off x="659374" y="1124608"/>
            <a:ext cx="11325262" cy="473075"/>
          </a:xfrm>
          <a:prstGeom prst="rect">
            <a:avLst/>
          </a:prstGeom>
        </p:spPr>
        <p:txBody>
          <a:bodyPr/>
          <a:lstStyle>
            <a:lvl1pPr marL="266400" indent="-2664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SzPct val="73000"/>
              <a:buFontTx/>
              <a:buBlip>
                <a:blip r:embed="rId2"/>
              </a:buBlip>
              <a:defRPr sz="25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576000" indent="-266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defRPr sz="23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810000" indent="-1908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 sz="19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932400" indent="-1224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085850" indent="-147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600" b="1" dirty="0">
                <a:latin typeface="+mn-lt"/>
              </a:rPr>
              <a:t>Civilingenjörer med okänd eller övrig inriktning år 2015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105A388-5A59-49BB-B191-E966A71B5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84" y="1680320"/>
            <a:ext cx="5984518" cy="452724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AE56081E-66DD-4F1E-8BCE-5627BD1A5101}"/>
              </a:ext>
            </a:extLst>
          </p:cNvPr>
          <p:cNvSpPr txBox="1"/>
          <p:nvPr/>
        </p:nvSpPr>
        <p:spPr>
          <a:xfrm>
            <a:off x="5799361" y="6120929"/>
            <a:ext cx="1045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Källa: SCB.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3E24FB8-45BD-4FE5-A6B9-303F5DF65781}"/>
              </a:ext>
            </a:extLst>
          </p:cNvPr>
          <p:cNvSpPr txBox="1"/>
          <p:nvPr/>
        </p:nvSpPr>
        <p:spPr>
          <a:xfrm>
            <a:off x="7172793" y="1851285"/>
            <a:ext cx="47319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Ungefär 900 personer har yrken som inte alls </a:t>
            </a:r>
            <a:br>
              <a:rPr lang="sv-SE" dirty="0"/>
            </a:br>
            <a:r>
              <a:rPr lang="sv-SE" dirty="0"/>
              <a:t>matchar deras utbildning.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Spridningen på dessa omatchade yrken är </a:t>
            </a:r>
            <a:br>
              <a:rPr lang="sv-SE" dirty="0"/>
            </a:br>
            <a:r>
              <a:rPr lang="sv-SE" dirty="0"/>
              <a:t>mycket stor.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De flesta av de omatchade yrkena är relativt </a:t>
            </a:r>
            <a:br>
              <a:rPr lang="sv-SE" dirty="0"/>
            </a:br>
            <a:r>
              <a:rPr lang="sv-SE" dirty="0"/>
              <a:t>okvalificerade, men här hittar vi även lärare.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8360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5189C7-797B-4686-9229-DB2AE2A1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24" y="0"/>
            <a:ext cx="11107711" cy="1040524"/>
          </a:xfrm>
        </p:spPr>
        <p:txBody>
          <a:bodyPr/>
          <a:lstStyle/>
          <a:p>
            <a:r>
              <a:rPr lang="sv-SE" sz="4000" dirty="0"/>
              <a:t>Många har högre utbildning än vad som krävs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42A6FF-FEF2-4618-97C6-3798B54CDC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424" y="1264335"/>
            <a:ext cx="10328386" cy="1231527"/>
          </a:xfrm>
        </p:spPr>
        <p:txBody>
          <a:bodyPr/>
          <a:lstStyle/>
          <a:p>
            <a:r>
              <a:rPr lang="sv-SE" dirty="0"/>
              <a:t>Fördelning på olika kombinationer av inriktning och utbildningsnivå bland civilingenjörer med okänd eller övrig inriktning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BF72D960-5E8F-4328-B1EA-1D7E7EC5F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232322"/>
              </p:ext>
            </p:extLst>
          </p:nvPr>
        </p:nvGraphicFramePr>
        <p:xfrm>
          <a:off x="482102" y="2590165"/>
          <a:ext cx="10328386" cy="282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751">
                  <a:extLst>
                    <a:ext uri="{9D8B030D-6E8A-4147-A177-3AD203B41FA5}">
                      <a16:colId xmlns:a16="http://schemas.microsoft.com/office/drawing/2014/main" val="1192375638"/>
                    </a:ext>
                  </a:extLst>
                </a:gridCol>
                <a:gridCol w="2339209">
                  <a:extLst>
                    <a:ext uri="{9D8B030D-6E8A-4147-A177-3AD203B41FA5}">
                      <a16:colId xmlns:a16="http://schemas.microsoft.com/office/drawing/2014/main" val="112408411"/>
                    </a:ext>
                  </a:extLst>
                </a:gridCol>
                <a:gridCol w="2373734">
                  <a:extLst>
                    <a:ext uri="{9D8B030D-6E8A-4147-A177-3AD203B41FA5}">
                      <a16:colId xmlns:a16="http://schemas.microsoft.com/office/drawing/2014/main" val="1038204615"/>
                    </a:ext>
                  </a:extLst>
                </a:gridCol>
                <a:gridCol w="2421692">
                  <a:extLst>
                    <a:ext uri="{9D8B030D-6E8A-4147-A177-3AD203B41FA5}">
                      <a16:colId xmlns:a16="http://schemas.microsoft.com/office/drawing/2014/main" val="2410233882"/>
                    </a:ext>
                  </a:extLst>
                </a:gridCol>
              </a:tblGrid>
              <a:tr h="1021289">
                <a:tc>
                  <a:txBody>
                    <a:bodyPr/>
                    <a:lstStyle/>
                    <a:p>
                      <a:r>
                        <a:rPr lang="sv-SE" dirty="0"/>
                        <a:t>Inriktning vs utbildningsnivå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Inriktning : Ingen överensstämmelse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Inriktning: Svag överensstämmelse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Inriktning: Bra överensstämmelse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585970"/>
                  </a:ext>
                </a:extLst>
              </a:tr>
              <a:tr h="591699">
                <a:tc>
                  <a:txBody>
                    <a:bodyPr/>
                    <a:lstStyle/>
                    <a:p>
                      <a:r>
                        <a:rPr lang="sv-SE" dirty="0"/>
                        <a:t>Rätt utbildningsnivå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174 (3%)</a:t>
                      </a:r>
                    </a:p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highlight>
                            <a:srgbClr val="00FF00"/>
                          </a:highlight>
                        </a:rPr>
                        <a:t>96 (1%)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highlight>
                            <a:srgbClr val="008000"/>
                          </a:highlight>
                        </a:rPr>
                        <a:t>4541 (65%)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747683"/>
                  </a:ext>
                </a:extLst>
              </a:tr>
              <a:tr h="591699">
                <a:tc>
                  <a:txBody>
                    <a:bodyPr/>
                    <a:lstStyle/>
                    <a:p>
                      <a:r>
                        <a:rPr lang="sv-SE" dirty="0"/>
                        <a:t>För hög utbildningsnivå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highlight>
                            <a:srgbClr val="FF0000"/>
                          </a:highlight>
                        </a:rPr>
                        <a:t>742 (11%)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highlight>
                            <a:srgbClr val="00FF00"/>
                          </a:highlight>
                        </a:rPr>
                        <a:t>101 (1%)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highlight>
                            <a:srgbClr val="00FF00"/>
                          </a:highlight>
                        </a:rPr>
                        <a:t>1317 (19%)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549441"/>
                  </a:ext>
                </a:extLst>
              </a:tr>
              <a:tr h="591699">
                <a:tc>
                  <a:txBody>
                    <a:bodyPr/>
                    <a:lstStyle/>
                    <a:p>
                      <a:r>
                        <a:rPr lang="sv-SE" dirty="0"/>
                        <a:t>För låg utbildningsnivå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highlight>
                            <a:srgbClr val="FF0000"/>
                          </a:highlight>
                        </a:rPr>
                        <a:t>0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highlight>
                            <a:srgbClr val="00FF00"/>
                          </a:highlight>
                        </a:rPr>
                        <a:t>0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>
                          <a:highlight>
                            <a:srgbClr val="00FF00"/>
                          </a:highlight>
                        </a:rPr>
                        <a:t>0 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656954"/>
                  </a:ext>
                </a:extLst>
              </a:tr>
            </a:tbl>
          </a:graphicData>
        </a:graphic>
      </p:graphicFrame>
      <p:sp>
        <p:nvSpPr>
          <p:cNvPr id="10" name="Ellips 9">
            <a:extLst>
              <a:ext uri="{FF2B5EF4-FFF2-40B4-BE49-F238E27FC236}">
                <a16:creationId xmlns:a16="http://schemas.microsoft.com/office/drawing/2014/main" id="{79C674B5-DEC5-4CBA-B2F1-FD4B0BD1267F}"/>
              </a:ext>
            </a:extLst>
          </p:cNvPr>
          <p:cNvSpPr/>
          <p:nvPr/>
        </p:nvSpPr>
        <p:spPr>
          <a:xfrm>
            <a:off x="8859187" y="3609082"/>
            <a:ext cx="1626433" cy="528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F9A1FC8-D751-4338-ABB5-D43C36652EE0}"/>
              </a:ext>
            </a:extLst>
          </p:cNvPr>
          <p:cNvSpPr/>
          <p:nvPr/>
        </p:nvSpPr>
        <p:spPr>
          <a:xfrm>
            <a:off x="494891" y="5480855"/>
            <a:ext cx="6437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Anmärkning: Personer som yrkesuppgift saknas för är exkluderade. </a:t>
            </a:r>
          </a:p>
          <a:p>
            <a:r>
              <a:rPr lang="sv-SE" dirty="0"/>
              <a:t>Källa: SCB, RMI (E4).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7EB56B0C-9784-4BD1-8F16-38444D4E6AD2}"/>
              </a:ext>
            </a:extLst>
          </p:cNvPr>
          <p:cNvSpPr/>
          <p:nvPr/>
        </p:nvSpPr>
        <p:spPr>
          <a:xfrm>
            <a:off x="4019862" y="4232942"/>
            <a:ext cx="1626433" cy="528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D1C83CE7-1045-43BF-869E-A3242B085703}"/>
              </a:ext>
            </a:extLst>
          </p:cNvPr>
          <p:cNvSpPr/>
          <p:nvPr/>
        </p:nvSpPr>
        <p:spPr>
          <a:xfrm>
            <a:off x="8859186" y="4247066"/>
            <a:ext cx="1626433" cy="528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126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8F3FE7-425B-487D-9A4D-5DF97182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-95798"/>
            <a:ext cx="8599714" cy="1040524"/>
          </a:xfrm>
        </p:spPr>
        <p:txBody>
          <a:bodyPr/>
          <a:lstStyle/>
          <a:p>
            <a:r>
              <a:rPr lang="sv-SE" dirty="0"/>
              <a:t>Slutsatser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B83013-305C-4ACD-A68A-E598BB8EBB8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68829" y="1034667"/>
            <a:ext cx="10299246" cy="4093436"/>
          </a:xfrm>
        </p:spPr>
        <p:txBody>
          <a:bodyPr/>
          <a:lstStyle/>
          <a:p>
            <a:r>
              <a:rPr lang="sv-SE" dirty="0"/>
              <a:t>Brist på civilingenjörer – samtidigt låg förvärvsgrad och matchad förvärvsgrad bland civilingenjörer med okänd eller övrig inriktning.</a:t>
            </a:r>
          </a:p>
          <a:p>
            <a:r>
              <a:rPr lang="sv-SE" dirty="0"/>
              <a:t>Gruppen utgörs till fyra femtedelar av personer med utländsk bakgrund. Mansdominerad grupp med låg medelålder.</a:t>
            </a:r>
          </a:p>
          <a:p>
            <a:r>
              <a:rPr lang="sv-SE" dirty="0"/>
              <a:t>Stora regionala variationer när det gäller förvärvsgrad och matchad förvärvsgrad, många ingår inte i arbetskraften. Stora regionala skillnader när det gäller AF:s förmåga att fånga upp de som inte arbetar.</a:t>
            </a:r>
          </a:p>
          <a:p>
            <a:r>
              <a:rPr lang="sv-SE" dirty="0"/>
              <a:t>Flertalet har relativt avancerade yrken även om de i många fall inte är matchande. Det finns dock en relativt stor grupp som har för hög utbildningsnivå.</a:t>
            </a:r>
          </a:p>
          <a:p>
            <a:r>
              <a:rPr lang="sv-SE" dirty="0"/>
              <a:t>Finns troligen en viss potential att rekrytera  civilingenjörer från den aktuella utbildningsgruppen. </a:t>
            </a:r>
          </a:p>
        </p:txBody>
      </p:sp>
    </p:spTree>
    <p:extLst>
      <p:ext uri="{BB962C8B-B14F-4D97-AF65-F5344CB8AC3E}">
        <p14:creationId xmlns:p14="http://schemas.microsoft.com/office/powerpoint/2010/main" val="340142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1530" y="289238"/>
            <a:ext cx="9991270" cy="1040524"/>
          </a:xfrm>
        </p:spPr>
        <p:txBody>
          <a:bodyPr/>
          <a:lstStyle/>
          <a:p>
            <a:r>
              <a:rPr lang="sv-SE" dirty="0"/>
              <a:t>Varför studera civilingenjörsutbildning med okänd eller övrig inriktning?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Brist på civilingenjörer i Sverige…….</a:t>
            </a:r>
            <a:br>
              <a:rPr lang="sv-SE" b="1" dirty="0"/>
            </a:br>
            <a:r>
              <a:rPr lang="sv-SE" dirty="0"/>
              <a:t>Gäller de flesta inriktningar. Enligt Arbetsförmedlingen väntas denna brist tillta under år 2017-2018.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…..Utom när det gäller civilingenjörer med okänd eller övrig inriktning</a:t>
            </a:r>
            <a:br>
              <a:rPr lang="sv-SE" b="1" dirty="0"/>
            </a:br>
            <a:r>
              <a:rPr lang="sv-SE" dirty="0"/>
              <a:t>Färre som arbetar och färre som arbetar i matchande yrken. Gruppen består till stor del av utlandsfödda.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/>
              <a:t>Kan utlandsfödda minska bristen på civilingenjörer?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411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03EFB4F7-E784-492E-8E1C-5D8143AB5A9E}"/>
              </a:ext>
            </a:extLst>
          </p:cNvPr>
          <p:cNvSpPr/>
          <p:nvPr/>
        </p:nvSpPr>
        <p:spPr>
          <a:xfrm>
            <a:off x="1056806" y="5104151"/>
            <a:ext cx="10140846" cy="876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9AEE04-042B-40CE-B463-297030DE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utbildningar ingår i gruppen?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6312D5F-9FC1-4ECF-865B-F051E8B0CAE0}"/>
              </a:ext>
            </a:extLst>
          </p:cNvPr>
          <p:cNvSpPr txBox="1"/>
          <p:nvPr/>
        </p:nvSpPr>
        <p:spPr>
          <a:xfrm>
            <a:off x="1056806" y="1424066"/>
            <a:ext cx="109783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dirty="0"/>
              <a:t>4-årig yrkesinriktad civilingenjörsutbildning vid universitet/högskola 	87%</a:t>
            </a:r>
            <a:br>
              <a:rPr lang="sv-SE" sz="2400" dirty="0"/>
            </a:br>
            <a:r>
              <a:rPr lang="sv-SE" sz="2400" dirty="0"/>
              <a:t>- övrig ospecificerad inriktning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24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dirty="0"/>
              <a:t>Minst 2-årig generell utbildning vid universitet/högskola 		 	4%</a:t>
            </a:r>
            <a:br>
              <a:rPr lang="sv-SE" sz="2400" dirty="0"/>
            </a:br>
            <a:r>
              <a:rPr lang="sv-SE" sz="2400" dirty="0"/>
              <a:t>- annan utbildning i teknik och teknisk industri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dirty="0"/>
              <a:t>Minst 2 årig yrkesinriktad utbildning vid universitet/högskola 		4%		</a:t>
            </a:r>
            <a:endParaRPr lang="sv-SE" sz="24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dirty="0"/>
              <a:t>Forskarutbildningar i teknik och teknisk industri				5%</a:t>
            </a:r>
          </a:p>
          <a:p>
            <a:endParaRPr lang="sv-SE" sz="2400" dirty="0">
              <a:solidFill>
                <a:srgbClr val="000000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Uppgifterna om individernas yrkesnivå kommer till drygt 60 procent från enkäter</a:t>
            </a:r>
          </a:p>
          <a:p>
            <a:r>
              <a:rPr lang="sv-SE" sz="2400" dirty="0">
                <a:solidFill>
                  <a:schemeClr val="bg1"/>
                </a:solidFill>
              </a:rPr>
              <a:t>Ungefär 15 procent kommer från register</a:t>
            </a:r>
          </a:p>
          <a:p>
            <a:endParaRPr lang="sv-SE" sz="2400" dirty="0">
              <a:solidFill>
                <a:srgbClr val="000000"/>
              </a:solidFill>
            </a:endParaRPr>
          </a:p>
          <a:p>
            <a:r>
              <a:rPr lang="sv-SE" sz="600" dirty="0"/>
              <a:t>			</a:t>
            </a:r>
          </a:p>
          <a:p>
            <a:endParaRPr lang="sv-SE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v-SE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v-SE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811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D86233-65B2-4DA3-A774-D7C673BD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 ges utbildningarna?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1D52810-9550-4A86-951E-77BC85549493}"/>
              </a:ext>
            </a:extLst>
          </p:cNvPr>
          <p:cNvSpPr txBox="1"/>
          <p:nvPr/>
        </p:nvSpPr>
        <p:spPr>
          <a:xfrm>
            <a:off x="1071797" y="1454046"/>
            <a:ext cx="941379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/>
              <a:t>Den stora majoriteten i utbildningsgruppen är utlandsfödda och utbildade vid universitet</a:t>
            </a:r>
            <a:br>
              <a:rPr lang="sv-SE" sz="2000" dirty="0"/>
            </a:br>
            <a:r>
              <a:rPr lang="sv-SE" sz="2000" dirty="0"/>
              <a:t> och högskolor i utlandet. </a:t>
            </a:r>
          </a:p>
          <a:p>
            <a:endParaRPr lang="sv-SE" sz="2000" dirty="0"/>
          </a:p>
          <a:p>
            <a:r>
              <a:rPr lang="sv-SE" sz="2000" dirty="0"/>
              <a:t>Även vissa svenska utbildningar ingår dock:</a:t>
            </a:r>
          </a:p>
          <a:p>
            <a:endParaRPr lang="sv-SE" sz="2000" dirty="0">
              <a:solidFill>
                <a:srgbClr val="492069"/>
              </a:solidFill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  <a:t>Civilingenjörsexamen, teknisk matematik, t.ex. Lund och Chalmers</a:t>
            </a:r>
            <a:b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  <a:t>Civilingenjörsexamen, civilingenjör och lärare, t.ex. KTH</a:t>
            </a:r>
            <a:b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sv-S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</a:rPr>
              <a:t>Civilingenjörsexamen, medicinsk teknik, t.ex. KTH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66544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D4356C-D9A6-4EC7-AE4B-C82134A92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28" y="259930"/>
            <a:ext cx="8599714" cy="1040524"/>
          </a:xfrm>
        </p:spPr>
        <p:txBody>
          <a:bodyPr/>
          <a:lstStyle/>
          <a:p>
            <a:r>
              <a:rPr lang="sv-SE" dirty="0"/>
              <a:t>Hur ser utbildningsgruppen ut?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157C47A-FDEA-43DC-91D1-0BF3FCAD251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81529" y="1776539"/>
            <a:ext cx="6023010" cy="4536338"/>
          </a:xfrm>
        </p:spPr>
        <p:txBody>
          <a:bodyPr/>
          <a:lstStyle/>
          <a:p>
            <a:r>
              <a:rPr lang="sv-SE" dirty="0"/>
              <a:t>År 2015 var det cirka 14 000 personer som ingick i utbildningsgruppen civilingenjörer med okänd eller övrig inriktning, varav 31 procent var kvinnor och 69 procent män. Mansdominansen har minskat något över tid. </a:t>
            </a:r>
          </a:p>
          <a:p>
            <a:r>
              <a:rPr lang="sv-SE" dirty="0"/>
              <a:t>Utlandsfödda utgör hela 80 procent av gruppen.</a:t>
            </a:r>
          </a:p>
          <a:p>
            <a:r>
              <a:rPr lang="sv-SE" dirty="0"/>
              <a:t>Sedan år 2006 har antalet personer som ingår i gruppen ökat med över 80 procent. 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B39B07D-5A79-4BF4-9964-3AC5A3AE4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085" y="1923077"/>
            <a:ext cx="4660608" cy="2801323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06D02F5-EDF0-41AB-A612-BE0E7779D10D}"/>
              </a:ext>
            </a:extLst>
          </p:cNvPr>
          <p:cNvSpPr/>
          <p:nvPr/>
        </p:nvSpPr>
        <p:spPr>
          <a:xfrm>
            <a:off x="7004539" y="4724400"/>
            <a:ext cx="2223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Källa: SCB, RMI (U1b).</a:t>
            </a:r>
          </a:p>
        </p:txBody>
      </p:sp>
    </p:spTree>
    <p:extLst>
      <p:ext uri="{BB962C8B-B14F-4D97-AF65-F5344CB8AC3E}">
        <p14:creationId xmlns:p14="http://schemas.microsoft.com/office/powerpoint/2010/main" val="45877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715815-C42C-4052-A043-0FF6A6B5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58" y="135976"/>
            <a:ext cx="8599714" cy="1040524"/>
          </a:xfrm>
        </p:spPr>
        <p:txBody>
          <a:bodyPr/>
          <a:lstStyle/>
          <a:p>
            <a:r>
              <a:rPr lang="sv-SE" dirty="0"/>
              <a:t>Utbildningsgruppen ökar i alla län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25BC871-3E63-46A3-8865-35B414C758A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975460" y="1479501"/>
            <a:ext cx="5432836" cy="469593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6A7BC3A-3C60-4DC6-96B9-F43E0E4A3261}"/>
              </a:ext>
            </a:extLst>
          </p:cNvPr>
          <p:cNvSpPr txBox="1"/>
          <p:nvPr/>
        </p:nvSpPr>
        <p:spPr>
          <a:xfrm>
            <a:off x="7315199" y="1496289"/>
            <a:ext cx="3851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Ökningen i absoluta tal är störst i storstadsregionerna</a:t>
            </a:r>
            <a:br>
              <a:rPr lang="sv-SE" sz="2400" dirty="0"/>
            </a:b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Procentuellt är ökningen störst i Kronoberg och minst i Västmanland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A4079F9-A92E-4894-A16F-95B20BD06F67}"/>
              </a:ext>
            </a:extLst>
          </p:cNvPr>
          <p:cNvSpPr/>
          <p:nvPr/>
        </p:nvSpPr>
        <p:spPr>
          <a:xfrm>
            <a:off x="892131" y="6369791"/>
            <a:ext cx="2223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Källa: SCB, RMI (U1b).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005D828-902B-4D43-B526-542723F621E0}"/>
              </a:ext>
            </a:extLst>
          </p:cNvPr>
          <p:cNvSpPr txBox="1"/>
          <p:nvPr/>
        </p:nvSpPr>
        <p:spPr>
          <a:xfrm>
            <a:off x="892131" y="6134115"/>
            <a:ext cx="4891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Anmärkning: Gotland är exkluderat på grund av för få observationer</a:t>
            </a:r>
          </a:p>
        </p:txBody>
      </p:sp>
    </p:spTree>
    <p:extLst>
      <p:ext uri="{BB962C8B-B14F-4D97-AF65-F5344CB8AC3E}">
        <p14:creationId xmlns:p14="http://schemas.microsoft.com/office/powerpoint/2010/main" val="63387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F751A-494F-4EBD-998D-2939507C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90" y="346188"/>
            <a:ext cx="11572406" cy="615802"/>
          </a:xfrm>
        </p:spPr>
        <p:txBody>
          <a:bodyPr/>
          <a:lstStyle/>
          <a:p>
            <a:r>
              <a:rPr lang="sv-SE" dirty="0"/>
              <a:t>Utlandsfödda utgör en stor majoritet i samtliga län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8B9E9DAD-905E-4F09-997B-87F0BD4206C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028645" y="1606428"/>
            <a:ext cx="5742669" cy="429028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3A9E450F-FDAF-4EDE-98C9-AAF8D17ADE75}"/>
              </a:ext>
            </a:extLst>
          </p:cNvPr>
          <p:cNvSpPr txBox="1"/>
          <p:nvPr/>
        </p:nvSpPr>
        <p:spPr>
          <a:xfrm>
            <a:off x="1028645" y="5989521"/>
            <a:ext cx="4891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Anmärkning: Gotland är exkluderat på grund av för få observationer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48C7041-7416-4134-A854-EB3D2A34B4F3}"/>
              </a:ext>
            </a:extLst>
          </p:cNvPr>
          <p:cNvSpPr txBox="1"/>
          <p:nvPr/>
        </p:nvSpPr>
        <p:spPr>
          <a:xfrm>
            <a:off x="1028645" y="6359333"/>
            <a:ext cx="1045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Källa: SCB.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1E384E49-4DA6-4CBE-92F7-D5ABDF7E49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726" y="1002451"/>
            <a:ext cx="11242622" cy="473075"/>
          </a:xfrm>
        </p:spPr>
        <p:txBody>
          <a:bodyPr/>
          <a:lstStyle/>
          <a:p>
            <a:r>
              <a:rPr lang="sv-SE" sz="2400" dirty="0"/>
              <a:t>Andel personer som är födda utomlands i utbildningsgruppen och i befolkningen år 2015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68C7DB-49BF-4C78-9092-1E1C0AE1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963" y="1403495"/>
            <a:ext cx="4769965" cy="479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8887B5-729C-4523-9096-BE654A7E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30" y="89945"/>
            <a:ext cx="9539932" cy="1040524"/>
          </a:xfrm>
        </p:spPr>
        <p:txBody>
          <a:bodyPr/>
          <a:lstStyle/>
          <a:p>
            <a:r>
              <a:rPr lang="sv-SE" dirty="0"/>
              <a:t>Låg medelålder både för kvinnor och män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B428822-5D74-4B9B-8426-1E86F64783D8}"/>
              </a:ext>
            </a:extLst>
          </p:cNvPr>
          <p:cNvSpPr txBox="1"/>
          <p:nvPr/>
        </p:nvSpPr>
        <p:spPr>
          <a:xfrm>
            <a:off x="7977449" y="1834662"/>
            <a:ext cx="3229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69 procent är män och 31 procent kvinnor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Låg medelålder både för kvinnor och män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Mansdominansen något mindre i de lägre åldrarna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E6B1FBAD-6C97-4F95-A23D-F778C74C31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8376" y="1176500"/>
            <a:ext cx="9553086" cy="473075"/>
          </a:xfrm>
        </p:spPr>
        <p:txBody>
          <a:bodyPr/>
          <a:lstStyle/>
          <a:p>
            <a:r>
              <a:rPr lang="sv-SE" dirty="0"/>
              <a:t>Andel kvinnor och män av de som tillhör utbildningsgruppen år 2015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9199DCF-D774-42C6-BD01-46A9DB207450}"/>
              </a:ext>
            </a:extLst>
          </p:cNvPr>
          <p:cNvSpPr/>
          <p:nvPr/>
        </p:nvSpPr>
        <p:spPr>
          <a:xfrm>
            <a:off x="1409291" y="5999705"/>
            <a:ext cx="115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Källa: SCB.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58BFA0FB-656B-4ADF-996F-A67F1B52375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251895" y="1695606"/>
            <a:ext cx="6475535" cy="43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4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DB95AE-BF49-41A2-8EE7-EEEFABAF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30" y="424054"/>
            <a:ext cx="8599714" cy="1040524"/>
          </a:xfrm>
        </p:spPr>
        <p:txBody>
          <a:bodyPr/>
          <a:lstStyle/>
          <a:p>
            <a:r>
              <a:rPr lang="sv-SE" dirty="0"/>
              <a:t>Stora regionala skillnader när det gäller andelen som förvärvsarbetar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BCE379B-1A42-4847-80AD-E2B05D3B1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599904"/>
              </p:ext>
            </p:extLst>
          </p:nvPr>
        </p:nvGraphicFramePr>
        <p:xfrm>
          <a:off x="1228868" y="2057881"/>
          <a:ext cx="5206844" cy="420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ruta 13">
            <a:extLst>
              <a:ext uri="{FF2B5EF4-FFF2-40B4-BE49-F238E27FC236}">
                <a16:creationId xmlns:a16="http://schemas.microsoft.com/office/drawing/2014/main" id="{AA16F3D2-04E0-4745-94C7-E141D42D35B2}"/>
              </a:ext>
            </a:extLst>
          </p:cNvPr>
          <p:cNvSpPr txBox="1"/>
          <p:nvPr/>
        </p:nvSpPr>
        <p:spPr>
          <a:xfrm>
            <a:off x="6503709" y="1708759"/>
            <a:ext cx="52935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Andelen som förvärvsarbetar bland civilingenjörer med övrig/okänd inriktning är klart lägre än bland andra grupper av civilingenjörer, 72 procent jämfört med över 90 procent. 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Skillnaderna i andelen som förvärvsarbetar är stor mellan länen. Högst är andelen i Västmanland (78 procent) lägst är andelen i Blekinge (52 procent).</a:t>
            </a:r>
            <a:br>
              <a:rPr lang="sv-SE" dirty="0"/>
            </a:b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Andelen som är inskrivna på AF varierar mellan </a:t>
            </a:r>
            <a:br>
              <a:rPr lang="sv-SE" dirty="0"/>
            </a:br>
            <a:r>
              <a:rPr lang="sv-SE" dirty="0"/>
              <a:t>5 procent i Stockholm och 21 procent i Örebro. Andelen som inte ingår i arbetskraften varierar mellan 15 procent i Västmanland och 31-32 procent i Blekinge och Kronoberg. I Stockholm har AF bara fångat upp 20 procent av de som inte arbetar, motsvarande siffra i Gävleborg är 51 procent.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6FCFB05-A7A9-4FDB-8651-4D0B8C2FA9AD}"/>
              </a:ext>
            </a:extLst>
          </p:cNvPr>
          <p:cNvSpPr/>
          <p:nvPr/>
        </p:nvSpPr>
        <p:spPr>
          <a:xfrm>
            <a:off x="1296865" y="6417740"/>
            <a:ext cx="221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Källa: SCB, RMI (U1a).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C22789B-68DB-4C56-A2EB-645ABAF8CBC2}"/>
              </a:ext>
            </a:extLst>
          </p:cNvPr>
          <p:cNvSpPr txBox="1"/>
          <p:nvPr/>
        </p:nvSpPr>
        <p:spPr>
          <a:xfrm>
            <a:off x="1386535" y="6203235"/>
            <a:ext cx="4891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Anmärkning: Gotland är exkluderat på grund av för få observationer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8AEF090-A8DF-4DC6-929E-7570A3447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1755" y="1582625"/>
            <a:ext cx="8599489" cy="473075"/>
          </a:xfrm>
        </p:spPr>
        <p:txBody>
          <a:bodyPr/>
          <a:lstStyle/>
          <a:p>
            <a:r>
              <a:rPr lang="sv-SE" dirty="0"/>
              <a:t>Arbetsmarknadsställning år 2015</a:t>
            </a:r>
          </a:p>
        </p:txBody>
      </p:sp>
    </p:spTree>
    <p:extLst>
      <p:ext uri="{BB962C8B-B14F-4D97-AF65-F5344CB8AC3E}">
        <p14:creationId xmlns:p14="http://schemas.microsoft.com/office/powerpoint/2010/main" val="1873201672"/>
      </p:ext>
    </p:extLst>
  </p:cSld>
  <p:clrMapOvr>
    <a:masterClrMapping/>
  </p:clrMapOvr>
</p:sld>
</file>

<file path=ppt/theme/theme1.xml><?xml version="1.0" encoding="utf-8"?>
<a:theme xmlns:a="http://schemas.openxmlformats.org/drawingml/2006/main" name="Grön_svensk">
  <a:themeElements>
    <a:clrScheme name="Tillväxtverket_Grön">
      <a:dk1>
        <a:sysClr val="windowText" lastClr="000000"/>
      </a:dk1>
      <a:lt1>
        <a:sysClr val="window" lastClr="FFFFFF"/>
      </a:lt1>
      <a:dk2>
        <a:srgbClr val="A5DDE1"/>
      </a:dk2>
      <a:lt2>
        <a:srgbClr val="EAF6FB"/>
      </a:lt2>
      <a:accent1>
        <a:srgbClr val="006D71"/>
      </a:accent1>
      <a:accent2>
        <a:srgbClr val="A5DDE1"/>
      </a:accent2>
      <a:accent3>
        <a:srgbClr val="02A6A4"/>
      </a:accent3>
      <a:accent4>
        <a:srgbClr val="004376"/>
      </a:accent4>
      <a:accent5>
        <a:srgbClr val="92C8EF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illväxtverket Färg 1">
      <a:srgbClr val="492069"/>
    </a:custClr>
    <a:custClr name="Tillväxtverket Färg 2">
      <a:srgbClr val="7854BD"/>
    </a:custClr>
    <a:custClr name="Tillväxtverket Färg 3">
      <a:srgbClr val="C9B8E1"/>
    </a:custClr>
    <a:custClr name="Tillväxtverket Färg 4">
      <a:srgbClr val="006D71"/>
    </a:custClr>
    <a:custClr name="Tillväxtverket Färg 5">
      <a:srgbClr val="A5DDE1"/>
    </a:custClr>
    <a:custClr name="Tillväxtverket Färg 6">
      <a:srgbClr val="02A6A4"/>
    </a:custClr>
    <a:custClr name="Tillväxtverket Färg 7">
      <a:srgbClr val="004376"/>
    </a:custClr>
    <a:custClr name="Tillväxtverket Färg 8">
      <a:srgbClr val="92C8EF"/>
    </a:custClr>
    <a:custClr name="Tillväxtverket Färg 9">
      <a:srgbClr val="0076CF"/>
    </a:custClr>
    <a:custClr name="Tillväxtverket Färg 10 ">
      <a:srgbClr val="007398"/>
    </a:custClr>
  </a:custClrLst>
  <a:extLst>
    <a:ext uri="{05A4C25C-085E-4340-85A3-A5531E510DB2}">
      <thm15:themeFamily xmlns:thm15="http://schemas.microsoft.com/office/thememl/2012/main" name="Grön_svensk.potx" id="{515BB093-72E4-4EC6-97FB-EC8A475C25B7}" vid="{7E1D24F6-6381-43C1-99FB-D22423E326C2}"/>
    </a:ext>
  </a:extLst>
</a:theme>
</file>

<file path=ppt/theme/theme2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Tillväxtverket_Lila">
      <a:dk1>
        <a:sysClr val="windowText" lastClr="000000"/>
      </a:dk1>
      <a:lt1>
        <a:sysClr val="window" lastClr="FFFFFF"/>
      </a:lt1>
      <a:dk2>
        <a:srgbClr val="C9B8E1"/>
      </a:dk2>
      <a:lt2>
        <a:srgbClr val="FFEBFF"/>
      </a:lt2>
      <a:accent1>
        <a:srgbClr val="492069"/>
      </a:accent1>
      <a:accent2>
        <a:srgbClr val="7854BD"/>
      </a:accent2>
      <a:accent3>
        <a:srgbClr val="006D71"/>
      </a:accent3>
      <a:accent4>
        <a:srgbClr val="02A6A4"/>
      </a:accent4>
      <a:accent5>
        <a:srgbClr val="004376"/>
      </a:accent5>
      <a:accent6>
        <a:srgbClr val="0076CF"/>
      </a:accent6>
      <a:hlink>
        <a:srgbClr val="0563C1"/>
      </a:hlink>
      <a:folHlink>
        <a:srgbClr val="954F72"/>
      </a:folHlink>
    </a:clrScheme>
    <a:fontScheme name="Tillväxtverk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Grön_svensk</Template>
  <TotalTime>1233</TotalTime>
  <Words>669</Words>
  <Application>Microsoft Office PowerPoint</Application>
  <PresentationFormat>Bredbild</PresentationFormat>
  <Paragraphs>114</Paragraphs>
  <Slides>16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Grön_svensk</vt:lpstr>
      <vt:lpstr>Kan utlandsfödda minska bristen på civilingenjörer?</vt:lpstr>
      <vt:lpstr>Varför studera civilingenjörsutbildning med okänd eller övrig inriktning?</vt:lpstr>
      <vt:lpstr>Vilka utbildningar ingår i gruppen? </vt:lpstr>
      <vt:lpstr>Var ges utbildningarna?</vt:lpstr>
      <vt:lpstr>Hur ser utbildningsgruppen ut?</vt:lpstr>
      <vt:lpstr>Utbildningsgruppen ökar i alla län</vt:lpstr>
      <vt:lpstr>Utlandsfödda utgör en stor majoritet i samtliga län</vt:lpstr>
      <vt:lpstr>Låg medelålder både för kvinnor och män</vt:lpstr>
      <vt:lpstr>Stora regionala skillnader när det gäller andelen som förvärvsarbetar</vt:lpstr>
      <vt:lpstr>Få arbetar i matchande yrken</vt:lpstr>
      <vt:lpstr>Flertalet har relativt kvalificerade yrken</vt:lpstr>
      <vt:lpstr>Vanligaste matchade yrkena</vt:lpstr>
      <vt:lpstr>Vanligaste delvis matchade yrkena</vt:lpstr>
      <vt:lpstr>Vanligaste omatchade yrkena</vt:lpstr>
      <vt:lpstr>Många har högre utbildning än vad som krävs</vt:lpstr>
      <vt:lpstr>Slutsatser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 – radera när du läst</dc:title>
  <dc:creator>Jan Persson</dc:creator>
  <cp:lastModifiedBy>Jan Persson</cp:lastModifiedBy>
  <cp:revision>73</cp:revision>
  <cp:lastPrinted>2017-11-06T14:41:19Z</cp:lastPrinted>
  <dcterms:created xsi:type="dcterms:W3CDTF">2017-10-25T08:28:40Z</dcterms:created>
  <dcterms:modified xsi:type="dcterms:W3CDTF">2017-11-08T15:14:55Z</dcterms:modified>
</cp:coreProperties>
</file>