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0.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notesSlides/notesSlide12.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13.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6.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6.xml" ContentType="application/vnd.openxmlformats-officedocument.presentationml.notesSlid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17.xml" ContentType="application/vnd.openxmlformats-officedocument.presentationml.notesSlid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notesSlides/notesSlide23.xml" ContentType="application/vnd.openxmlformats-officedocument.presentationml.notesSl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269" r:id="rId4"/>
    <p:sldId id="267" r:id="rId5"/>
    <p:sldId id="262" r:id="rId6"/>
    <p:sldId id="263" r:id="rId7"/>
    <p:sldId id="268" r:id="rId8"/>
    <p:sldId id="270" r:id="rId9"/>
    <p:sldId id="257" r:id="rId10"/>
    <p:sldId id="258" r:id="rId11"/>
    <p:sldId id="264" r:id="rId12"/>
    <p:sldId id="281" r:id="rId13"/>
    <p:sldId id="282" r:id="rId14"/>
    <p:sldId id="273" r:id="rId15"/>
    <p:sldId id="275" r:id="rId16"/>
    <p:sldId id="274" r:id="rId17"/>
    <p:sldId id="271" r:id="rId18"/>
    <p:sldId id="278" r:id="rId19"/>
    <p:sldId id="265" r:id="rId20"/>
    <p:sldId id="266" r:id="rId21"/>
    <p:sldId id="279" r:id="rId22"/>
    <p:sldId id="280" r:id="rId23"/>
    <p:sldId id="276" r:id="rId24"/>
    <p:sldId id="277" r:id="rId25"/>
    <p:sldId id="272"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3051" autoAdjust="0"/>
  </p:normalViewPr>
  <p:slideViewPr>
    <p:cSldViewPr snapToGrid="0">
      <p:cViewPr varScale="1">
        <p:scale>
          <a:sx n="76" d="100"/>
          <a:sy n="76" d="100"/>
        </p:scale>
        <p:origin x="12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RSFS081\Hem3$\156803\Skrivbord\2017\MATCHNINGSINDIKATORER\V&#197;RD%203\Grundl&#228;ggande%20figurer%20och%20tabeller_ssk.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oleObject" Target="file:///\\RSFS081\Hem3$\156803\Skrivbord\2017\MATCHNINGSINDIKATORER\V&#197;RD%203\Analysprojekt%20RMI_Data-%20och%20diagrammallar_med_diagram_V&#229;rd.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2.xml.rels><?xml version="1.0" encoding="UTF-8" standalone="yes"?>
<Relationships xmlns="http://schemas.openxmlformats.org/package/2006/relationships"><Relationship Id="rId2" Type="http://schemas.openxmlformats.org/officeDocument/2006/relationships/oleObject" Target="file:///\\RSFS081\Hem3$\156803\Skrivbord\2017\MATCHNINGSINDIKATORER\V&#197;RD%203\Grundl&#228;ggande%20figurer%20och%20tabeller_ssk.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RSFS081\Hem3$\156803\Skrivbord\2017\MATCHNINGSINDIKATORER\V&#197;RD%203\Grundl&#228;ggande%20figurer%20och%20tabeller_ssk.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RSFS081\Hem3$\156803\Skrivbord\2017\MATCHNINGSINDIKATORER\V&#197;RD%203\Grundl&#228;ggande%20figurer%20och%20tabeller_ssk.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RSFS081\Hem3$\156803\Skrivbord\2017\MATCHNINGSINDIKATORER\V&#197;RD%203\Grundl&#228;ggande%20figurer%20och%20tabeller_ssk.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oleObject" Target="file:///\\RSFS081\Hem3$\156803\Skrivbord\2017\MATCHNINGSINDIKATORER\V&#197;RD%203\Analysprojekt%20RMI_Data-%20och%20diagrammallar_med_diagram_V&#229;rd.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RSFS081\Hem3$\156803\Skrivbord\2017\MATCHNINGSINDIKATORER\V&#197;RD%203\Analysprojekt%20RMI_Data-%20och%20diagrammallar_med_diagram_V&#229;rd.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3" Type="http://schemas.openxmlformats.org/officeDocument/2006/relationships/oleObject" Target="file:///\\RSFS081\Hem3$\156803\Skrivbord\2017\MATCHNINGSINDIKATORER\V&#197;RD%203\Analysprojekt%20RMI_Data-%20och%20diagrammallar_med_diagram_V&#229;rd.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507870370370371E-2"/>
          <c:y val="3.7320740740740738E-2"/>
          <c:w val="0.93046478565179358"/>
          <c:h val="0.70358148148148136"/>
        </c:manualLayout>
      </c:layout>
      <c:barChart>
        <c:barDir val="col"/>
        <c:grouping val="clustered"/>
        <c:varyColors val="0"/>
        <c:ser>
          <c:idx val="0"/>
          <c:order val="0"/>
          <c:tx>
            <c:strRef>
              <c:f>'Diagram 1'!$B$3</c:f>
              <c:strCache>
                <c:ptCount val="1"/>
                <c:pt idx="0">
                  <c:v>2006</c:v>
                </c:pt>
              </c:strCache>
            </c:strRef>
          </c:tx>
          <c:spPr>
            <a:solidFill>
              <a:srgbClr val="EB6913"/>
            </a:solidFill>
          </c:spPr>
          <c:invertIfNegative val="0"/>
          <c:cat>
            <c:strRef>
              <c:f>'Diagram 1'!$A$4:$A$24</c:f>
              <c:strCache>
                <c:ptCount val="21"/>
                <c:pt idx="0">
                  <c:v>Gotlands län</c:v>
                </c:pt>
                <c:pt idx="1">
                  <c:v>Jämtlands län</c:v>
                </c:pt>
                <c:pt idx="2">
                  <c:v>Blekinge län</c:v>
                </c:pt>
                <c:pt idx="3">
                  <c:v>Kronobergs län</c:v>
                </c:pt>
                <c:pt idx="4">
                  <c:v>Kalmar län</c:v>
                </c:pt>
                <c:pt idx="5">
                  <c:v>Västernorrlands län</c:v>
                </c:pt>
                <c:pt idx="6">
                  <c:v>Norrbottens län</c:v>
                </c:pt>
                <c:pt idx="7">
                  <c:v>Västmanlands län</c:v>
                </c:pt>
                <c:pt idx="8">
                  <c:v>Södermanlands län</c:v>
                </c:pt>
                <c:pt idx="9">
                  <c:v>Värmlands län</c:v>
                </c:pt>
                <c:pt idx="10">
                  <c:v>Gävleborgs län</c:v>
                </c:pt>
                <c:pt idx="11">
                  <c:v>Västerbottens län</c:v>
                </c:pt>
                <c:pt idx="12">
                  <c:v>Örebro län</c:v>
                </c:pt>
                <c:pt idx="13">
                  <c:v>Hallands län</c:v>
                </c:pt>
                <c:pt idx="14">
                  <c:v>Dalarnas län</c:v>
                </c:pt>
                <c:pt idx="15">
                  <c:v>Jönköpings län</c:v>
                </c:pt>
                <c:pt idx="16">
                  <c:v>Uppsala län</c:v>
                </c:pt>
                <c:pt idx="17">
                  <c:v>Östergötlands län</c:v>
                </c:pt>
                <c:pt idx="18">
                  <c:v>Skåne län</c:v>
                </c:pt>
                <c:pt idx="19">
                  <c:v>Västra Götalands län</c:v>
                </c:pt>
                <c:pt idx="20">
                  <c:v>Stockholms län</c:v>
                </c:pt>
              </c:strCache>
            </c:strRef>
          </c:cat>
          <c:val>
            <c:numRef>
              <c:f>'Diagram 1'!$B$4:$B$24</c:f>
              <c:numCache>
                <c:formatCode>#,##0</c:formatCode>
                <c:ptCount val="21"/>
                <c:pt idx="0">
                  <c:v>314</c:v>
                </c:pt>
                <c:pt idx="1">
                  <c:v>960</c:v>
                </c:pt>
                <c:pt idx="2">
                  <c:v>1149</c:v>
                </c:pt>
                <c:pt idx="3">
                  <c:v>1217</c:v>
                </c:pt>
                <c:pt idx="4">
                  <c:v>1446</c:v>
                </c:pt>
                <c:pt idx="5">
                  <c:v>1744</c:v>
                </c:pt>
                <c:pt idx="6">
                  <c:v>1718</c:v>
                </c:pt>
                <c:pt idx="7">
                  <c:v>1633</c:v>
                </c:pt>
                <c:pt idx="8">
                  <c:v>1611</c:v>
                </c:pt>
                <c:pt idx="9">
                  <c:v>1812</c:v>
                </c:pt>
                <c:pt idx="10">
                  <c:v>1767</c:v>
                </c:pt>
                <c:pt idx="11">
                  <c:v>2024</c:v>
                </c:pt>
                <c:pt idx="12">
                  <c:v>1976</c:v>
                </c:pt>
                <c:pt idx="13">
                  <c:v>1920</c:v>
                </c:pt>
                <c:pt idx="14">
                  <c:v>1943</c:v>
                </c:pt>
                <c:pt idx="15">
                  <c:v>2154</c:v>
                </c:pt>
                <c:pt idx="16">
                  <c:v>2508</c:v>
                </c:pt>
                <c:pt idx="17">
                  <c:v>2726</c:v>
                </c:pt>
                <c:pt idx="18">
                  <c:v>7672</c:v>
                </c:pt>
                <c:pt idx="19">
                  <c:v>10380</c:v>
                </c:pt>
                <c:pt idx="20">
                  <c:v>11609</c:v>
                </c:pt>
              </c:numCache>
            </c:numRef>
          </c:val>
          <c:extLst xmlns:c16r2="http://schemas.microsoft.com/office/drawing/2015/06/chart">
            <c:ext xmlns:c16="http://schemas.microsoft.com/office/drawing/2014/chart" uri="{C3380CC4-5D6E-409C-BE32-E72D297353CC}">
              <c16:uniqueId val="{00000000-A8C7-4D0F-92EF-0424C123CF91}"/>
            </c:ext>
          </c:extLst>
        </c:ser>
        <c:ser>
          <c:idx val="1"/>
          <c:order val="1"/>
          <c:tx>
            <c:strRef>
              <c:f>'Diagram 1'!$C$3</c:f>
              <c:strCache>
                <c:ptCount val="1"/>
                <c:pt idx="0">
                  <c:v>2015</c:v>
                </c:pt>
              </c:strCache>
            </c:strRef>
          </c:tx>
          <c:spPr>
            <a:solidFill>
              <a:srgbClr val="FDDDAD"/>
            </a:solidFill>
          </c:spPr>
          <c:invertIfNegative val="0"/>
          <c:cat>
            <c:strRef>
              <c:f>'Diagram 1'!$A$4:$A$24</c:f>
              <c:strCache>
                <c:ptCount val="21"/>
                <c:pt idx="0">
                  <c:v>Gotlands län</c:v>
                </c:pt>
                <c:pt idx="1">
                  <c:v>Jämtlands län</c:v>
                </c:pt>
                <c:pt idx="2">
                  <c:v>Blekinge län</c:v>
                </c:pt>
                <c:pt idx="3">
                  <c:v>Kronobergs län</c:v>
                </c:pt>
                <c:pt idx="4">
                  <c:v>Kalmar län</c:v>
                </c:pt>
                <c:pt idx="5">
                  <c:v>Västernorrlands län</c:v>
                </c:pt>
                <c:pt idx="6">
                  <c:v>Norrbottens län</c:v>
                </c:pt>
                <c:pt idx="7">
                  <c:v>Västmanlands län</c:v>
                </c:pt>
                <c:pt idx="8">
                  <c:v>Södermanlands län</c:v>
                </c:pt>
                <c:pt idx="9">
                  <c:v>Värmlands län</c:v>
                </c:pt>
                <c:pt idx="10">
                  <c:v>Gävleborgs län</c:v>
                </c:pt>
                <c:pt idx="11">
                  <c:v>Västerbottens län</c:v>
                </c:pt>
                <c:pt idx="12">
                  <c:v>Örebro län</c:v>
                </c:pt>
                <c:pt idx="13">
                  <c:v>Hallands län</c:v>
                </c:pt>
                <c:pt idx="14">
                  <c:v>Dalarnas län</c:v>
                </c:pt>
                <c:pt idx="15">
                  <c:v>Jönköpings län</c:v>
                </c:pt>
                <c:pt idx="16">
                  <c:v>Uppsala län</c:v>
                </c:pt>
                <c:pt idx="17">
                  <c:v>Östergötlands län</c:v>
                </c:pt>
                <c:pt idx="18">
                  <c:v>Skåne län</c:v>
                </c:pt>
                <c:pt idx="19">
                  <c:v>Västra Götalands län</c:v>
                </c:pt>
                <c:pt idx="20">
                  <c:v>Stockholms län</c:v>
                </c:pt>
              </c:strCache>
            </c:strRef>
          </c:cat>
          <c:val>
            <c:numRef>
              <c:f>'Diagram 1'!$C$4:$C$24</c:f>
              <c:numCache>
                <c:formatCode>#,##0</c:formatCode>
                <c:ptCount val="21"/>
                <c:pt idx="0">
                  <c:v>365</c:v>
                </c:pt>
                <c:pt idx="1">
                  <c:v>1074</c:v>
                </c:pt>
                <c:pt idx="2">
                  <c:v>1288</c:v>
                </c:pt>
                <c:pt idx="3">
                  <c:v>1352</c:v>
                </c:pt>
                <c:pt idx="4">
                  <c:v>1585</c:v>
                </c:pt>
                <c:pt idx="5">
                  <c:v>1766</c:v>
                </c:pt>
                <c:pt idx="6">
                  <c:v>1793</c:v>
                </c:pt>
                <c:pt idx="7">
                  <c:v>1847</c:v>
                </c:pt>
                <c:pt idx="8">
                  <c:v>1852</c:v>
                </c:pt>
                <c:pt idx="9">
                  <c:v>1929</c:v>
                </c:pt>
                <c:pt idx="10">
                  <c:v>1966</c:v>
                </c:pt>
                <c:pt idx="11">
                  <c:v>2186</c:v>
                </c:pt>
                <c:pt idx="12">
                  <c:v>2205</c:v>
                </c:pt>
                <c:pt idx="13">
                  <c:v>2231</c:v>
                </c:pt>
                <c:pt idx="14">
                  <c:v>2252</c:v>
                </c:pt>
                <c:pt idx="15">
                  <c:v>2488</c:v>
                </c:pt>
                <c:pt idx="16">
                  <c:v>3021</c:v>
                </c:pt>
                <c:pt idx="17">
                  <c:v>3135</c:v>
                </c:pt>
                <c:pt idx="18">
                  <c:v>9195</c:v>
                </c:pt>
                <c:pt idx="19">
                  <c:v>11824</c:v>
                </c:pt>
                <c:pt idx="20">
                  <c:v>14094</c:v>
                </c:pt>
              </c:numCache>
            </c:numRef>
          </c:val>
          <c:extLst xmlns:c16r2="http://schemas.microsoft.com/office/drawing/2015/06/chart">
            <c:ext xmlns:c16="http://schemas.microsoft.com/office/drawing/2014/chart" uri="{C3380CC4-5D6E-409C-BE32-E72D297353CC}">
              <c16:uniqueId val="{00000001-A8C7-4D0F-92EF-0424C123CF91}"/>
            </c:ext>
          </c:extLst>
        </c:ser>
        <c:dLbls>
          <c:showLegendKey val="0"/>
          <c:showVal val="0"/>
          <c:showCatName val="0"/>
          <c:showSerName val="0"/>
          <c:showPercent val="0"/>
          <c:showBubbleSize val="0"/>
        </c:dLbls>
        <c:gapWidth val="40"/>
        <c:axId val="369744744"/>
        <c:axId val="369745136"/>
      </c:barChart>
      <c:catAx>
        <c:axId val="369744744"/>
        <c:scaling>
          <c:orientation val="minMax"/>
        </c:scaling>
        <c:delete val="0"/>
        <c:axPos val="b"/>
        <c:numFmt formatCode="General" sourceLinked="0"/>
        <c:majorTickMark val="none"/>
        <c:minorTickMark val="none"/>
        <c:tickLblPos val="nextTo"/>
        <c:txPr>
          <a:bodyPr/>
          <a:lstStyle/>
          <a:p>
            <a:pPr>
              <a:defRPr sz="1200" baseline="0"/>
            </a:pPr>
            <a:endParaRPr lang="sv-SE"/>
          </a:p>
        </c:txPr>
        <c:crossAx val="369745136"/>
        <c:crosses val="autoZero"/>
        <c:auto val="1"/>
        <c:lblAlgn val="ctr"/>
        <c:lblOffset val="50"/>
        <c:noMultiLvlLbl val="0"/>
      </c:catAx>
      <c:valAx>
        <c:axId val="369745136"/>
        <c:scaling>
          <c:orientation val="minMax"/>
        </c:scaling>
        <c:delete val="0"/>
        <c:axPos val="l"/>
        <c:majorGridlines>
          <c:spPr>
            <a:ln w="6350">
              <a:solidFill>
                <a:sysClr val="window" lastClr="FFFFFF">
                  <a:lumMod val="85000"/>
                </a:sysClr>
              </a:solidFill>
            </a:ln>
          </c:spPr>
        </c:majorGridlines>
        <c:numFmt formatCode="#,##0" sourceLinked="1"/>
        <c:majorTickMark val="out"/>
        <c:minorTickMark val="none"/>
        <c:tickLblPos val="nextTo"/>
        <c:txPr>
          <a:bodyPr/>
          <a:lstStyle/>
          <a:p>
            <a:pPr>
              <a:defRPr sz="1200" baseline="0"/>
            </a:pPr>
            <a:endParaRPr lang="sv-SE"/>
          </a:p>
        </c:txPr>
        <c:crossAx val="369744744"/>
        <c:crosses val="autoZero"/>
        <c:crossBetween val="between"/>
      </c:valAx>
      <c:spPr>
        <a:solidFill>
          <a:schemeClr val="bg1">
            <a:lumMod val="95000"/>
          </a:schemeClr>
        </a:solidFill>
        <a:ln>
          <a:solidFill>
            <a:schemeClr val="bg1">
              <a:lumMod val="50000"/>
            </a:schemeClr>
          </a:solidFill>
        </a:ln>
      </c:spPr>
    </c:plotArea>
    <c:legend>
      <c:legendPos val="t"/>
      <c:layout>
        <c:manualLayout>
          <c:xMode val="edge"/>
          <c:yMode val="edge"/>
          <c:x val="0.11485555555555556"/>
          <c:y val="5.6444444444444443E-2"/>
          <c:w val="0.18232592592592592"/>
          <c:h val="6.9829259259259258E-2"/>
        </c:manualLayout>
      </c:layout>
      <c:overlay val="0"/>
      <c:spPr>
        <a:solidFill>
          <a:sysClr val="window" lastClr="FFFFFF"/>
        </a:solidFill>
      </c:spPr>
      <c:txPr>
        <a:bodyPr/>
        <a:lstStyle/>
        <a:p>
          <a:pPr>
            <a:defRPr sz="1200" baseline="0"/>
          </a:pPr>
          <a:endParaRPr lang="sv-SE"/>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sv-SE"/>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'Diagram 3'!$C$154</c:f>
              <c:strCache>
                <c:ptCount val="1"/>
                <c:pt idx="0">
                  <c:v>Matchade</c:v>
                </c:pt>
              </c:strCache>
            </c:strRef>
          </c:tx>
          <c:spPr>
            <a:ln w="28575" cap="rnd">
              <a:noFill/>
              <a:round/>
            </a:ln>
            <a:effectLst/>
          </c:spPr>
          <c:marker>
            <c:symbol val="circle"/>
            <c:size val="5"/>
            <c:spPr>
              <a:solidFill>
                <a:srgbClr val="FFC000"/>
              </a:solidFill>
              <a:ln w="50800">
                <a:solidFill>
                  <a:srgbClr val="FFC000"/>
                </a:solidFill>
              </a:ln>
              <a:effectLst/>
            </c:spPr>
          </c:marker>
          <c:trendline>
            <c:spPr>
              <a:ln w="28575" cap="rnd">
                <a:solidFill>
                  <a:schemeClr val="accent1"/>
                </a:solidFill>
                <a:prstDash val="sysDot"/>
              </a:ln>
              <a:effectLst/>
            </c:spPr>
            <c:trendlineType val="linear"/>
            <c:dispRSqr val="0"/>
            <c:dispEq val="0"/>
          </c:trendline>
          <c:xVal>
            <c:numRef>
              <c:f>'Diagram 3'!$B$155:$B$175</c:f>
              <c:numCache>
                <c:formatCode>General</c:formatCode>
                <c:ptCount val="21"/>
                <c:pt idx="0">
                  <c:v>0.17546050577583516</c:v>
                </c:pt>
                <c:pt idx="1">
                  <c:v>0.130879345603272</c:v>
                </c:pt>
                <c:pt idx="2">
                  <c:v>0.18319928507596067</c:v>
                </c:pt>
                <c:pt idx="3">
                  <c:v>0.171997585998793</c:v>
                </c:pt>
                <c:pt idx="4">
                  <c:v>0.12362459546925567</c:v>
                </c:pt>
                <c:pt idx="5">
                  <c:v>0.16382252559726962</c:v>
                </c:pt>
                <c:pt idx="6">
                  <c:v>0.17810760667903525</c:v>
                </c:pt>
                <c:pt idx="7">
                  <c:v>0.20377358490566039</c:v>
                </c:pt>
                <c:pt idx="8">
                  <c:v>0.12585812356979406</c:v>
                </c:pt>
                <c:pt idx="9">
                  <c:v>0.1161364507474128</c:v>
                </c:pt>
                <c:pt idx="10">
                  <c:v>0.12909441233140656</c:v>
                </c:pt>
                <c:pt idx="11">
                  <c:v>0.125</c:v>
                </c:pt>
                <c:pt idx="12">
                  <c:v>0.16745655608214849</c:v>
                </c:pt>
                <c:pt idx="13">
                  <c:v>0.16096423017107309</c:v>
                </c:pt>
                <c:pt idx="14">
                  <c:v>0.16482504604051565</c:v>
                </c:pt>
                <c:pt idx="15">
                  <c:v>0.18537414965986396</c:v>
                </c:pt>
                <c:pt idx="16">
                  <c:v>0.16691394658753708</c:v>
                </c:pt>
                <c:pt idx="17">
                  <c:v>0.1669449081803005</c:v>
                </c:pt>
                <c:pt idx="18">
                  <c:v>0.12005856515373353</c:v>
                </c:pt>
                <c:pt idx="19">
                  <c:v>0.12817089452603472</c:v>
                </c:pt>
                <c:pt idx="20">
                  <c:v>0.1614853195164076</c:v>
                </c:pt>
              </c:numCache>
            </c:numRef>
          </c:xVal>
          <c:yVal>
            <c:numRef>
              <c:f>'Diagram 3'!$C$155:$C$175</c:f>
              <c:numCache>
                <c:formatCode>General</c:formatCode>
                <c:ptCount val="21"/>
                <c:pt idx="0">
                  <c:v>0.69934436465813299</c:v>
                </c:pt>
                <c:pt idx="1">
                  <c:v>0.75391956373551461</c:v>
                </c:pt>
                <c:pt idx="2">
                  <c:v>0.69436997319034854</c:v>
                </c:pt>
                <c:pt idx="3">
                  <c:v>0.69643934821967413</c:v>
                </c:pt>
                <c:pt idx="4">
                  <c:v>0.75469255663430423</c:v>
                </c:pt>
                <c:pt idx="5">
                  <c:v>0.76222980659840733</c:v>
                </c:pt>
                <c:pt idx="6">
                  <c:v>0.71614100185528762</c:v>
                </c:pt>
                <c:pt idx="7">
                  <c:v>0.7094339622641509</c:v>
                </c:pt>
                <c:pt idx="8">
                  <c:v>0.78146453089244849</c:v>
                </c:pt>
                <c:pt idx="9">
                  <c:v>0.77788424683786894</c:v>
                </c:pt>
                <c:pt idx="10">
                  <c:v>0.75080282594733461</c:v>
                </c:pt>
                <c:pt idx="11">
                  <c:v>0.74944320712694878</c:v>
                </c:pt>
                <c:pt idx="12">
                  <c:v>0.75039494470774093</c:v>
                </c:pt>
                <c:pt idx="13">
                  <c:v>0.72939346811819594</c:v>
                </c:pt>
                <c:pt idx="14">
                  <c:v>0.70534069981583791</c:v>
                </c:pt>
                <c:pt idx="15">
                  <c:v>0.70493197278911568</c:v>
                </c:pt>
                <c:pt idx="16">
                  <c:v>0.68768545994065278</c:v>
                </c:pt>
                <c:pt idx="17">
                  <c:v>0.71786310517529217</c:v>
                </c:pt>
                <c:pt idx="18">
                  <c:v>0.75402635431918008</c:v>
                </c:pt>
                <c:pt idx="19">
                  <c:v>0.74165554072096129</c:v>
                </c:pt>
                <c:pt idx="20">
                  <c:v>0.7115716753022453</c:v>
                </c:pt>
              </c:numCache>
            </c:numRef>
          </c:yVal>
          <c:smooth val="0"/>
        </c:ser>
        <c:dLbls>
          <c:showLegendKey val="0"/>
          <c:showVal val="0"/>
          <c:showCatName val="0"/>
          <c:showSerName val="0"/>
          <c:showPercent val="0"/>
          <c:showBubbleSize val="0"/>
        </c:dLbls>
        <c:axId val="403165832"/>
        <c:axId val="403501480"/>
      </c:scatterChart>
      <c:valAx>
        <c:axId val="403165832"/>
        <c:scaling>
          <c:orientation val="minMax"/>
          <c:max val="0.30000000000000004"/>
          <c:min val="0.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403501480"/>
        <c:crosses val="autoZero"/>
        <c:crossBetween val="midCat"/>
      </c:valAx>
      <c:valAx>
        <c:axId val="403501480"/>
        <c:scaling>
          <c:orientation val="minMax"/>
          <c:min val="0.65000000000000013"/>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403165832"/>
        <c:crosses val="autoZero"/>
        <c:crossBetween val="midCat"/>
      </c:valAx>
      <c:spPr>
        <a:solidFill>
          <a:schemeClr val="bg1">
            <a:lumMod val="95000"/>
          </a:schemeClr>
        </a:solid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507870370370371E-2"/>
          <c:y val="3.7320740740740738E-2"/>
          <c:w val="0.93046478565179358"/>
          <c:h val="0.70358148148148136"/>
        </c:manualLayout>
      </c:layout>
      <c:barChart>
        <c:barDir val="col"/>
        <c:grouping val="clustered"/>
        <c:varyColors val="0"/>
        <c:ser>
          <c:idx val="0"/>
          <c:order val="0"/>
          <c:tx>
            <c:strRef>
              <c:f>'Diagram 1'!$B$32</c:f>
              <c:strCache>
                <c:ptCount val="1"/>
                <c:pt idx="0">
                  <c:v>2006</c:v>
                </c:pt>
              </c:strCache>
            </c:strRef>
          </c:tx>
          <c:invertIfNegative val="0"/>
          <c:cat>
            <c:strRef>
              <c:f>'Diagram 1'!$A$33:$A$53</c:f>
              <c:strCache>
                <c:ptCount val="21"/>
                <c:pt idx="0">
                  <c:v>Gotlands län</c:v>
                </c:pt>
                <c:pt idx="1">
                  <c:v>Jämtlands län</c:v>
                </c:pt>
                <c:pt idx="2">
                  <c:v>Kronobergs län</c:v>
                </c:pt>
                <c:pt idx="3">
                  <c:v>Blekinge län</c:v>
                </c:pt>
                <c:pt idx="4">
                  <c:v>Kalmar län</c:v>
                </c:pt>
                <c:pt idx="5">
                  <c:v>Västmanlands län</c:v>
                </c:pt>
                <c:pt idx="6">
                  <c:v>Södermanlands län</c:v>
                </c:pt>
                <c:pt idx="7">
                  <c:v>Dalarnas län</c:v>
                </c:pt>
                <c:pt idx="8">
                  <c:v>Norrbottens län</c:v>
                </c:pt>
                <c:pt idx="9">
                  <c:v>Västernorrlands län</c:v>
                </c:pt>
                <c:pt idx="10">
                  <c:v>Örebro län</c:v>
                </c:pt>
                <c:pt idx="11">
                  <c:v>Värmlands län</c:v>
                </c:pt>
                <c:pt idx="12">
                  <c:v>Gävleborgs län</c:v>
                </c:pt>
                <c:pt idx="13">
                  <c:v>Västerbottens län</c:v>
                </c:pt>
                <c:pt idx="14">
                  <c:v>Jönköpings län</c:v>
                </c:pt>
                <c:pt idx="15">
                  <c:v>Uppsala län</c:v>
                </c:pt>
                <c:pt idx="16">
                  <c:v>Hallands län</c:v>
                </c:pt>
                <c:pt idx="17">
                  <c:v>Östergötlands län</c:v>
                </c:pt>
                <c:pt idx="18">
                  <c:v>Skåne län</c:v>
                </c:pt>
                <c:pt idx="19">
                  <c:v>Stockholms län</c:v>
                </c:pt>
                <c:pt idx="20">
                  <c:v>Västra Götalands län</c:v>
                </c:pt>
              </c:strCache>
            </c:strRef>
          </c:cat>
          <c:val>
            <c:numRef>
              <c:f>'Diagram 1'!$B$33:$B$53</c:f>
              <c:numCache>
                <c:formatCode>#,##0</c:formatCode>
                <c:ptCount val="21"/>
                <c:pt idx="0">
                  <c:v>333</c:v>
                </c:pt>
                <c:pt idx="1">
                  <c:v>884</c:v>
                </c:pt>
                <c:pt idx="2">
                  <c:v>1029</c:v>
                </c:pt>
                <c:pt idx="3" formatCode="General">
                  <c:v>1045</c:v>
                </c:pt>
                <c:pt idx="4">
                  <c:v>1345</c:v>
                </c:pt>
                <c:pt idx="5">
                  <c:v>1356</c:v>
                </c:pt>
                <c:pt idx="6">
                  <c:v>1388</c:v>
                </c:pt>
                <c:pt idx="7">
                  <c:v>1537</c:v>
                </c:pt>
                <c:pt idx="8">
                  <c:v>1568</c:v>
                </c:pt>
                <c:pt idx="9">
                  <c:v>1444</c:v>
                </c:pt>
                <c:pt idx="10">
                  <c:v>1575</c:v>
                </c:pt>
                <c:pt idx="11">
                  <c:v>1602</c:v>
                </c:pt>
                <c:pt idx="12">
                  <c:v>1748</c:v>
                </c:pt>
                <c:pt idx="13">
                  <c:v>1711</c:v>
                </c:pt>
                <c:pt idx="14">
                  <c:v>1795</c:v>
                </c:pt>
                <c:pt idx="15">
                  <c:v>1810</c:v>
                </c:pt>
                <c:pt idx="16">
                  <c:v>1834</c:v>
                </c:pt>
                <c:pt idx="17">
                  <c:v>1936</c:v>
                </c:pt>
                <c:pt idx="18">
                  <c:v>6588</c:v>
                </c:pt>
                <c:pt idx="19">
                  <c:v>8284</c:v>
                </c:pt>
                <c:pt idx="20">
                  <c:v>8528</c:v>
                </c:pt>
              </c:numCache>
            </c:numRef>
          </c:val>
          <c:extLst xmlns:c16r2="http://schemas.microsoft.com/office/drawing/2015/06/chart">
            <c:ext xmlns:c16="http://schemas.microsoft.com/office/drawing/2014/chart" uri="{C3380CC4-5D6E-409C-BE32-E72D297353CC}">
              <c16:uniqueId val="{00000000-A8C7-4D0F-92EF-0424C123CF91}"/>
            </c:ext>
          </c:extLst>
        </c:ser>
        <c:ser>
          <c:idx val="1"/>
          <c:order val="1"/>
          <c:tx>
            <c:strRef>
              <c:f>'Diagram 1'!$C$32</c:f>
              <c:strCache>
                <c:ptCount val="1"/>
                <c:pt idx="0">
                  <c:v>2015</c:v>
                </c:pt>
              </c:strCache>
            </c:strRef>
          </c:tx>
          <c:invertIfNegative val="0"/>
          <c:cat>
            <c:strRef>
              <c:f>'Diagram 1'!$A$33:$A$53</c:f>
              <c:strCache>
                <c:ptCount val="21"/>
                <c:pt idx="0">
                  <c:v>Gotlands län</c:v>
                </c:pt>
                <c:pt idx="1">
                  <c:v>Jämtlands län</c:v>
                </c:pt>
                <c:pt idx="2">
                  <c:v>Kronobergs län</c:v>
                </c:pt>
                <c:pt idx="3">
                  <c:v>Blekinge län</c:v>
                </c:pt>
                <c:pt idx="4">
                  <c:v>Kalmar län</c:v>
                </c:pt>
                <c:pt idx="5">
                  <c:v>Västmanlands län</c:v>
                </c:pt>
                <c:pt idx="6">
                  <c:v>Södermanlands län</c:v>
                </c:pt>
                <c:pt idx="7">
                  <c:v>Dalarnas län</c:v>
                </c:pt>
                <c:pt idx="8">
                  <c:v>Norrbottens län</c:v>
                </c:pt>
                <c:pt idx="9">
                  <c:v>Västernorrlands län</c:v>
                </c:pt>
                <c:pt idx="10">
                  <c:v>Örebro län</c:v>
                </c:pt>
                <c:pt idx="11">
                  <c:v>Värmlands län</c:v>
                </c:pt>
                <c:pt idx="12">
                  <c:v>Gävleborgs län</c:v>
                </c:pt>
                <c:pt idx="13">
                  <c:v>Västerbottens län</c:v>
                </c:pt>
                <c:pt idx="14">
                  <c:v>Jönköpings län</c:v>
                </c:pt>
                <c:pt idx="15">
                  <c:v>Uppsala län</c:v>
                </c:pt>
                <c:pt idx="16">
                  <c:v>Hallands län</c:v>
                </c:pt>
                <c:pt idx="17">
                  <c:v>Östergötlands län</c:v>
                </c:pt>
                <c:pt idx="18">
                  <c:v>Skåne län</c:v>
                </c:pt>
                <c:pt idx="19">
                  <c:v>Stockholms län</c:v>
                </c:pt>
                <c:pt idx="20">
                  <c:v>Västra Götalands län</c:v>
                </c:pt>
              </c:strCache>
            </c:strRef>
          </c:cat>
          <c:val>
            <c:numRef>
              <c:f>'Diagram 1'!$C$33:$C$53</c:f>
              <c:numCache>
                <c:formatCode>General</c:formatCode>
                <c:ptCount val="21"/>
                <c:pt idx="0">
                  <c:v>317</c:v>
                </c:pt>
                <c:pt idx="1">
                  <c:v>828</c:v>
                </c:pt>
                <c:pt idx="2">
                  <c:v>1030</c:v>
                </c:pt>
                <c:pt idx="3">
                  <c:v>1034</c:v>
                </c:pt>
                <c:pt idx="4">
                  <c:v>1274</c:v>
                </c:pt>
                <c:pt idx="5">
                  <c:v>1290</c:v>
                </c:pt>
                <c:pt idx="6">
                  <c:v>1322</c:v>
                </c:pt>
                <c:pt idx="7">
                  <c:v>1394</c:v>
                </c:pt>
                <c:pt idx="8">
                  <c:v>1402</c:v>
                </c:pt>
                <c:pt idx="9">
                  <c:v>1420</c:v>
                </c:pt>
                <c:pt idx="10">
                  <c:v>1484</c:v>
                </c:pt>
                <c:pt idx="11">
                  <c:v>1547</c:v>
                </c:pt>
                <c:pt idx="12">
                  <c:v>1599</c:v>
                </c:pt>
                <c:pt idx="13">
                  <c:v>1761</c:v>
                </c:pt>
                <c:pt idx="14">
                  <c:v>1788</c:v>
                </c:pt>
                <c:pt idx="15">
                  <c:v>1796</c:v>
                </c:pt>
                <c:pt idx="16">
                  <c:v>1889</c:v>
                </c:pt>
                <c:pt idx="17">
                  <c:v>1963</c:v>
                </c:pt>
                <c:pt idx="18">
                  <c:v>6422</c:v>
                </c:pt>
                <c:pt idx="19">
                  <c:v>8434</c:v>
                </c:pt>
                <c:pt idx="20">
                  <c:v>8570</c:v>
                </c:pt>
              </c:numCache>
            </c:numRef>
          </c:val>
          <c:extLst xmlns:c16r2="http://schemas.microsoft.com/office/drawing/2015/06/chart">
            <c:ext xmlns:c16="http://schemas.microsoft.com/office/drawing/2014/chart" uri="{C3380CC4-5D6E-409C-BE32-E72D297353CC}">
              <c16:uniqueId val="{00000001-A8C7-4D0F-92EF-0424C123CF91}"/>
            </c:ext>
          </c:extLst>
        </c:ser>
        <c:dLbls>
          <c:showLegendKey val="0"/>
          <c:showVal val="0"/>
          <c:showCatName val="0"/>
          <c:showSerName val="0"/>
          <c:showPercent val="0"/>
          <c:showBubbleSize val="0"/>
        </c:dLbls>
        <c:gapWidth val="40"/>
        <c:axId val="369745920"/>
        <c:axId val="373690680"/>
      </c:barChart>
      <c:catAx>
        <c:axId val="369745920"/>
        <c:scaling>
          <c:orientation val="minMax"/>
        </c:scaling>
        <c:delete val="0"/>
        <c:axPos val="b"/>
        <c:numFmt formatCode="General" sourceLinked="0"/>
        <c:majorTickMark val="none"/>
        <c:minorTickMark val="none"/>
        <c:tickLblPos val="nextTo"/>
        <c:txPr>
          <a:bodyPr/>
          <a:lstStyle/>
          <a:p>
            <a:pPr>
              <a:defRPr sz="1200" baseline="0"/>
            </a:pPr>
            <a:endParaRPr lang="sv-SE"/>
          </a:p>
        </c:txPr>
        <c:crossAx val="373690680"/>
        <c:crosses val="autoZero"/>
        <c:auto val="1"/>
        <c:lblAlgn val="ctr"/>
        <c:lblOffset val="50"/>
        <c:noMultiLvlLbl val="0"/>
      </c:catAx>
      <c:valAx>
        <c:axId val="373690680"/>
        <c:scaling>
          <c:orientation val="minMax"/>
        </c:scaling>
        <c:delete val="0"/>
        <c:axPos val="l"/>
        <c:majorGridlines>
          <c:spPr>
            <a:ln w="6350">
              <a:solidFill>
                <a:sysClr val="window" lastClr="FFFFFF">
                  <a:lumMod val="85000"/>
                </a:sysClr>
              </a:solidFill>
            </a:ln>
          </c:spPr>
        </c:majorGridlines>
        <c:numFmt formatCode="#,##0" sourceLinked="1"/>
        <c:majorTickMark val="out"/>
        <c:minorTickMark val="none"/>
        <c:tickLblPos val="nextTo"/>
        <c:txPr>
          <a:bodyPr/>
          <a:lstStyle/>
          <a:p>
            <a:pPr>
              <a:defRPr sz="1200" baseline="0"/>
            </a:pPr>
            <a:endParaRPr lang="sv-SE"/>
          </a:p>
        </c:txPr>
        <c:crossAx val="369745920"/>
        <c:crosses val="autoZero"/>
        <c:crossBetween val="between"/>
      </c:valAx>
      <c:spPr>
        <a:solidFill>
          <a:schemeClr val="bg1">
            <a:lumMod val="95000"/>
          </a:schemeClr>
        </a:solidFill>
        <a:ln>
          <a:solidFill>
            <a:schemeClr val="bg1">
              <a:lumMod val="50000"/>
            </a:schemeClr>
          </a:solidFill>
        </a:ln>
      </c:spPr>
    </c:plotArea>
    <c:legend>
      <c:legendPos val="t"/>
      <c:layout>
        <c:manualLayout>
          <c:xMode val="edge"/>
          <c:yMode val="edge"/>
          <c:x val="0.11485555555555556"/>
          <c:y val="5.6444444444444443E-2"/>
          <c:w val="0.18232592592592592"/>
          <c:h val="6.9829259259259258E-2"/>
        </c:manualLayout>
      </c:layout>
      <c:overlay val="0"/>
      <c:spPr>
        <a:solidFill>
          <a:sysClr val="window" lastClr="FFFFFF"/>
        </a:solidFill>
      </c:spPr>
      <c:txPr>
        <a:bodyPr/>
        <a:lstStyle/>
        <a:p>
          <a:pPr>
            <a:defRPr sz="1200" baseline="0"/>
          </a:pPr>
          <a:endParaRPr lang="sv-SE"/>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sv-SE"/>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'Diagram 3'!$A$191</c:f>
              <c:strCache>
                <c:ptCount val="1"/>
                <c:pt idx="0">
                  <c:v>Befolkning</c:v>
                </c:pt>
              </c:strCache>
            </c:strRef>
          </c:tx>
          <c:spPr>
            <a:ln w="28575" cap="rnd">
              <a:solidFill>
                <a:schemeClr val="accent1"/>
              </a:solidFill>
              <a:round/>
            </a:ln>
            <a:effectLst/>
          </c:spPr>
          <c:marker>
            <c:symbol val="none"/>
          </c:marker>
          <c:cat>
            <c:strRef>
              <c:f>'Diagram 3'!$B$190:$K$190</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'Diagram 3'!$B$191:$K$191</c:f>
              <c:numCache>
                <c:formatCode>0</c:formatCode>
                <c:ptCount val="10"/>
                <c:pt idx="0">
                  <c:v>100</c:v>
                </c:pt>
                <c:pt idx="1">
                  <c:v>100.76449067550712</c:v>
                </c:pt>
                <c:pt idx="2">
                  <c:v>101.57013019604297</c:v>
                </c:pt>
                <c:pt idx="3">
                  <c:v>102.4955402881758</c:v>
                </c:pt>
                <c:pt idx="4">
                  <c:v>103.31728820991222</c:v>
                </c:pt>
                <c:pt idx="5">
                  <c:v>104.05560821998108</c:v>
                </c:pt>
                <c:pt idx="6">
                  <c:v>104.85705604483667</c:v>
                </c:pt>
                <c:pt idx="7">
                  <c:v>105.83333708245033</c:v>
                </c:pt>
                <c:pt idx="8">
                  <c:v>106.95797342267423</c:v>
                </c:pt>
                <c:pt idx="9">
                  <c:v>108.09545917557246</c:v>
                </c:pt>
              </c:numCache>
            </c:numRef>
          </c:val>
          <c:smooth val="0"/>
        </c:ser>
        <c:ser>
          <c:idx val="1"/>
          <c:order val="1"/>
          <c:tx>
            <c:strRef>
              <c:f>'Diagram 3'!$A$192</c:f>
              <c:strCache>
                <c:ptCount val="1"/>
                <c:pt idx="0">
                  <c:v>SSK Grund</c:v>
                </c:pt>
              </c:strCache>
            </c:strRef>
          </c:tx>
          <c:spPr>
            <a:ln w="28575" cap="rnd">
              <a:solidFill>
                <a:schemeClr val="accent2"/>
              </a:solidFill>
              <a:round/>
            </a:ln>
            <a:effectLst/>
          </c:spPr>
          <c:marker>
            <c:symbol val="none"/>
          </c:marker>
          <c:cat>
            <c:strRef>
              <c:f>'Diagram 3'!$B$190:$K$190</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'Diagram 3'!$B$192:$K$192</c:f>
              <c:numCache>
                <c:formatCode>0</c:formatCode>
                <c:ptCount val="10"/>
                <c:pt idx="0">
                  <c:v>100</c:v>
                </c:pt>
                <c:pt idx="1">
                  <c:v>102.657284468724</c:v>
                </c:pt>
                <c:pt idx="2">
                  <c:v>104.30519879888571</c:v>
                </c:pt>
                <c:pt idx="3">
                  <c:v>105.14091385984588</c:v>
                </c:pt>
                <c:pt idx="4">
                  <c:v>107.51600882746644</c:v>
                </c:pt>
                <c:pt idx="5">
                  <c:v>110.491660938461</c:v>
                </c:pt>
                <c:pt idx="6">
                  <c:v>111.76332260048478</c:v>
                </c:pt>
                <c:pt idx="7">
                  <c:v>113.07297131073406</c:v>
                </c:pt>
                <c:pt idx="8">
                  <c:v>114.76068159617958</c:v>
                </c:pt>
                <c:pt idx="9">
                  <c:v>116.58044209688508</c:v>
                </c:pt>
              </c:numCache>
            </c:numRef>
          </c:val>
          <c:smooth val="0"/>
        </c:ser>
        <c:ser>
          <c:idx val="2"/>
          <c:order val="2"/>
          <c:tx>
            <c:strRef>
              <c:f>'Diagram 3'!$A$193</c:f>
              <c:strCache>
                <c:ptCount val="1"/>
                <c:pt idx="0">
                  <c:v>SSK Spec</c:v>
                </c:pt>
              </c:strCache>
            </c:strRef>
          </c:tx>
          <c:spPr>
            <a:ln w="28575" cap="rnd">
              <a:solidFill>
                <a:schemeClr val="accent3"/>
              </a:solidFill>
              <a:round/>
            </a:ln>
            <a:effectLst/>
          </c:spPr>
          <c:marker>
            <c:symbol val="none"/>
          </c:marker>
          <c:cat>
            <c:strRef>
              <c:f>'Diagram 3'!$B$190:$K$190</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'Diagram 3'!$B$193:$K$193</c:f>
              <c:numCache>
                <c:formatCode>0</c:formatCode>
                <c:ptCount val="10"/>
                <c:pt idx="0">
                  <c:v>100</c:v>
                </c:pt>
                <c:pt idx="1">
                  <c:v>100.63733193644143</c:v>
                </c:pt>
                <c:pt idx="2">
                  <c:v>100.66134101623886</c:v>
                </c:pt>
                <c:pt idx="3">
                  <c:v>100.90579710144927</c:v>
                </c:pt>
                <c:pt idx="4">
                  <c:v>101.30522088353413</c:v>
                </c:pt>
                <c:pt idx="5">
                  <c:v>101.26156801117514</c:v>
                </c:pt>
                <c:pt idx="6">
                  <c:v>101.53003317618298</c:v>
                </c:pt>
                <c:pt idx="7">
                  <c:v>101.18299284092893</c:v>
                </c:pt>
                <c:pt idx="8">
                  <c:v>100.4932774576567</c:v>
                </c:pt>
                <c:pt idx="9">
                  <c:v>100.16151562772831</c:v>
                </c:pt>
              </c:numCache>
            </c:numRef>
          </c:val>
          <c:smooth val="0"/>
        </c:ser>
        <c:ser>
          <c:idx val="3"/>
          <c:order val="3"/>
          <c:tx>
            <c:strRef>
              <c:f>'Diagram 3'!$A$194</c:f>
              <c:strCache>
                <c:ptCount val="1"/>
                <c:pt idx="0">
                  <c:v>SSK Totalt</c:v>
                </c:pt>
              </c:strCache>
            </c:strRef>
          </c:tx>
          <c:spPr>
            <a:ln w="28575" cap="rnd">
              <a:solidFill>
                <a:schemeClr val="accent4"/>
              </a:solidFill>
              <a:round/>
            </a:ln>
            <a:effectLst/>
          </c:spPr>
          <c:marker>
            <c:symbol val="none"/>
          </c:marker>
          <c:cat>
            <c:strRef>
              <c:f>'Diagram 3'!$B$190:$K$190</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'Diagram 3'!$B$194:$K$194</c:f>
              <c:numCache>
                <c:formatCode>0</c:formatCode>
                <c:ptCount val="10"/>
                <c:pt idx="0">
                  <c:v>100</c:v>
                </c:pt>
                <c:pt idx="1">
                  <c:v>101.74187422105283</c:v>
                </c:pt>
                <c:pt idx="2">
                  <c:v>102.65386061049675</c:v>
                </c:pt>
                <c:pt idx="3">
                  <c:v>103.22162654058438</c:v>
                </c:pt>
                <c:pt idx="4">
                  <c:v>104.70137886011592</c:v>
                </c:pt>
                <c:pt idx="5">
                  <c:v>106.30873014302952</c:v>
                </c:pt>
                <c:pt idx="6">
                  <c:v>107.12575916437517</c:v>
                </c:pt>
                <c:pt idx="7">
                  <c:v>107.68462284120359</c:v>
                </c:pt>
                <c:pt idx="8">
                  <c:v>108.29492175908524</c:v>
                </c:pt>
                <c:pt idx="9">
                  <c:v>109.13964667945952</c:v>
                </c:pt>
              </c:numCache>
            </c:numRef>
          </c:val>
          <c:smooth val="0"/>
        </c:ser>
        <c:dLbls>
          <c:showLegendKey val="0"/>
          <c:showVal val="0"/>
          <c:showCatName val="0"/>
          <c:showSerName val="0"/>
          <c:showPercent val="0"/>
          <c:showBubbleSize val="0"/>
        </c:dLbls>
        <c:smooth val="0"/>
        <c:axId val="373691464"/>
        <c:axId val="373691856"/>
      </c:lineChart>
      <c:catAx>
        <c:axId val="373691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73691856"/>
        <c:crosses val="autoZero"/>
        <c:auto val="1"/>
        <c:lblAlgn val="ctr"/>
        <c:lblOffset val="100"/>
        <c:noMultiLvlLbl val="0"/>
      </c:catAx>
      <c:valAx>
        <c:axId val="373691856"/>
        <c:scaling>
          <c:orientation val="minMax"/>
          <c:min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73691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4818961741044242E-2"/>
          <c:y val="3.2596364607021311E-2"/>
          <c:w val="0.91544745370370373"/>
          <c:h val="0.88612058909303004"/>
        </c:manualLayout>
      </c:layout>
      <c:lineChart>
        <c:grouping val="standard"/>
        <c:varyColors val="0"/>
        <c:ser>
          <c:idx val="0"/>
          <c:order val="0"/>
          <c:tx>
            <c:strRef>
              <c:f>Blad3!$C$10</c:f>
              <c:strCache>
                <c:ptCount val="1"/>
                <c:pt idx="0">
                  <c:v>Grundutb. ssk</c:v>
                </c:pt>
              </c:strCache>
            </c:strRef>
          </c:tx>
          <c:spPr>
            <a:ln>
              <a:solidFill>
                <a:srgbClr val="EB6913"/>
              </a:solidFill>
            </a:ln>
          </c:spPr>
          <c:marker>
            <c:symbol val="none"/>
          </c:marker>
          <c:cat>
            <c:strRef>
              <c:f>Blad3!$D$9:$I$9</c:f>
              <c:strCache>
                <c:ptCount val="6"/>
                <c:pt idx="0">
                  <c:v>2008</c:v>
                </c:pt>
                <c:pt idx="1">
                  <c:v>2009</c:v>
                </c:pt>
                <c:pt idx="2">
                  <c:v>2010</c:v>
                </c:pt>
                <c:pt idx="3">
                  <c:v>2011</c:v>
                </c:pt>
                <c:pt idx="4">
                  <c:v>2012</c:v>
                </c:pt>
                <c:pt idx="5">
                  <c:v>2013</c:v>
                </c:pt>
              </c:strCache>
            </c:strRef>
          </c:cat>
          <c:val>
            <c:numRef>
              <c:f>Blad3!$D$10:$I$10</c:f>
              <c:numCache>
                <c:formatCode>0</c:formatCode>
                <c:ptCount val="6"/>
                <c:pt idx="0">
                  <c:v>100</c:v>
                </c:pt>
                <c:pt idx="1">
                  <c:v>100.87736614682723</c:v>
                </c:pt>
                <c:pt idx="2">
                  <c:v>103.24625474326072</c:v>
                </c:pt>
                <c:pt idx="3">
                  <c:v>106.31045601105482</c:v>
                </c:pt>
                <c:pt idx="4">
                  <c:v>107.98183852076069</c:v>
                </c:pt>
                <c:pt idx="5">
                  <c:v>109.16408940361035</c:v>
                </c:pt>
              </c:numCache>
            </c:numRef>
          </c:val>
          <c:smooth val="0"/>
          <c:extLst xmlns:c16r2="http://schemas.microsoft.com/office/drawing/2015/06/chart">
            <c:ext xmlns:c16="http://schemas.microsoft.com/office/drawing/2014/chart" uri="{C3380CC4-5D6E-409C-BE32-E72D297353CC}">
              <c16:uniqueId val="{00000000-CC13-4F0C-A88D-908284C50C27}"/>
            </c:ext>
          </c:extLst>
        </c:ser>
        <c:ser>
          <c:idx val="1"/>
          <c:order val="1"/>
          <c:tx>
            <c:strRef>
              <c:f>Blad3!$C$11</c:f>
              <c:strCache>
                <c:ptCount val="1"/>
                <c:pt idx="0">
                  <c:v>Spec.utb. ssk</c:v>
                </c:pt>
              </c:strCache>
            </c:strRef>
          </c:tx>
          <c:spPr>
            <a:ln w="28575">
              <a:solidFill>
                <a:srgbClr val="98B604"/>
              </a:solidFill>
            </a:ln>
          </c:spPr>
          <c:marker>
            <c:symbol val="none"/>
          </c:marker>
          <c:cat>
            <c:strRef>
              <c:f>Blad3!$D$9:$I$9</c:f>
              <c:strCache>
                <c:ptCount val="6"/>
                <c:pt idx="0">
                  <c:v>2008</c:v>
                </c:pt>
                <c:pt idx="1">
                  <c:v>2009</c:v>
                </c:pt>
                <c:pt idx="2">
                  <c:v>2010</c:v>
                </c:pt>
                <c:pt idx="3">
                  <c:v>2011</c:v>
                </c:pt>
                <c:pt idx="4">
                  <c:v>2012</c:v>
                </c:pt>
                <c:pt idx="5">
                  <c:v>2013</c:v>
                </c:pt>
              </c:strCache>
            </c:strRef>
          </c:cat>
          <c:val>
            <c:numRef>
              <c:f>Blad3!$D$11:$I$11</c:f>
              <c:numCache>
                <c:formatCode>0</c:formatCode>
                <c:ptCount val="6"/>
                <c:pt idx="0">
                  <c:v>100</c:v>
                </c:pt>
                <c:pt idx="1">
                  <c:v>100.44794188861985</c:v>
                </c:pt>
                <c:pt idx="2">
                  <c:v>100.83535108958839</c:v>
                </c:pt>
                <c:pt idx="3">
                  <c:v>100.79661016949153</c:v>
                </c:pt>
                <c:pt idx="4">
                  <c:v>101.0096852300242</c:v>
                </c:pt>
                <c:pt idx="5">
                  <c:v>101.08716707021792</c:v>
                </c:pt>
              </c:numCache>
            </c:numRef>
          </c:val>
          <c:smooth val="0"/>
          <c:extLst xmlns:c16r2="http://schemas.microsoft.com/office/drawing/2015/06/chart">
            <c:ext xmlns:c16="http://schemas.microsoft.com/office/drawing/2014/chart" uri="{C3380CC4-5D6E-409C-BE32-E72D297353CC}">
              <c16:uniqueId val="{00000001-CC13-4F0C-A88D-908284C50C27}"/>
            </c:ext>
          </c:extLst>
        </c:ser>
        <c:ser>
          <c:idx val="2"/>
          <c:order val="2"/>
          <c:tx>
            <c:strRef>
              <c:f>Blad3!$C$12</c:f>
              <c:strCache>
                <c:ptCount val="1"/>
                <c:pt idx="0">
                  <c:v>Befolkning</c:v>
                </c:pt>
              </c:strCache>
            </c:strRef>
          </c:tx>
          <c:marker>
            <c:symbol val="none"/>
          </c:marker>
          <c:cat>
            <c:strRef>
              <c:f>Blad3!$D$9:$I$9</c:f>
              <c:strCache>
                <c:ptCount val="6"/>
                <c:pt idx="0">
                  <c:v>2008</c:v>
                </c:pt>
                <c:pt idx="1">
                  <c:v>2009</c:v>
                </c:pt>
                <c:pt idx="2">
                  <c:v>2010</c:v>
                </c:pt>
                <c:pt idx="3">
                  <c:v>2011</c:v>
                </c:pt>
                <c:pt idx="4">
                  <c:v>2012</c:v>
                </c:pt>
                <c:pt idx="5">
                  <c:v>2013</c:v>
                </c:pt>
              </c:strCache>
            </c:strRef>
          </c:cat>
          <c:val>
            <c:numRef>
              <c:f>Blad3!$D$12:$I$12</c:f>
              <c:numCache>
                <c:formatCode>#,##0</c:formatCode>
                <c:ptCount val="6"/>
                <c:pt idx="0">
                  <c:v>100</c:v>
                </c:pt>
                <c:pt idx="1">
                  <c:v>100.91110456425196</c:v>
                </c:pt>
                <c:pt idx="2">
                  <c:v>101.72014942827879</c:v>
                </c:pt>
                <c:pt idx="3">
                  <c:v>102.44705605785953</c:v>
                </c:pt>
                <c:pt idx="4">
                  <c:v>103.23611463571969</c:v>
                </c:pt>
                <c:pt idx="5">
                  <c:v>104.19730375276552</c:v>
                </c:pt>
              </c:numCache>
            </c:numRef>
          </c:val>
          <c:smooth val="0"/>
        </c:ser>
        <c:dLbls>
          <c:showLegendKey val="0"/>
          <c:showVal val="0"/>
          <c:showCatName val="0"/>
          <c:showSerName val="0"/>
          <c:showPercent val="0"/>
          <c:showBubbleSize val="0"/>
        </c:dLbls>
        <c:smooth val="0"/>
        <c:axId val="375371256"/>
        <c:axId val="375371648"/>
      </c:lineChart>
      <c:catAx>
        <c:axId val="375371256"/>
        <c:scaling>
          <c:orientation val="minMax"/>
        </c:scaling>
        <c:delete val="0"/>
        <c:axPos val="b"/>
        <c:majorGridlines>
          <c:spPr>
            <a:ln w="6350">
              <a:solidFill>
                <a:sysClr val="window" lastClr="FFFFFF">
                  <a:lumMod val="85000"/>
                </a:sysClr>
              </a:solidFill>
            </a:ln>
          </c:spPr>
        </c:majorGridlines>
        <c:numFmt formatCode="General" sourceLinked="1"/>
        <c:majorTickMark val="none"/>
        <c:minorTickMark val="none"/>
        <c:tickLblPos val="nextTo"/>
        <c:txPr>
          <a:bodyPr/>
          <a:lstStyle/>
          <a:p>
            <a:pPr>
              <a:defRPr sz="1200" baseline="0"/>
            </a:pPr>
            <a:endParaRPr lang="sv-SE"/>
          </a:p>
        </c:txPr>
        <c:crossAx val="375371648"/>
        <c:crosses val="autoZero"/>
        <c:auto val="1"/>
        <c:lblAlgn val="ctr"/>
        <c:lblOffset val="100"/>
        <c:noMultiLvlLbl val="0"/>
      </c:catAx>
      <c:valAx>
        <c:axId val="375371648"/>
        <c:scaling>
          <c:orientation val="minMax"/>
          <c:max val="115"/>
          <c:min val="95"/>
        </c:scaling>
        <c:delete val="0"/>
        <c:axPos val="l"/>
        <c:majorGridlines>
          <c:spPr>
            <a:ln w="6350">
              <a:solidFill>
                <a:sysClr val="window" lastClr="FFFFFF">
                  <a:lumMod val="85000"/>
                </a:sysClr>
              </a:solidFill>
            </a:ln>
          </c:spPr>
        </c:majorGridlines>
        <c:numFmt formatCode="0" sourceLinked="0"/>
        <c:majorTickMark val="none"/>
        <c:minorTickMark val="none"/>
        <c:tickLblPos val="nextTo"/>
        <c:spPr>
          <a:ln w="3175">
            <a:solidFill>
              <a:srgbClr val="969696"/>
            </a:solidFill>
          </a:ln>
        </c:spPr>
        <c:txPr>
          <a:bodyPr/>
          <a:lstStyle/>
          <a:p>
            <a:pPr>
              <a:defRPr sz="1200" baseline="0"/>
            </a:pPr>
            <a:endParaRPr lang="sv-SE"/>
          </a:p>
        </c:txPr>
        <c:crossAx val="375371256"/>
        <c:crosses val="autoZero"/>
        <c:crossBetween val="between"/>
      </c:valAx>
      <c:spPr>
        <a:solidFill>
          <a:schemeClr val="bg1">
            <a:lumMod val="95000"/>
          </a:schemeClr>
        </a:solidFill>
        <a:ln>
          <a:solidFill>
            <a:srgbClr val="969696"/>
          </a:solidFill>
        </a:ln>
      </c:spPr>
    </c:plotArea>
    <c:legend>
      <c:legendPos val="r"/>
      <c:layout>
        <c:manualLayout>
          <c:xMode val="edge"/>
          <c:yMode val="edge"/>
          <c:x val="9.5441382327209084E-2"/>
          <c:y val="7.0159303003791196E-2"/>
          <c:w val="0.81639610673665786"/>
          <c:h val="7.7069845435987175E-2"/>
        </c:manualLayout>
      </c:layout>
      <c:overlay val="0"/>
      <c:spPr>
        <a:solidFill>
          <a:sysClr val="window" lastClr="FFFFFF"/>
        </a:solidFill>
      </c:spPr>
      <c:txPr>
        <a:bodyPr/>
        <a:lstStyle/>
        <a:p>
          <a:pPr>
            <a:defRPr sz="1200" baseline="0"/>
          </a:pPr>
          <a:endParaRPr lang="sv-SE"/>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sv-SE"/>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745500145484126E-2"/>
          <c:y val="1.7013269527079298E-2"/>
          <c:w val="0.91064189814814811"/>
          <c:h val="0.75160442944172423"/>
        </c:manualLayout>
      </c:layout>
      <c:barChart>
        <c:barDir val="col"/>
        <c:grouping val="stacked"/>
        <c:varyColors val="0"/>
        <c:ser>
          <c:idx val="0"/>
          <c:order val="0"/>
          <c:tx>
            <c:strRef>
              <c:f>Blad1!$B$5</c:f>
              <c:strCache>
                <c:ptCount val="1"/>
                <c:pt idx="0">
                  <c:v>Inflyttare</c:v>
                </c:pt>
              </c:strCache>
            </c:strRef>
          </c:tx>
          <c:spPr>
            <a:solidFill>
              <a:srgbClr val="98B604"/>
            </a:solidFill>
          </c:spPr>
          <c:invertIfNegative val="0"/>
          <c:cat>
            <c:strRef>
              <c:f>Blad1!$A$6:$A$20</c:f>
              <c:strCache>
                <c:ptCount val="15"/>
                <c:pt idx="0">
                  <c:v>01 Stockholms län</c:v>
                </c:pt>
                <c:pt idx="1">
                  <c:v>05 Östergötlands län</c:v>
                </c:pt>
                <c:pt idx="2">
                  <c:v>06 Jönköpings län</c:v>
                </c:pt>
                <c:pt idx="3">
                  <c:v>09 Gotlands län</c:v>
                </c:pt>
                <c:pt idx="4">
                  <c:v>12 Skåne län</c:v>
                </c:pt>
                <c:pt idx="5">
                  <c:v>13 Hallands län</c:v>
                </c:pt>
                <c:pt idx="6">
                  <c:v>14 Västra Götalands län</c:v>
                </c:pt>
                <c:pt idx="7">
                  <c:v>17 Värmlands län</c:v>
                </c:pt>
                <c:pt idx="8">
                  <c:v>18 Örebro län</c:v>
                </c:pt>
                <c:pt idx="9">
                  <c:v>19 Västmanlands län</c:v>
                </c:pt>
                <c:pt idx="10">
                  <c:v>20 Dalarnas län</c:v>
                </c:pt>
                <c:pt idx="11">
                  <c:v>22 Västernorrlands län</c:v>
                </c:pt>
                <c:pt idx="12">
                  <c:v>23 Jämtlands län</c:v>
                </c:pt>
                <c:pt idx="13">
                  <c:v>24 Västerbottens län</c:v>
                </c:pt>
                <c:pt idx="14">
                  <c:v>25 Norrbottens län</c:v>
                </c:pt>
              </c:strCache>
            </c:strRef>
          </c:cat>
          <c:val>
            <c:numRef>
              <c:f>Blad1!$B$6:$B$20</c:f>
              <c:numCache>
                <c:formatCode>General</c:formatCode>
                <c:ptCount val="15"/>
                <c:pt idx="0">
                  <c:v>86</c:v>
                </c:pt>
                <c:pt idx="1">
                  <c:v>27</c:v>
                </c:pt>
                <c:pt idx="2">
                  <c:v>20</c:v>
                </c:pt>
                <c:pt idx="3">
                  <c:v>9</c:v>
                </c:pt>
                <c:pt idx="4">
                  <c:v>53</c:v>
                </c:pt>
                <c:pt idx="5">
                  <c:v>39</c:v>
                </c:pt>
                <c:pt idx="6">
                  <c:v>49</c:v>
                </c:pt>
                <c:pt idx="7">
                  <c:v>9</c:v>
                </c:pt>
                <c:pt idx="8">
                  <c:v>20</c:v>
                </c:pt>
                <c:pt idx="9">
                  <c:v>14</c:v>
                </c:pt>
                <c:pt idx="10">
                  <c:v>24</c:v>
                </c:pt>
                <c:pt idx="11">
                  <c:v>15</c:v>
                </c:pt>
                <c:pt idx="12">
                  <c:v>12</c:v>
                </c:pt>
                <c:pt idx="13">
                  <c:v>18</c:v>
                </c:pt>
                <c:pt idx="14">
                  <c:v>13</c:v>
                </c:pt>
              </c:numCache>
            </c:numRef>
          </c:val>
          <c:extLst xmlns:c16r2="http://schemas.microsoft.com/office/drawing/2015/06/chart">
            <c:ext xmlns:c16="http://schemas.microsoft.com/office/drawing/2014/chart" uri="{C3380CC4-5D6E-409C-BE32-E72D297353CC}">
              <c16:uniqueId val="{00000000-781B-424E-8BE5-1E72E04FA788}"/>
            </c:ext>
          </c:extLst>
        </c:ser>
        <c:ser>
          <c:idx val="1"/>
          <c:order val="1"/>
          <c:tx>
            <c:strRef>
              <c:f>Blad1!$C$5</c:f>
              <c:strCache>
                <c:ptCount val="1"/>
                <c:pt idx="0">
                  <c:v>Examinerade i regionen</c:v>
                </c:pt>
              </c:strCache>
            </c:strRef>
          </c:tx>
          <c:spPr>
            <a:solidFill>
              <a:srgbClr val="D4DBB5"/>
            </a:solidFill>
          </c:spPr>
          <c:invertIfNegative val="0"/>
          <c:cat>
            <c:strRef>
              <c:f>Blad1!$A$6:$A$20</c:f>
              <c:strCache>
                <c:ptCount val="15"/>
                <c:pt idx="0">
                  <c:v>01 Stockholms län</c:v>
                </c:pt>
                <c:pt idx="1">
                  <c:v>05 Östergötlands län</c:v>
                </c:pt>
                <c:pt idx="2">
                  <c:v>06 Jönköpings län</c:v>
                </c:pt>
                <c:pt idx="3">
                  <c:v>09 Gotlands län</c:v>
                </c:pt>
                <c:pt idx="4">
                  <c:v>12 Skåne län</c:v>
                </c:pt>
                <c:pt idx="5">
                  <c:v>13 Hallands län</c:v>
                </c:pt>
                <c:pt idx="6">
                  <c:v>14 Västra Götalands län</c:v>
                </c:pt>
                <c:pt idx="7">
                  <c:v>17 Värmlands län</c:v>
                </c:pt>
                <c:pt idx="8">
                  <c:v>18 Örebro län</c:v>
                </c:pt>
                <c:pt idx="9">
                  <c:v>19 Västmanlands län</c:v>
                </c:pt>
                <c:pt idx="10">
                  <c:v>20 Dalarnas län</c:v>
                </c:pt>
                <c:pt idx="11">
                  <c:v>22 Västernorrlands län</c:v>
                </c:pt>
                <c:pt idx="12">
                  <c:v>23 Jämtlands län</c:v>
                </c:pt>
                <c:pt idx="13">
                  <c:v>24 Västerbottens län</c:v>
                </c:pt>
                <c:pt idx="14">
                  <c:v>25 Norrbottens län</c:v>
                </c:pt>
              </c:strCache>
            </c:strRef>
          </c:cat>
          <c:val>
            <c:numRef>
              <c:f>Blad1!$C$6:$C$20</c:f>
              <c:numCache>
                <c:formatCode>General</c:formatCode>
                <c:ptCount val="15"/>
                <c:pt idx="0">
                  <c:v>430</c:v>
                </c:pt>
                <c:pt idx="1">
                  <c:v>80</c:v>
                </c:pt>
                <c:pt idx="2">
                  <c:v>46</c:v>
                </c:pt>
                <c:pt idx="3">
                  <c:v>10</c:v>
                </c:pt>
                <c:pt idx="4">
                  <c:v>225</c:v>
                </c:pt>
                <c:pt idx="5">
                  <c:v>39</c:v>
                </c:pt>
                <c:pt idx="6">
                  <c:v>314</c:v>
                </c:pt>
                <c:pt idx="7">
                  <c:v>51</c:v>
                </c:pt>
                <c:pt idx="8">
                  <c:v>75</c:v>
                </c:pt>
                <c:pt idx="9">
                  <c:v>45</c:v>
                </c:pt>
                <c:pt idx="10">
                  <c:v>36</c:v>
                </c:pt>
                <c:pt idx="11">
                  <c:v>53</c:v>
                </c:pt>
                <c:pt idx="12">
                  <c:v>34</c:v>
                </c:pt>
                <c:pt idx="13">
                  <c:v>61</c:v>
                </c:pt>
                <c:pt idx="14">
                  <c:v>43</c:v>
                </c:pt>
              </c:numCache>
            </c:numRef>
          </c:val>
          <c:extLst xmlns:c16r2="http://schemas.microsoft.com/office/drawing/2015/06/chart">
            <c:ext xmlns:c16="http://schemas.microsoft.com/office/drawing/2014/chart" uri="{C3380CC4-5D6E-409C-BE32-E72D297353CC}">
              <c16:uniqueId val="{00000001-781B-424E-8BE5-1E72E04FA788}"/>
            </c:ext>
          </c:extLst>
        </c:ser>
        <c:ser>
          <c:idx val="2"/>
          <c:order val="2"/>
          <c:tx>
            <c:strRef>
              <c:f>Blad1!$D$5</c:f>
              <c:strCache>
                <c:ptCount val="1"/>
                <c:pt idx="0">
                  <c:v>Utflyttare</c:v>
                </c:pt>
              </c:strCache>
            </c:strRef>
          </c:tx>
          <c:spPr>
            <a:solidFill>
              <a:srgbClr val="EB6913"/>
            </a:solidFill>
          </c:spPr>
          <c:invertIfNegative val="0"/>
          <c:cat>
            <c:strRef>
              <c:f>Blad1!$A$6:$A$20</c:f>
              <c:strCache>
                <c:ptCount val="15"/>
                <c:pt idx="0">
                  <c:v>01 Stockholms län</c:v>
                </c:pt>
                <c:pt idx="1">
                  <c:v>05 Östergötlands län</c:v>
                </c:pt>
                <c:pt idx="2">
                  <c:v>06 Jönköpings län</c:v>
                </c:pt>
                <c:pt idx="3">
                  <c:v>09 Gotlands län</c:v>
                </c:pt>
                <c:pt idx="4">
                  <c:v>12 Skåne län</c:v>
                </c:pt>
                <c:pt idx="5">
                  <c:v>13 Hallands län</c:v>
                </c:pt>
                <c:pt idx="6">
                  <c:v>14 Västra Götalands län</c:v>
                </c:pt>
                <c:pt idx="7">
                  <c:v>17 Värmlands län</c:v>
                </c:pt>
                <c:pt idx="8">
                  <c:v>18 Örebro län</c:v>
                </c:pt>
                <c:pt idx="9">
                  <c:v>19 Västmanlands län</c:v>
                </c:pt>
                <c:pt idx="10">
                  <c:v>20 Dalarnas län</c:v>
                </c:pt>
                <c:pt idx="11">
                  <c:v>22 Västernorrlands län</c:v>
                </c:pt>
                <c:pt idx="12">
                  <c:v>23 Jämtlands län</c:v>
                </c:pt>
                <c:pt idx="13">
                  <c:v>24 Västerbottens län</c:v>
                </c:pt>
                <c:pt idx="14">
                  <c:v>25 Norrbottens län</c:v>
                </c:pt>
              </c:strCache>
            </c:strRef>
          </c:cat>
          <c:val>
            <c:numRef>
              <c:f>Blad1!$D$6:$D$20</c:f>
              <c:numCache>
                <c:formatCode>General</c:formatCode>
                <c:ptCount val="15"/>
                <c:pt idx="0">
                  <c:v>-118</c:v>
                </c:pt>
                <c:pt idx="1">
                  <c:v>-35</c:v>
                </c:pt>
                <c:pt idx="2">
                  <c:v>-19</c:v>
                </c:pt>
                <c:pt idx="3">
                  <c:v>-6</c:v>
                </c:pt>
                <c:pt idx="4">
                  <c:v>-47</c:v>
                </c:pt>
                <c:pt idx="5">
                  <c:v>-16</c:v>
                </c:pt>
                <c:pt idx="6">
                  <c:v>-75</c:v>
                </c:pt>
                <c:pt idx="7">
                  <c:v>-15</c:v>
                </c:pt>
                <c:pt idx="8">
                  <c:v>-16</c:v>
                </c:pt>
                <c:pt idx="9">
                  <c:v>-17</c:v>
                </c:pt>
                <c:pt idx="10">
                  <c:v>-23</c:v>
                </c:pt>
                <c:pt idx="11">
                  <c:v>-21</c:v>
                </c:pt>
                <c:pt idx="12">
                  <c:v>-12</c:v>
                </c:pt>
                <c:pt idx="13">
                  <c:v>-17</c:v>
                </c:pt>
                <c:pt idx="14">
                  <c:v>-15</c:v>
                </c:pt>
              </c:numCache>
            </c:numRef>
          </c:val>
          <c:extLst xmlns:c16r2="http://schemas.microsoft.com/office/drawing/2015/06/chart">
            <c:ext xmlns:c16="http://schemas.microsoft.com/office/drawing/2014/chart" uri="{C3380CC4-5D6E-409C-BE32-E72D297353CC}">
              <c16:uniqueId val="{00000002-781B-424E-8BE5-1E72E04FA788}"/>
            </c:ext>
          </c:extLst>
        </c:ser>
        <c:ser>
          <c:idx val="3"/>
          <c:order val="3"/>
          <c:tx>
            <c:strRef>
              <c:f>Blad1!$E$5</c:f>
              <c:strCache>
                <c:ptCount val="1"/>
                <c:pt idx="0">
                  <c:v>Åldersutträden</c:v>
                </c:pt>
              </c:strCache>
            </c:strRef>
          </c:tx>
          <c:spPr>
            <a:solidFill>
              <a:srgbClr val="FDDDAD"/>
            </a:solidFill>
          </c:spPr>
          <c:invertIfNegative val="0"/>
          <c:cat>
            <c:strRef>
              <c:f>Blad1!$A$6:$A$20</c:f>
              <c:strCache>
                <c:ptCount val="15"/>
                <c:pt idx="0">
                  <c:v>01 Stockholms län</c:v>
                </c:pt>
                <c:pt idx="1">
                  <c:v>05 Östergötlands län</c:v>
                </c:pt>
                <c:pt idx="2">
                  <c:v>06 Jönköpings län</c:v>
                </c:pt>
                <c:pt idx="3">
                  <c:v>09 Gotlands län</c:v>
                </c:pt>
                <c:pt idx="4">
                  <c:v>12 Skåne län</c:v>
                </c:pt>
                <c:pt idx="5">
                  <c:v>13 Hallands län</c:v>
                </c:pt>
                <c:pt idx="6">
                  <c:v>14 Västra Götalands län</c:v>
                </c:pt>
                <c:pt idx="7">
                  <c:v>17 Värmlands län</c:v>
                </c:pt>
                <c:pt idx="8">
                  <c:v>18 Örebro län</c:v>
                </c:pt>
                <c:pt idx="9">
                  <c:v>19 Västmanlands län</c:v>
                </c:pt>
                <c:pt idx="10">
                  <c:v>20 Dalarnas län</c:v>
                </c:pt>
                <c:pt idx="11">
                  <c:v>22 Västernorrlands län</c:v>
                </c:pt>
                <c:pt idx="12">
                  <c:v>23 Jämtlands län</c:v>
                </c:pt>
                <c:pt idx="13">
                  <c:v>24 Västerbottens län</c:v>
                </c:pt>
                <c:pt idx="14">
                  <c:v>25 Norrbottens län</c:v>
                </c:pt>
              </c:strCache>
            </c:strRef>
          </c:cat>
          <c:val>
            <c:numRef>
              <c:f>Blad1!$E$6:$E$20</c:f>
              <c:numCache>
                <c:formatCode>General</c:formatCode>
                <c:ptCount val="15"/>
                <c:pt idx="0">
                  <c:v>-319</c:v>
                </c:pt>
                <c:pt idx="1">
                  <c:v>-90</c:v>
                </c:pt>
                <c:pt idx="2">
                  <c:v>-72</c:v>
                </c:pt>
                <c:pt idx="3">
                  <c:v>-8</c:v>
                </c:pt>
                <c:pt idx="4">
                  <c:v>-268</c:v>
                </c:pt>
                <c:pt idx="5">
                  <c:v>-62</c:v>
                </c:pt>
                <c:pt idx="6">
                  <c:v>-346</c:v>
                </c:pt>
                <c:pt idx="7">
                  <c:v>-80</c:v>
                </c:pt>
                <c:pt idx="8">
                  <c:v>-80</c:v>
                </c:pt>
                <c:pt idx="9">
                  <c:v>-65</c:v>
                </c:pt>
                <c:pt idx="10">
                  <c:v>-69</c:v>
                </c:pt>
                <c:pt idx="11">
                  <c:v>-54</c:v>
                </c:pt>
                <c:pt idx="12">
                  <c:v>-47</c:v>
                </c:pt>
                <c:pt idx="13">
                  <c:v>-62</c:v>
                </c:pt>
                <c:pt idx="14">
                  <c:v>-66</c:v>
                </c:pt>
              </c:numCache>
            </c:numRef>
          </c:val>
          <c:extLst xmlns:c16r2="http://schemas.microsoft.com/office/drawing/2015/06/chart">
            <c:ext xmlns:c16="http://schemas.microsoft.com/office/drawing/2014/chart" uri="{C3380CC4-5D6E-409C-BE32-E72D297353CC}">
              <c16:uniqueId val="{00000003-781B-424E-8BE5-1E72E04FA788}"/>
            </c:ext>
          </c:extLst>
        </c:ser>
        <c:ser>
          <c:idx val="4"/>
          <c:order val="4"/>
          <c:tx>
            <c:strRef>
              <c:f>Blad1!$F$5</c:f>
              <c:strCache>
                <c:ptCount val="1"/>
                <c:pt idx="0">
                  <c:v>Vidareutbildade</c:v>
                </c:pt>
              </c:strCache>
            </c:strRef>
          </c:tx>
          <c:spPr>
            <a:solidFill>
              <a:srgbClr val="BDC3BF"/>
            </a:solidFill>
          </c:spPr>
          <c:invertIfNegative val="0"/>
          <c:cat>
            <c:strRef>
              <c:f>Blad1!$A$6:$A$20</c:f>
              <c:strCache>
                <c:ptCount val="15"/>
                <c:pt idx="0">
                  <c:v>01 Stockholms län</c:v>
                </c:pt>
                <c:pt idx="1">
                  <c:v>05 Östergötlands län</c:v>
                </c:pt>
                <c:pt idx="2">
                  <c:v>06 Jönköpings län</c:v>
                </c:pt>
                <c:pt idx="3">
                  <c:v>09 Gotlands län</c:v>
                </c:pt>
                <c:pt idx="4">
                  <c:v>12 Skåne län</c:v>
                </c:pt>
                <c:pt idx="5">
                  <c:v>13 Hallands län</c:v>
                </c:pt>
                <c:pt idx="6">
                  <c:v>14 Västra Götalands län</c:v>
                </c:pt>
                <c:pt idx="7">
                  <c:v>17 Värmlands län</c:v>
                </c:pt>
                <c:pt idx="8">
                  <c:v>18 Örebro län</c:v>
                </c:pt>
                <c:pt idx="9">
                  <c:v>19 Västmanlands län</c:v>
                </c:pt>
                <c:pt idx="10">
                  <c:v>20 Dalarnas län</c:v>
                </c:pt>
                <c:pt idx="11">
                  <c:v>22 Västernorrlands län</c:v>
                </c:pt>
                <c:pt idx="12">
                  <c:v>23 Jämtlands län</c:v>
                </c:pt>
                <c:pt idx="13">
                  <c:v>24 Västerbottens län</c:v>
                </c:pt>
                <c:pt idx="14">
                  <c:v>25 Norrbottens län</c:v>
                </c:pt>
              </c:strCache>
            </c:strRef>
          </c:cat>
          <c:val>
            <c:numRef>
              <c:f>Blad1!$F$6:$F$20</c:f>
              <c:numCache>
                <c:formatCode>General</c:formatCode>
                <c:ptCount val="15"/>
                <c:pt idx="0">
                  <c:v>-24</c:v>
                </c:pt>
                <c:pt idx="1">
                  <c:v>-6</c:v>
                </c:pt>
                <c:pt idx="2">
                  <c:v>-4</c:v>
                </c:pt>
                <c:pt idx="3">
                  <c:v>0</c:v>
                </c:pt>
                <c:pt idx="4">
                  <c:v>-13</c:v>
                </c:pt>
                <c:pt idx="5">
                  <c:v>-3</c:v>
                </c:pt>
                <c:pt idx="6">
                  <c:v>-23</c:v>
                </c:pt>
                <c:pt idx="7">
                  <c:v>-7</c:v>
                </c:pt>
                <c:pt idx="8">
                  <c:v>-3</c:v>
                </c:pt>
                <c:pt idx="9">
                  <c:v>0</c:v>
                </c:pt>
                <c:pt idx="10">
                  <c:v>0</c:v>
                </c:pt>
                <c:pt idx="11">
                  <c:v>-4</c:v>
                </c:pt>
                <c:pt idx="12">
                  <c:v>-3</c:v>
                </c:pt>
                <c:pt idx="13">
                  <c:v>-8</c:v>
                </c:pt>
                <c:pt idx="14">
                  <c:v>-7</c:v>
                </c:pt>
              </c:numCache>
            </c:numRef>
          </c:val>
          <c:extLst xmlns:c16r2="http://schemas.microsoft.com/office/drawing/2015/06/chart">
            <c:ext xmlns:c16="http://schemas.microsoft.com/office/drawing/2014/chart" uri="{C3380CC4-5D6E-409C-BE32-E72D297353CC}">
              <c16:uniqueId val="{00000004-781B-424E-8BE5-1E72E04FA788}"/>
            </c:ext>
          </c:extLst>
        </c:ser>
        <c:dLbls>
          <c:showLegendKey val="0"/>
          <c:showVal val="0"/>
          <c:showCatName val="0"/>
          <c:showSerName val="0"/>
          <c:showPercent val="0"/>
          <c:showBubbleSize val="0"/>
        </c:dLbls>
        <c:gapWidth val="40"/>
        <c:overlap val="100"/>
        <c:axId val="390919848"/>
        <c:axId val="390918672"/>
      </c:barChart>
      <c:catAx>
        <c:axId val="390919848"/>
        <c:scaling>
          <c:orientation val="minMax"/>
        </c:scaling>
        <c:delete val="0"/>
        <c:axPos val="b"/>
        <c:numFmt formatCode="General" sourceLinked="0"/>
        <c:majorTickMark val="none"/>
        <c:minorTickMark val="none"/>
        <c:tickLblPos val="low"/>
        <c:txPr>
          <a:bodyPr/>
          <a:lstStyle/>
          <a:p>
            <a:pPr>
              <a:defRPr sz="1200" baseline="0"/>
            </a:pPr>
            <a:endParaRPr lang="sv-SE"/>
          </a:p>
        </c:txPr>
        <c:crossAx val="390918672"/>
        <c:crosses val="autoZero"/>
        <c:auto val="1"/>
        <c:lblAlgn val="ctr"/>
        <c:lblOffset val="50"/>
        <c:noMultiLvlLbl val="0"/>
      </c:catAx>
      <c:valAx>
        <c:axId val="390918672"/>
        <c:scaling>
          <c:orientation val="minMax"/>
          <c:max val="550"/>
          <c:min val="-550"/>
        </c:scaling>
        <c:delete val="0"/>
        <c:axPos val="l"/>
        <c:majorGridlines>
          <c:spPr>
            <a:ln w="6350">
              <a:solidFill>
                <a:sysClr val="window" lastClr="FFFFFF">
                  <a:lumMod val="85000"/>
                </a:sysClr>
              </a:solidFill>
            </a:ln>
          </c:spPr>
        </c:majorGridlines>
        <c:numFmt formatCode="General" sourceLinked="1"/>
        <c:majorTickMark val="out"/>
        <c:minorTickMark val="none"/>
        <c:tickLblPos val="nextTo"/>
        <c:txPr>
          <a:bodyPr/>
          <a:lstStyle/>
          <a:p>
            <a:pPr>
              <a:defRPr sz="1200" baseline="0"/>
            </a:pPr>
            <a:endParaRPr lang="sv-SE"/>
          </a:p>
        </c:txPr>
        <c:crossAx val="390919848"/>
        <c:crosses val="autoZero"/>
        <c:crossBetween val="between"/>
      </c:valAx>
      <c:spPr>
        <a:solidFill>
          <a:schemeClr val="bg1">
            <a:lumMod val="95000"/>
          </a:schemeClr>
        </a:solidFill>
        <a:ln>
          <a:solidFill>
            <a:schemeClr val="bg1">
              <a:lumMod val="50000"/>
            </a:schemeClr>
          </a:solidFill>
        </a:ln>
      </c:spPr>
    </c:plotArea>
    <c:legend>
      <c:legendPos val="t"/>
      <c:layout>
        <c:manualLayout>
          <c:xMode val="edge"/>
          <c:yMode val="edge"/>
          <c:x val="0.63099059492563425"/>
          <c:y val="3.2902449693788284E-2"/>
          <c:w val="0.3416763888888889"/>
          <c:h val="0.23785758808606033"/>
        </c:manualLayout>
      </c:layout>
      <c:overlay val="0"/>
      <c:spPr>
        <a:solidFill>
          <a:sysClr val="window" lastClr="FFFFFF"/>
        </a:solidFill>
      </c:spPr>
      <c:txPr>
        <a:bodyPr/>
        <a:lstStyle/>
        <a:p>
          <a:pPr>
            <a:defRPr sz="1200" baseline="0"/>
          </a:pPr>
          <a:endParaRPr lang="sv-SE"/>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sv-SE"/>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'Diagram 3'!$C$63</c:f>
              <c:strCache>
                <c:ptCount val="1"/>
                <c:pt idx="0">
                  <c:v>75N</c:v>
                </c:pt>
              </c:strCache>
            </c:strRef>
          </c:tx>
          <c:spPr>
            <a:ln w="28575" cap="rnd">
              <a:noFill/>
              <a:round/>
            </a:ln>
            <a:effectLst/>
          </c:spPr>
          <c:marker>
            <c:symbol val="circle"/>
            <c:size val="5"/>
            <c:spPr>
              <a:solidFill>
                <a:srgbClr val="EB6913"/>
              </a:solidFill>
              <a:ln w="57150" cap="sq">
                <a:solidFill>
                  <a:srgbClr val="EB6913"/>
                </a:solidFill>
              </a:ln>
              <a:effectLst/>
            </c:spPr>
          </c:marker>
          <c:dLbls>
            <c:dLbl>
              <c:idx val="0"/>
              <c:layout>
                <c:manualLayout>
                  <c:x val="1.8154308765561008E-2"/>
                  <c:y val="-1.7112293700856998E-2"/>
                </c:manualLayout>
              </c:layout>
              <c:tx>
                <c:rich>
                  <a:bodyPr/>
                  <a:lstStyle/>
                  <a:p>
                    <a:r>
                      <a:rPr lang="en-US"/>
                      <a:t>Riket</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Stockholm</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a:t>Uppsala</a:t>
                    </a:r>
                  </a:p>
                </c:rich>
              </c:tx>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8.6720852404522618E-3"/>
                  <c:y val="5.8242088199713639E-2"/>
                </c:manualLayout>
              </c:layout>
              <c:tx>
                <c:rich>
                  <a:bodyPr/>
                  <a:lstStyle/>
                  <a:p>
                    <a:r>
                      <a:rPr lang="en-US"/>
                      <a:t>Skåne</a:t>
                    </a:r>
                  </a:p>
                </c:rich>
              </c:tx>
              <c:showLegendKey val="0"/>
              <c:showVal val="1"/>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a:t>Halland</a:t>
                    </a:r>
                  </a:p>
                </c:rich>
              </c:tx>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0514362551870021E-3"/>
                  <c:y val="-2.5668440551285341E-2"/>
                </c:manualLayout>
              </c:layout>
              <c:tx>
                <c:rich>
                  <a:bodyPr/>
                  <a:lstStyle/>
                  <a:p>
                    <a:r>
                      <a:rPr lang="en-US"/>
                      <a:t>Västra</a:t>
                    </a:r>
                    <a:r>
                      <a:rPr lang="en-US" baseline="0"/>
                      <a:t> Götaland</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7.2859744990892532E-3"/>
                  <c:y val="4.5133984854053455E-2"/>
                </c:manualLayout>
              </c:layout>
              <c:tx>
                <c:rich>
                  <a:bodyPr/>
                  <a:lstStyle/>
                  <a:p>
                    <a:r>
                      <a:rPr lang="en-US"/>
                      <a:t>Dalarna</a:t>
                    </a:r>
                  </a:p>
                </c:rich>
              </c:tx>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0.19637390753918316"/>
                  <c:y val="-7.8168944053803813E-2"/>
                </c:manualLayout>
              </c:layout>
              <c:tx>
                <c:rich>
                  <a:bodyPr/>
                  <a:lstStyle/>
                  <a:p>
                    <a:r>
                      <a:rPr lang="en-US"/>
                      <a:t>Västernorrland</a:t>
                    </a:r>
                  </a:p>
                </c:rich>
              </c:tx>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6.473779916133425E-2"/>
                  <c:y val="4.5213287209525672E-2"/>
                </c:manualLayout>
              </c:layout>
              <c:tx>
                <c:rich>
                  <a:bodyPr/>
                  <a:lstStyle/>
                  <a:p>
                    <a:r>
                      <a:rPr lang="en-US"/>
                      <a:t>Västerbotten</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'Diagram 3'!$B$64:$B$85</c:f>
              <c:numCache>
                <c:formatCode>General</c:formatCode>
                <c:ptCount val="22"/>
                <c:pt idx="0">
                  <c:v>8.0954591755724684E-2</c:v>
                </c:pt>
                <c:pt idx="1">
                  <c:v>0.16335662716932961</c:v>
                </c:pt>
                <c:pt idx="2">
                  <c:v>0.10702195827146979</c:v>
                </c:pt>
                <c:pt idx="3">
                  <c:v>7.8346934043839009E-2</c:v>
                </c:pt>
                <c:pt idx="4">
                  <c:v>6.6261370542101489E-2</c:v>
                </c:pt>
                <c:pt idx="5">
                  <c:v>4.9158620856068223E-2</c:v>
                </c:pt>
                <c:pt idx="6">
                  <c:v>6.5321346062849714E-2</c:v>
                </c:pt>
                <c:pt idx="7">
                  <c:v>1.6695469167065873E-2</c:v>
                </c:pt>
                <c:pt idx="8">
                  <c:v>1.6405745501509887E-3</c:v>
                </c:pt>
                <c:pt idx="9">
                  <c:v>3.1808816925961984E-2</c:v>
                </c:pt>
                <c:pt idx="10">
                  <c:v>0.10057154917686784</c:v>
                </c:pt>
                <c:pt idx="11">
                  <c:v>8.974967025434559E-2</c:v>
                </c:pt>
                <c:pt idx="12">
                  <c:v>7.1766981909712313E-2</c:v>
                </c:pt>
                <c:pt idx="13">
                  <c:v>8.8303368691246102E-3</c:v>
                </c:pt>
                <c:pt idx="14">
                  <c:v>5.811002436097891E-2</c:v>
                </c:pt>
                <c:pt idx="15">
                  <c:v>6.35319873314312E-2</c:v>
                </c:pt>
                <c:pt idx="16">
                  <c:v>1.9284685776048135E-2</c:v>
                </c:pt>
                <c:pt idx="17">
                  <c:v>2.2354191683021687E-2</c:v>
                </c:pt>
                <c:pt idx="18">
                  <c:v>-3.3199714728384229E-4</c:v>
                </c:pt>
                <c:pt idx="19">
                  <c:v>2.802708234923703E-3</c:v>
                </c:pt>
                <c:pt idx="20">
                  <c:v>2.2505541946028506E-2</c:v>
                </c:pt>
                <c:pt idx="21">
                  <c:v>-8.5475175277704655E-3</c:v>
                </c:pt>
              </c:numCache>
            </c:numRef>
          </c:xVal>
          <c:yVal>
            <c:numRef>
              <c:f>'Diagram 3'!$C$64:$C$85</c:f>
              <c:numCache>
                <c:formatCode>General</c:formatCode>
                <c:ptCount val="22"/>
                <c:pt idx="0">
                  <c:v>0.16580442096885062</c:v>
                </c:pt>
                <c:pt idx="1">
                  <c:v>0.2314293376240279</c:v>
                </c:pt>
                <c:pt idx="2">
                  <c:v>0.21504424778761061</c:v>
                </c:pt>
                <c:pt idx="3">
                  <c:v>0.13524877365101612</c:v>
                </c:pt>
                <c:pt idx="4">
                  <c:v>0.19291819291819293</c:v>
                </c:pt>
                <c:pt idx="5">
                  <c:v>0.19272727272727272</c:v>
                </c:pt>
                <c:pt idx="6">
                  <c:v>0.11263972484952708</c:v>
                </c:pt>
                <c:pt idx="7">
                  <c:v>0.14673913043478262</c:v>
                </c:pt>
                <c:pt idx="8">
                  <c:v>0.18181818181818182</c:v>
                </c:pt>
                <c:pt idx="9">
                  <c:v>0.1221449851042701</c:v>
                </c:pt>
                <c:pt idx="10">
                  <c:v>0.20925872512258437</c:v>
                </c:pt>
                <c:pt idx="11">
                  <c:v>0.23756906077348067</c:v>
                </c:pt>
                <c:pt idx="12">
                  <c:v>0.1348569075561046</c:v>
                </c:pt>
                <c:pt idx="13">
                  <c:v>5.4273237679351216E-2</c:v>
                </c:pt>
                <c:pt idx="14">
                  <c:v>0.14602487831260141</c:v>
                </c:pt>
                <c:pt idx="15">
                  <c:v>0.10889042039972432</c:v>
                </c:pt>
                <c:pt idx="16">
                  <c:v>0.17565314063368537</c:v>
                </c:pt>
                <c:pt idx="17">
                  <c:v>0.127420362273579</c:v>
                </c:pt>
                <c:pt idx="18">
                  <c:v>4.3695380774032462E-3</c:v>
                </c:pt>
                <c:pt idx="19">
                  <c:v>0.16065192083818394</c:v>
                </c:pt>
                <c:pt idx="20">
                  <c:v>9.843158464034614E-2</c:v>
                </c:pt>
                <c:pt idx="21">
                  <c:v>6.0780550223928344E-2</c:v>
                </c:pt>
              </c:numCache>
            </c:numRef>
          </c:yVal>
          <c:smooth val="0"/>
        </c:ser>
        <c:dLbls>
          <c:showLegendKey val="0"/>
          <c:showVal val="0"/>
          <c:showCatName val="0"/>
          <c:showSerName val="0"/>
          <c:showPercent val="0"/>
          <c:showBubbleSize val="0"/>
        </c:dLbls>
        <c:axId val="375372432"/>
        <c:axId val="375372824"/>
      </c:scatterChart>
      <c:valAx>
        <c:axId val="375372432"/>
        <c:scaling>
          <c:orientation val="minMax"/>
          <c:max val="0.25"/>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75372824"/>
        <c:crosses val="autoZero"/>
        <c:crossBetween val="midCat"/>
      </c:valAx>
      <c:valAx>
        <c:axId val="375372824"/>
        <c:scaling>
          <c:orientation val="minMax"/>
          <c:max val="0.25"/>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75372432"/>
        <c:crosses val="autoZero"/>
        <c:crossBetween val="midCat"/>
      </c:valAx>
      <c:spPr>
        <a:solidFill>
          <a:schemeClr val="bg1">
            <a:lumMod val="95000"/>
          </a:schemeClr>
        </a:solidFill>
        <a:ln>
          <a:noFill/>
        </a:ln>
        <a:effectLst/>
      </c:spPr>
    </c:plotArea>
    <c:plotVisOnly val="1"/>
    <c:dispBlanksAs val="gap"/>
    <c:showDLblsOverMax val="0"/>
  </c:chart>
  <c:spPr>
    <a:solidFill>
      <a:schemeClr val="bg1"/>
    </a:solidFill>
    <a:ln w="22225" cap="flat" cmpd="sng" algn="ctr">
      <a:solidFill>
        <a:schemeClr val="tx1">
          <a:lumMod val="15000"/>
          <a:lumOff val="85000"/>
        </a:schemeClr>
      </a:solidFill>
      <a:round/>
    </a:ln>
    <a:effectLst/>
  </c:spPr>
  <c:txPr>
    <a:bodyPr/>
    <a:lstStyle/>
    <a:p>
      <a:pPr>
        <a:defRPr/>
      </a:pPr>
      <a:endParaRPr lang="sv-SE"/>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778143698835827E-2"/>
          <c:y val="4.519407770009494E-2"/>
          <c:w val="0.92962994780466934"/>
          <c:h val="0.93569783305542509"/>
        </c:manualLayout>
      </c:layout>
      <c:scatterChart>
        <c:scatterStyle val="lineMarker"/>
        <c:varyColors val="0"/>
        <c:ser>
          <c:idx val="0"/>
          <c:order val="0"/>
          <c:tx>
            <c:strRef>
              <c:f>'Diagram 3'!$C$28</c:f>
              <c:strCache>
                <c:ptCount val="1"/>
                <c:pt idx="0">
                  <c:v>75S</c:v>
                </c:pt>
              </c:strCache>
            </c:strRef>
          </c:tx>
          <c:spPr>
            <a:ln w="28575" cap="rnd">
              <a:noFill/>
              <a:round/>
            </a:ln>
            <a:effectLst/>
          </c:spPr>
          <c:marker>
            <c:symbol val="circle"/>
            <c:size val="5"/>
            <c:spPr>
              <a:solidFill>
                <a:srgbClr val="EB6913"/>
              </a:solidFill>
              <a:ln w="57150" cap="sq">
                <a:solidFill>
                  <a:srgbClr val="EB6913"/>
                </a:solidFill>
              </a:ln>
              <a:effectLst/>
            </c:spPr>
          </c:marker>
          <c:dLbls>
            <c:dLbl>
              <c:idx val="0"/>
              <c:layout>
                <c:manualLayout>
                  <c:x val="1.8154308765561008E-2"/>
                  <c:y val="-1.7112293700856998E-2"/>
                </c:manualLayout>
              </c:layout>
              <c:tx>
                <c:rich>
                  <a:bodyPr/>
                  <a:lstStyle/>
                  <a:p>
                    <a:r>
                      <a:rPr lang="en-US"/>
                      <a:t>Riket</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Stockholm</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a:t>Uppsala</a:t>
                    </a:r>
                  </a:p>
                </c:rich>
              </c:tx>
              <c:showLegendKey val="0"/>
              <c:showVal val="1"/>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a:t>Halland</a:t>
                    </a:r>
                  </a:p>
                </c:rich>
              </c:tx>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6.0514362551870021E-3"/>
                  <c:y val="-2.5668440551285341E-2"/>
                </c:manualLayout>
              </c:layout>
              <c:tx>
                <c:rich>
                  <a:bodyPr/>
                  <a:lstStyle/>
                  <a:p>
                    <a:r>
                      <a:rPr lang="en-US"/>
                      <a:t>Västra</a:t>
                    </a:r>
                    <a:r>
                      <a:rPr lang="en-US" baseline="0"/>
                      <a:t> Götaland</a:t>
                    </a:r>
                    <a:endParaRPr lang="en-US"/>
                  </a:p>
                </c:rich>
              </c:tx>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7.2859744990892532E-3"/>
                  <c:y val="4.5133984854053455E-2"/>
                </c:manualLayout>
              </c:layout>
              <c:tx>
                <c:rich>
                  <a:bodyPr/>
                  <a:lstStyle/>
                  <a:p>
                    <a:r>
                      <a:rPr lang="en-US"/>
                      <a:t>Dalarna</a:t>
                    </a:r>
                  </a:p>
                </c:rich>
              </c:tx>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0.17035772080864561"/>
                  <c:y val="-0.11188806260093052"/>
                </c:manualLayout>
              </c:layout>
              <c:tx>
                <c:rich>
                  <a:bodyPr/>
                  <a:lstStyle/>
                  <a:p>
                    <a:r>
                      <a:rPr lang="en-US"/>
                      <a:t>Västernorrland</a:t>
                    </a:r>
                  </a:p>
                </c:rich>
              </c:tx>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8.8586014820495759E-2"/>
                  <c:y val="-5.5944031300465331E-2"/>
                </c:manualLayout>
              </c:layout>
              <c:tx>
                <c:rich>
                  <a:bodyPr/>
                  <a:lstStyle/>
                  <a:p>
                    <a:r>
                      <a:rPr lang="en-US"/>
                      <a:t>Västerbotten</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'Diagram 3'!$B$29:$B$50</c:f>
              <c:numCache>
                <c:formatCode>General</c:formatCode>
                <c:ptCount val="22"/>
                <c:pt idx="0">
                  <c:v>8.0954591755724684E-2</c:v>
                </c:pt>
                <c:pt idx="1">
                  <c:v>0.16335662716932961</c:v>
                </c:pt>
                <c:pt idx="2">
                  <c:v>0.10702195827146979</c:v>
                </c:pt>
                <c:pt idx="3">
                  <c:v>7.8346934043839009E-2</c:v>
                </c:pt>
                <c:pt idx="4">
                  <c:v>6.6261370542101489E-2</c:v>
                </c:pt>
                <c:pt idx="5">
                  <c:v>4.9158620856068223E-2</c:v>
                </c:pt>
                <c:pt idx="6">
                  <c:v>6.5321346062849714E-2</c:v>
                </c:pt>
                <c:pt idx="7">
                  <c:v>1.6695469167065873E-2</c:v>
                </c:pt>
                <c:pt idx="8">
                  <c:v>1.6405745501509887E-3</c:v>
                </c:pt>
                <c:pt idx="9">
                  <c:v>3.1808816925961984E-2</c:v>
                </c:pt>
                <c:pt idx="10">
                  <c:v>0.10057154917686784</c:v>
                </c:pt>
                <c:pt idx="11">
                  <c:v>8.974967025434559E-2</c:v>
                </c:pt>
                <c:pt idx="12">
                  <c:v>7.1766981909712313E-2</c:v>
                </c:pt>
                <c:pt idx="13">
                  <c:v>8.8303368691246102E-3</c:v>
                </c:pt>
                <c:pt idx="14">
                  <c:v>5.811002436097891E-2</c:v>
                </c:pt>
                <c:pt idx="15">
                  <c:v>6.35319873314312E-2</c:v>
                </c:pt>
                <c:pt idx="16">
                  <c:v>1.9284685776048135E-2</c:v>
                </c:pt>
                <c:pt idx="17">
                  <c:v>2.2354191683021687E-2</c:v>
                </c:pt>
                <c:pt idx="18">
                  <c:v>-3.3199714728384229E-4</c:v>
                </c:pt>
                <c:pt idx="19">
                  <c:v>2.802708234923703E-3</c:v>
                </c:pt>
                <c:pt idx="20">
                  <c:v>2.2505541946028506E-2</c:v>
                </c:pt>
                <c:pt idx="21">
                  <c:v>-8.5475175277704655E-3</c:v>
                </c:pt>
              </c:numCache>
            </c:numRef>
          </c:xVal>
          <c:yVal>
            <c:numRef>
              <c:f>'Diagram 3'!$C$29:$C$50</c:f>
              <c:numCache>
                <c:formatCode>General</c:formatCode>
                <c:ptCount val="22"/>
                <c:pt idx="0">
                  <c:v>1.6151562772830452E-3</c:v>
                </c:pt>
                <c:pt idx="1">
                  <c:v>3.9287906691221605E-2</c:v>
                </c:pt>
                <c:pt idx="2">
                  <c:v>-4.2449969678593083E-3</c:v>
                </c:pt>
                <c:pt idx="3">
                  <c:v>-2.1496130696474634E-2</c:v>
                </c:pt>
                <c:pt idx="4">
                  <c:v>3.8592508513053347E-2</c:v>
                </c:pt>
                <c:pt idx="5">
                  <c:v>7.6786769049025398E-3</c:v>
                </c:pt>
                <c:pt idx="6">
                  <c:v>2.6104417670682729E-2</c:v>
                </c:pt>
                <c:pt idx="7">
                  <c:v>-1.6447368421052631E-2</c:v>
                </c:pt>
                <c:pt idx="8">
                  <c:v>-3.2679738562091505E-2</c:v>
                </c:pt>
                <c:pt idx="9">
                  <c:v>-2.3329798515376459E-2</c:v>
                </c:pt>
                <c:pt idx="10">
                  <c:v>-8.2590023125206479E-3</c:v>
                </c:pt>
                <c:pt idx="11">
                  <c:v>5.2348993288590606E-2</c:v>
                </c:pt>
                <c:pt idx="12">
                  <c:v>1.5679012345679012E-2</c:v>
                </c:pt>
                <c:pt idx="13">
                  <c:v>-2.9986052998605298E-2</c:v>
                </c:pt>
                <c:pt idx="14">
                  <c:v>-2.2926500337154418E-2</c:v>
                </c:pt>
                <c:pt idx="15">
                  <c:v>-6.1258278145695365E-2</c:v>
                </c:pt>
                <c:pt idx="16">
                  <c:v>-7.9521463757916966E-2</c:v>
                </c:pt>
                <c:pt idx="17">
                  <c:v>-5.3649407361197755E-2</c:v>
                </c:pt>
                <c:pt idx="18">
                  <c:v>-4.5078888054094664E-3</c:v>
                </c:pt>
                <c:pt idx="19">
                  <c:v>-3.5000000000000003E-2</c:v>
                </c:pt>
                <c:pt idx="20">
                  <c:v>4.6394984326018809E-2</c:v>
                </c:pt>
                <c:pt idx="21">
                  <c:v>-7.621736062103035E-2</c:v>
                </c:pt>
              </c:numCache>
            </c:numRef>
          </c:yVal>
          <c:smooth val="0"/>
        </c:ser>
        <c:ser>
          <c:idx val="1"/>
          <c:order val="1"/>
          <c:tx>
            <c:strRef>
              <c:f>'Diagram 3'!$B$28</c:f>
              <c:strCache>
                <c:ptCount val="1"/>
                <c:pt idx="0">
                  <c:v>BEF</c:v>
                </c:pt>
              </c:strCache>
            </c:strRef>
          </c:tx>
          <c:spPr>
            <a:ln w="25400" cap="rnd">
              <a:noFill/>
              <a:round/>
            </a:ln>
            <a:effectLst/>
          </c:spPr>
          <c:marker>
            <c:symbol val="circle"/>
            <c:size val="5"/>
            <c:spPr>
              <a:solidFill>
                <a:schemeClr val="accent2"/>
              </a:solidFill>
              <a:ln w="9525">
                <a:solidFill>
                  <a:schemeClr val="accent2"/>
                </a:solidFill>
              </a:ln>
              <a:effectLst/>
            </c:spPr>
          </c:marker>
          <c:xVal>
            <c:strRef>
              <c:f>'Diagram 3'!$A$29:$A$50</c:f>
              <c:strCache>
                <c:ptCount val="22"/>
                <c:pt idx="0">
                  <c:v>Riket</c:v>
                </c:pt>
                <c:pt idx="1">
                  <c:v>Stockholms län</c:v>
                </c:pt>
                <c:pt idx="2">
                  <c:v>Uppsala län</c:v>
                </c:pt>
                <c:pt idx="3">
                  <c:v>Södermanlands län</c:v>
                </c:pt>
                <c:pt idx="4">
                  <c:v>Östergötlands län</c:v>
                </c:pt>
                <c:pt idx="5">
                  <c:v>Jönköpings län</c:v>
                </c:pt>
                <c:pt idx="6">
                  <c:v>Kronobergs län</c:v>
                </c:pt>
                <c:pt idx="7">
                  <c:v>Kalmar län</c:v>
                </c:pt>
                <c:pt idx="8">
                  <c:v>Gotlands län</c:v>
                </c:pt>
                <c:pt idx="9">
                  <c:v>Blekinge län</c:v>
                </c:pt>
                <c:pt idx="10">
                  <c:v>Skåne län</c:v>
                </c:pt>
                <c:pt idx="11">
                  <c:v>Hallands län</c:v>
                </c:pt>
                <c:pt idx="12">
                  <c:v>Västra Götalands län</c:v>
                </c:pt>
                <c:pt idx="13">
                  <c:v>Värmlands län</c:v>
                </c:pt>
                <c:pt idx="14">
                  <c:v>Örebro län</c:v>
                </c:pt>
                <c:pt idx="15">
                  <c:v>Västmanlands län</c:v>
                </c:pt>
                <c:pt idx="16">
                  <c:v>Dalarnas län</c:v>
                </c:pt>
                <c:pt idx="17">
                  <c:v>Gävleborgs län</c:v>
                </c:pt>
                <c:pt idx="18">
                  <c:v>Västernorrlands län</c:v>
                </c:pt>
                <c:pt idx="19">
                  <c:v>Jämtlands län</c:v>
                </c:pt>
                <c:pt idx="20">
                  <c:v>Västerbottens län</c:v>
                </c:pt>
                <c:pt idx="21">
                  <c:v>Norrbottens län</c:v>
                </c:pt>
              </c:strCache>
            </c:strRef>
          </c:xVal>
          <c:yVal>
            <c:numRef>
              <c:f>'Diagram 3'!$B$29:$B$50</c:f>
              <c:numCache>
                <c:formatCode>General</c:formatCode>
                <c:ptCount val="22"/>
                <c:pt idx="0">
                  <c:v>8.0954591755724684E-2</c:v>
                </c:pt>
                <c:pt idx="1">
                  <c:v>0.16335662716932961</c:v>
                </c:pt>
                <c:pt idx="2">
                  <c:v>0.10702195827146979</c:v>
                </c:pt>
                <c:pt idx="3">
                  <c:v>7.8346934043839009E-2</c:v>
                </c:pt>
                <c:pt idx="4">
                  <c:v>6.6261370542101489E-2</c:v>
                </c:pt>
                <c:pt idx="5">
                  <c:v>4.9158620856068223E-2</c:v>
                </c:pt>
                <c:pt idx="6">
                  <c:v>6.5321346062849714E-2</c:v>
                </c:pt>
                <c:pt idx="7">
                  <c:v>1.6695469167065873E-2</c:v>
                </c:pt>
                <c:pt idx="8">
                  <c:v>1.6405745501509887E-3</c:v>
                </c:pt>
                <c:pt idx="9">
                  <c:v>3.1808816925961984E-2</c:v>
                </c:pt>
                <c:pt idx="10">
                  <c:v>0.10057154917686784</c:v>
                </c:pt>
                <c:pt idx="11">
                  <c:v>8.974967025434559E-2</c:v>
                </c:pt>
                <c:pt idx="12">
                  <c:v>7.1766981909712313E-2</c:v>
                </c:pt>
                <c:pt idx="13">
                  <c:v>8.8303368691246102E-3</c:v>
                </c:pt>
                <c:pt idx="14">
                  <c:v>5.811002436097891E-2</c:v>
                </c:pt>
                <c:pt idx="15">
                  <c:v>6.35319873314312E-2</c:v>
                </c:pt>
                <c:pt idx="16">
                  <c:v>1.9284685776048135E-2</c:v>
                </c:pt>
                <c:pt idx="17">
                  <c:v>2.2354191683021687E-2</c:v>
                </c:pt>
                <c:pt idx="18">
                  <c:v>-3.3199714728384229E-4</c:v>
                </c:pt>
                <c:pt idx="19">
                  <c:v>2.802708234923703E-3</c:v>
                </c:pt>
                <c:pt idx="20">
                  <c:v>2.2505541946028506E-2</c:v>
                </c:pt>
                <c:pt idx="21">
                  <c:v>-8.5475175277704655E-3</c:v>
                </c:pt>
              </c:numCache>
            </c:numRef>
          </c:yVal>
          <c:smooth val="0"/>
        </c:ser>
        <c:dLbls>
          <c:showLegendKey val="0"/>
          <c:showVal val="0"/>
          <c:showCatName val="0"/>
          <c:showSerName val="0"/>
          <c:showPercent val="0"/>
          <c:showBubbleSize val="0"/>
        </c:dLbls>
        <c:axId val="388242712"/>
        <c:axId val="388243104"/>
      </c:scatterChart>
      <c:valAx>
        <c:axId val="388242712"/>
        <c:scaling>
          <c:orientation val="minMax"/>
          <c:max val="0.2"/>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88243104"/>
        <c:crosses val="autoZero"/>
        <c:crossBetween val="midCat"/>
      </c:valAx>
      <c:valAx>
        <c:axId val="388243104"/>
        <c:scaling>
          <c:orientation val="minMax"/>
          <c:max val="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88242712"/>
        <c:crosses val="autoZero"/>
        <c:crossBetween val="midCat"/>
      </c:valAx>
      <c:spPr>
        <a:solidFill>
          <a:schemeClr val="bg1">
            <a:lumMod val="95000"/>
          </a:schemeClr>
        </a:solidFill>
        <a:ln>
          <a:noFill/>
        </a:ln>
        <a:effectLst/>
      </c:spPr>
    </c:plotArea>
    <c:plotVisOnly val="1"/>
    <c:dispBlanksAs val="gap"/>
    <c:showDLblsOverMax val="0"/>
  </c:chart>
  <c:spPr>
    <a:solidFill>
      <a:schemeClr val="bg1"/>
    </a:solidFill>
    <a:ln w="22225" cap="flat" cmpd="sng" algn="ctr">
      <a:solidFill>
        <a:schemeClr val="tx1">
          <a:lumMod val="15000"/>
          <a:lumOff val="85000"/>
        </a:schemeClr>
      </a:solidFill>
      <a:round/>
    </a:ln>
    <a:effectLst/>
  </c:spPr>
  <c:txPr>
    <a:bodyPr/>
    <a:lstStyle/>
    <a:p>
      <a:pPr>
        <a:defRPr/>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Blad1!$C$85</c:f>
              <c:strCache>
                <c:ptCount val="1"/>
                <c:pt idx="0">
                  <c:v>Skillnad</c:v>
                </c:pt>
              </c:strCache>
            </c:strRef>
          </c:tx>
          <c:spPr>
            <a:solidFill>
              <a:schemeClr val="accent1"/>
            </a:solidFill>
            <a:ln>
              <a:noFill/>
            </a:ln>
            <a:effectLst/>
          </c:spPr>
          <c:invertIfNegative val="0"/>
          <c:dPt>
            <c:idx val="32"/>
            <c:invertIfNegative val="0"/>
            <c:bubble3D val="0"/>
            <c:spPr>
              <a:solidFill>
                <a:schemeClr val="accent6"/>
              </a:solidFill>
              <a:ln>
                <a:noFill/>
              </a:ln>
              <a:effectLst/>
            </c:spPr>
          </c:dPt>
          <c:dPt>
            <c:idx val="34"/>
            <c:invertIfNegative val="0"/>
            <c:bubble3D val="0"/>
            <c:spPr>
              <a:solidFill>
                <a:schemeClr val="accent6"/>
              </a:solidFill>
              <a:ln>
                <a:noFill/>
              </a:ln>
              <a:effectLst/>
            </c:spPr>
          </c:dPt>
          <c:cat>
            <c:strRef>
              <c:f>Blad1!$B$86:$B$135</c:f>
              <c:strCache>
                <c:ptCount val="50"/>
                <c:pt idx="0">
                  <c:v>75H läkarutbildning (exkl. disputerade som saknar läkarexamen) </c:v>
                </c:pt>
                <c:pt idx="1">
                  <c:v>85P polisutbildning </c:v>
                </c:pt>
                <c:pt idx="2">
                  <c:v>35P psykologutbildning </c:v>
                </c:pt>
                <c:pt idx="3">
                  <c:v>65V veterinärutbildning </c:v>
                </c:pt>
                <c:pt idx="4">
                  <c:v>75T tandhygienistutbildning </c:v>
                </c:pt>
                <c:pt idx="5">
                  <c:v>75J receptarieutbildning </c:v>
                </c:pt>
                <c:pt idx="6">
                  <c:v>15G lärarutbildning för grundskolans tidigare år </c:v>
                </c:pt>
                <c:pt idx="7">
                  <c:v>75M barnmorskeutbildning </c:v>
                </c:pt>
                <c:pt idx="8">
                  <c:v>75P socionomutbildning </c:v>
                </c:pt>
                <c:pt idx="9">
                  <c:v>15B förskollärarutbildning </c:v>
                </c:pt>
                <c:pt idx="10">
                  <c:v>15HP lärarutbildning grsk senare år och gymn., allmänna + praktiskt-estet.</c:v>
                </c:pt>
                <c:pt idx="11">
                  <c:v>55A arkitektutbildning </c:v>
                </c:pt>
                <c:pt idx="12">
                  <c:v>35E ekonomutbildning, högskoleutbildning (minst 3 år) </c:v>
                </c:pt>
                <c:pt idx="13">
                  <c:v>35J juristutbildning </c:v>
                </c:pt>
                <c:pt idx="14">
                  <c:v>35B biblioteks- och informationsvetensk. högskoleutbildning (minst 3 år) </c:v>
                </c:pt>
                <c:pt idx="15">
                  <c:v>75B arbetsterapeututbildning </c:v>
                </c:pt>
                <c:pt idx="16">
                  <c:v>75L sjukgymnast-/fysioterapeututbildning </c:v>
                </c:pt>
                <c:pt idx="17">
                  <c:v>75D biomedicinsk analytikerutbildning </c:v>
                </c:pt>
                <c:pt idx="18">
                  <c:v>55E civilingenjörsutbildning; teknisk fysik, elektro- och datateknik</c:v>
                </c:pt>
                <c:pt idx="19">
                  <c:v>45M matematiker-, statistiker-, datavetenskaplig högskoleutb. (minst 3 år) </c:v>
                </c:pt>
                <c:pt idx="20">
                  <c:v>35F personal- och beteendevetarutbildning, högskoleutb. (minst 3 år) </c:v>
                </c:pt>
                <c:pt idx="21">
                  <c:v>15S speciallärar- och specialpedagogutbildning </c:v>
                </c:pt>
                <c:pt idx="22">
                  <c:v>15F fritidspedagogutbildning </c:v>
                </c:pt>
                <c:pt idx="23">
                  <c:v>75A apotekarutbildning </c:v>
                </c:pt>
                <c:pt idx="24">
                  <c:v>73T tandsköterskeutbildning </c:v>
                </c:pt>
                <c:pt idx="25">
                  <c:v>25T teologisk utbildning, eftergymnasial nivå (minst 3 år) </c:v>
                </c:pt>
                <c:pt idx="26">
                  <c:v>45K kemistutbildning, högskoleutbildning (minst 3 år) </c:v>
                </c:pt>
                <c:pt idx="27">
                  <c:v>45D datautbildning, eftergymnasial nivå </c:v>
                </c:pt>
                <c:pt idx="28">
                  <c:v>55B civilingenjörsutbildning; industriell ekonomi</c:v>
                </c:pt>
                <c:pt idx="29">
                  <c:v>85T transportutbildning, eftergymnasial nivå </c:v>
                </c:pt>
                <c:pt idx="30">
                  <c:v>55G civilingenjörsutbildning; övrig/okänd inriktning</c:v>
                </c:pt>
                <c:pt idx="31">
                  <c:v>55F civilingenjörsutbildning; kemi- och bioteknik, material- och geoteknik</c:v>
                </c:pt>
                <c:pt idx="32">
                  <c:v>75S specialistsjuksköterskeutbildning</c:v>
                </c:pt>
                <c:pt idx="33">
                  <c:v>45B biologutbildning, högskoleutbildning (minst 3 år) </c:v>
                </c:pt>
                <c:pt idx="34">
                  <c:v>75N sjuksköterskeutbildning, grundutbildning </c:v>
                </c:pt>
                <c:pt idx="35">
                  <c:v>45F fysikerutbildning, högskoleutbildning (minst 3 år) </c:v>
                </c:pt>
                <c:pt idx="36">
                  <c:v>55C civilingenjörsutbildning; väg- och vatten, byggnadsteknik, lantmäteri</c:v>
                </c:pt>
                <c:pt idx="37">
                  <c:v>75O social omsorgsutbildning, eftergymnasial nivå </c:v>
                </c:pt>
                <c:pt idx="38">
                  <c:v>55D civilingenjörsutbildning; maskinteknik, fordons- och farkostteknik</c:v>
                </c:pt>
                <c:pt idx="39">
                  <c:v>55H högskoleingenjörsutb.; väg- och vatten, byggnadsteknik, lantmäteri</c:v>
                </c:pt>
                <c:pt idx="40">
                  <c:v>45G geovetenskaplig utbildning, högskoleutbildning (minst 3 år) </c:v>
                </c:pt>
                <c:pt idx="41">
                  <c:v>35M journalistik och medievetenskaplig utbildning, eftergymnasial nivå </c:v>
                </c:pt>
                <c:pt idx="42">
                  <c:v>55J högskoleingenjörsutbildning; teknisk fysik, elektro- och datateknik</c:v>
                </c:pt>
                <c:pt idx="43">
                  <c:v>55L högskoleingenjörsutbildning; övrig/okänd inriktning</c:v>
                </c:pt>
                <c:pt idx="44">
                  <c:v>15V yrkeslärarutbildning </c:v>
                </c:pt>
                <c:pt idx="45">
                  <c:v>65S skogsvetenskaplig utbildning, högskoleutbildning (minst 3 år) </c:v>
                </c:pt>
                <c:pt idx="46">
                  <c:v>55K högskoleingenjörsutb.; kemi- och bioteknik, material- och geoteknik</c:v>
                </c:pt>
                <c:pt idx="47">
                  <c:v>65J agronom- och hortonomutbildning </c:v>
                </c:pt>
                <c:pt idx="48">
                  <c:v>55I högsk.ing.utb; maskinteknik, fordons- farkostteknik, industriell ekon.</c:v>
                </c:pt>
                <c:pt idx="49">
                  <c:v>75F fritidsledarutbildning, eftergymnasial nivå </c:v>
                </c:pt>
              </c:strCache>
            </c:strRef>
          </c:cat>
          <c:val>
            <c:numRef>
              <c:f>Blad1!$C$86:$C$135</c:f>
              <c:numCache>
                <c:formatCode>General</c:formatCode>
                <c:ptCount val="50"/>
                <c:pt idx="0">
                  <c:v>2.1000000000000001E-2</c:v>
                </c:pt>
                <c:pt idx="1">
                  <c:v>6.4000000000000001E-2</c:v>
                </c:pt>
                <c:pt idx="2">
                  <c:v>6.7000000000000004E-2</c:v>
                </c:pt>
                <c:pt idx="3">
                  <c:v>7.4999999999999997E-2</c:v>
                </c:pt>
                <c:pt idx="4">
                  <c:v>8.1000000000000003E-2</c:v>
                </c:pt>
                <c:pt idx="5">
                  <c:v>8.199999999999999E-2</c:v>
                </c:pt>
                <c:pt idx="6">
                  <c:v>8.8000000000000009E-2</c:v>
                </c:pt>
                <c:pt idx="7">
                  <c:v>9.0999999999999998E-2</c:v>
                </c:pt>
                <c:pt idx="8">
                  <c:v>9.0999999999999998E-2</c:v>
                </c:pt>
                <c:pt idx="9">
                  <c:v>0.10400000000000001</c:v>
                </c:pt>
                <c:pt idx="10">
                  <c:v>0.114</c:v>
                </c:pt>
                <c:pt idx="11">
                  <c:v>0.11800000000000001</c:v>
                </c:pt>
                <c:pt idx="12">
                  <c:v>0.124</c:v>
                </c:pt>
                <c:pt idx="13">
                  <c:v>0.13400000000000001</c:v>
                </c:pt>
                <c:pt idx="14">
                  <c:v>0.13600000000000001</c:v>
                </c:pt>
                <c:pt idx="15">
                  <c:v>0.13600000000000001</c:v>
                </c:pt>
                <c:pt idx="16">
                  <c:v>0.13900000000000001</c:v>
                </c:pt>
                <c:pt idx="17">
                  <c:v>0.14499999999999999</c:v>
                </c:pt>
                <c:pt idx="18">
                  <c:v>0.16300000000000001</c:v>
                </c:pt>
                <c:pt idx="19">
                  <c:v>0.18100000000000002</c:v>
                </c:pt>
                <c:pt idx="20">
                  <c:v>0.19600000000000001</c:v>
                </c:pt>
                <c:pt idx="21">
                  <c:v>0.19699999999999998</c:v>
                </c:pt>
                <c:pt idx="22">
                  <c:v>0.19899999999999998</c:v>
                </c:pt>
                <c:pt idx="23">
                  <c:v>0.20100000000000001</c:v>
                </c:pt>
                <c:pt idx="24">
                  <c:v>0.20300000000000001</c:v>
                </c:pt>
                <c:pt idx="25">
                  <c:v>0.20499999999999999</c:v>
                </c:pt>
                <c:pt idx="26">
                  <c:v>0.21100000000000002</c:v>
                </c:pt>
                <c:pt idx="27">
                  <c:v>0.21199999999999999</c:v>
                </c:pt>
                <c:pt idx="28">
                  <c:v>0.21899999999999997</c:v>
                </c:pt>
                <c:pt idx="29">
                  <c:v>0.22699999999999998</c:v>
                </c:pt>
                <c:pt idx="30">
                  <c:v>0.22899999999999998</c:v>
                </c:pt>
                <c:pt idx="31">
                  <c:v>0.24399999999999999</c:v>
                </c:pt>
                <c:pt idx="32">
                  <c:v>0.251</c:v>
                </c:pt>
                <c:pt idx="33">
                  <c:v>0.26400000000000001</c:v>
                </c:pt>
                <c:pt idx="34">
                  <c:v>0.26800000000000002</c:v>
                </c:pt>
                <c:pt idx="35">
                  <c:v>0.28000000000000003</c:v>
                </c:pt>
                <c:pt idx="36">
                  <c:v>0.28100000000000003</c:v>
                </c:pt>
                <c:pt idx="37">
                  <c:v>0.28600000000000003</c:v>
                </c:pt>
                <c:pt idx="38">
                  <c:v>0.29100000000000004</c:v>
                </c:pt>
                <c:pt idx="39">
                  <c:v>0.30299999999999999</c:v>
                </c:pt>
                <c:pt idx="40">
                  <c:v>0.311</c:v>
                </c:pt>
                <c:pt idx="41">
                  <c:v>0.314</c:v>
                </c:pt>
                <c:pt idx="42">
                  <c:v>0.318</c:v>
                </c:pt>
                <c:pt idx="43">
                  <c:v>0.32400000000000001</c:v>
                </c:pt>
                <c:pt idx="44">
                  <c:v>0.34600000000000003</c:v>
                </c:pt>
                <c:pt idx="45">
                  <c:v>0.38900000000000001</c:v>
                </c:pt>
                <c:pt idx="46">
                  <c:v>0.40799999999999997</c:v>
                </c:pt>
                <c:pt idx="47">
                  <c:v>0.41</c:v>
                </c:pt>
                <c:pt idx="48">
                  <c:v>0.441</c:v>
                </c:pt>
                <c:pt idx="49">
                  <c:v>0.496</c:v>
                </c:pt>
              </c:numCache>
            </c:numRef>
          </c:val>
        </c:ser>
        <c:dLbls>
          <c:showLegendKey val="0"/>
          <c:showVal val="0"/>
          <c:showCatName val="0"/>
          <c:showSerName val="0"/>
          <c:showPercent val="0"/>
          <c:showBubbleSize val="0"/>
        </c:dLbls>
        <c:gapWidth val="100"/>
        <c:overlap val="-27"/>
        <c:axId val="388243888"/>
        <c:axId val="280660920"/>
      </c:barChart>
      <c:catAx>
        <c:axId val="38824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80660920"/>
        <c:crosses val="autoZero"/>
        <c:auto val="1"/>
        <c:lblAlgn val="ctr"/>
        <c:lblOffset val="100"/>
        <c:noMultiLvlLbl val="0"/>
      </c:catAx>
      <c:valAx>
        <c:axId val="280660920"/>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88243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011592300962381E-2"/>
          <c:y val="4.6296296296296294E-2"/>
          <c:w val="0.86338429571303588"/>
          <c:h val="0.8416746864975212"/>
        </c:manualLayout>
      </c:layout>
      <c:scatterChart>
        <c:scatterStyle val="lineMarker"/>
        <c:varyColors val="0"/>
        <c:ser>
          <c:idx val="0"/>
          <c:order val="0"/>
          <c:tx>
            <c:strRef>
              <c:f>'Diagram 3'!$C$92</c:f>
              <c:strCache>
                <c:ptCount val="1"/>
                <c:pt idx="0">
                  <c:v>(22)</c:v>
                </c:pt>
              </c:strCache>
            </c:strRef>
          </c:tx>
          <c:spPr>
            <a:ln w="28575" cap="rnd">
              <a:noFill/>
              <a:round/>
            </a:ln>
            <a:effectLst/>
          </c:spPr>
          <c:marker>
            <c:symbol val="circle"/>
            <c:size val="5"/>
            <c:spPr>
              <a:solidFill>
                <a:srgbClr val="EB6913"/>
              </a:solidFill>
              <a:ln w="57150">
                <a:solidFill>
                  <a:srgbClr val="EB6913"/>
                </a:solidFill>
              </a:ln>
              <a:effectLst/>
            </c:spPr>
          </c:marker>
          <c:dLbls>
            <c:dLbl>
              <c:idx val="0"/>
              <c:layout>
                <c:manualLayout>
                  <c:x val="-9.1666666666666771E-2"/>
                  <c:y val="7.407407407407407E-2"/>
                </c:manualLayout>
              </c:layout>
              <c:tx>
                <c:rich>
                  <a:bodyPr/>
                  <a:lstStyle/>
                  <a:p>
                    <a:r>
                      <a:rPr lang="en-US"/>
                      <a:t>Stockholm</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2335767535768439E-2"/>
                  <c:y val="0.15137104205187268"/>
                </c:manualLayout>
              </c:layout>
              <c:tx>
                <c:rich>
                  <a:bodyPr/>
                  <a:lstStyle/>
                  <a:p>
                    <a:r>
                      <a:rPr lang="en-US"/>
                      <a:t>Uppsala</a:t>
                    </a:r>
                  </a:p>
                </c:rich>
              </c:tx>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0.12777777777777777"/>
                  <c:y val="5.5555555555555552E-2"/>
                </c:manualLayout>
              </c:layout>
              <c:tx>
                <c:rich>
                  <a:bodyPr/>
                  <a:lstStyle/>
                  <a:p>
                    <a:r>
                      <a:rPr lang="en-US"/>
                      <a:t>Halland</a:t>
                    </a:r>
                  </a:p>
                </c:rich>
              </c:tx>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0.16793893129770998"/>
                  <c:y val="2.9489199953692979E-2"/>
                </c:manualLayout>
              </c:layout>
              <c:tx>
                <c:rich>
                  <a:bodyPr/>
                  <a:lstStyle/>
                  <a:p>
                    <a:r>
                      <a:rPr lang="en-US"/>
                      <a:t>Västra Götaland</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25400" cap="rnd">
                <a:solidFill>
                  <a:schemeClr val="accent1"/>
                </a:solidFill>
                <a:prstDash val="sysDot"/>
              </a:ln>
              <a:effectLst/>
            </c:spPr>
            <c:trendlineType val="linear"/>
            <c:dispRSqr val="0"/>
            <c:dispEq val="0"/>
          </c:trendline>
          <c:xVal>
            <c:numRef>
              <c:f>'Diagram 3'!$B$93:$B$113</c:f>
              <c:numCache>
                <c:formatCode>0.000</c:formatCode>
                <c:ptCount val="21"/>
                <c:pt idx="0">
                  <c:v>0.12978897766851055</c:v>
                </c:pt>
                <c:pt idx="1">
                  <c:v>0.14970601537765718</c:v>
                </c:pt>
                <c:pt idx="2">
                  <c:v>0.21323011963406052</c:v>
                </c:pt>
                <c:pt idx="3">
                  <c:v>0.19571608567828644</c:v>
                </c:pt>
                <c:pt idx="4">
                  <c:v>0.24415443175638935</c:v>
                </c:pt>
                <c:pt idx="5">
                  <c:v>0.16367265469061876</c:v>
                </c:pt>
                <c:pt idx="6">
                  <c:v>0.26003210272873195</c:v>
                </c:pt>
                <c:pt idx="7">
                  <c:v>0.1717557251908397</c:v>
                </c:pt>
                <c:pt idx="8">
                  <c:v>0.16956077630234934</c:v>
                </c:pt>
                <c:pt idx="9">
                  <c:v>0.18638918426249432</c:v>
                </c:pt>
                <c:pt idx="10">
                  <c:v>0.25339087546239208</c:v>
                </c:pt>
                <c:pt idx="11">
                  <c:v>0.28447973840943597</c:v>
                </c:pt>
                <c:pt idx="12">
                  <c:v>0.23684210526315788</c:v>
                </c:pt>
                <c:pt idx="13">
                  <c:v>0.2395104895104895</c:v>
                </c:pt>
                <c:pt idx="14">
                  <c:v>0.24402606806661839</c:v>
                </c:pt>
                <c:pt idx="15">
                  <c:v>0.19169510807736065</c:v>
                </c:pt>
                <c:pt idx="16">
                  <c:v>0.21094264996704021</c:v>
                </c:pt>
                <c:pt idx="17">
                  <c:v>0.23932926829268292</c:v>
                </c:pt>
                <c:pt idx="18">
                  <c:v>0.21196358907672302</c:v>
                </c:pt>
                <c:pt idx="19">
                  <c:v>0.20291616038882138</c:v>
                </c:pt>
                <c:pt idx="20">
                  <c:v>0.25184638109305763</c:v>
                </c:pt>
              </c:numCache>
            </c:numRef>
          </c:xVal>
          <c:yVal>
            <c:numRef>
              <c:f>'Diagram 3'!$C$93:$C$113</c:f>
              <c:numCache>
                <c:formatCode>0.000</c:formatCode>
                <c:ptCount val="21"/>
                <c:pt idx="0">
                  <c:v>0.74277811923786108</c:v>
                </c:pt>
                <c:pt idx="1">
                  <c:v>0.76526458616010851</c:v>
                </c:pt>
                <c:pt idx="2">
                  <c:v>0.71850809289232931</c:v>
                </c:pt>
                <c:pt idx="3">
                  <c:v>0.75472490550188998</c:v>
                </c:pt>
                <c:pt idx="4">
                  <c:v>0.68352365415986949</c:v>
                </c:pt>
                <c:pt idx="5">
                  <c:v>0.74251497005988021</c:v>
                </c:pt>
                <c:pt idx="6">
                  <c:v>0.6837881219903692</c:v>
                </c:pt>
                <c:pt idx="7">
                  <c:v>0.77480916030534353</c:v>
                </c:pt>
                <c:pt idx="8">
                  <c:v>0.74463738508682331</c:v>
                </c:pt>
                <c:pt idx="9">
                  <c:v>0.739480480024305</c:v>
                </c:pt>
                <c:pt idx="10">
                  <c:v>0.67385943279901361</c:v>
                </c:pt>
                <c:pt idx="11">
                  <c:v>0.6383276888940792</c:v>
                </c:pt>
                <c:pt idx="12">
                  <c:v>0.6948790896159317</c:v>
                </c:pt>
                <c:pt idx="13">
                  <c:v>0.69405594405594406</c:v>
                </c:pt>
                <c:pt idx="14">
                  <c:v>0.68428674873280226</c:v>
                </c:pt>
                <c:pt idx="15">
                  <c:v>0.75028441410693969</c:v>
                </c:pt>
                <c:pt idx="16">
                  <c:v>0.69742913645352667</c:v>
                </c:pt>
                <c:pt idx="17">
                  <c:v>0.68368902439024393</c:v>
                </c:pt>
                <c:pt idx="18">
                  <c:v>0.71651495448634595</c:v>
                </c:pt>
                <c:pt idx="19">
                  <c:v>0.72782503037667068</c:v>
                </c:pt>
                <c:pt idx="20">
                  <c:v>0.68833087149187588</c:v>
                </c:pt>
              </c:numCache>
            </c:numRef>
          </c:yVal>
          <c:smooth val="0"/>
        </c:ser>
        <c:dLbls>
          <c:showLegendKey val="0"/>
          <c:showVal val="0"/>
          <c:showCatName val="0"/>
          <c:showSerName val="0"/>
          <c:showPercent val="0"/>
          <c:showBubbleSize val="0"/>
        </c:dLbls>
        <c:axId val="394879152"/>
        <c:axId val="394879544"/>
      </c:scatterChart>
      <c:valAx>
        <c:axId val="394879152"/>
        <c:scaling>
          <c:orientation val="minMax"/>
          <c:min val="0.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94879544"/>
        <c:crosses val="autoZero"/>
        <c:crossBetween val="midCat"/>
      </c:valAx>
      <c:valAx>
        <c:axId val="394879544"/>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394879152"/>
        <c:crosses val="autoZero"/>
        <c:crossBetween val="midCat"/>
      </c:valAx>
      <c:spPr>
        <a:solidFill>
          <a:schemeClr val="bg1">
            <a:lumMod val="95000"/>
          </a:schemeClr>
        </a:solid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0.0396</cdr:x>
      <cdr:y>0.04125</cdr:y>
    </cdr:from>
    <cdr:to>
      <cdr:x>0.95442</cdr:x>
      <cdr:y>0.82424</cdr:y>
    </cdr:to>
    <cdr:cxnSp macro="">
      <cdr:nvCxnSpPr>
        <cdr:cNvPr id="3" name="Rak 2"/>
        <cdr:cNvCxnSpPr/>
      </cdr:nvCxnSpPr>
      <cdr:spPr>
        <a:xfrm xmlns:a="http://schemas.openxmlformats.org/drawingml/2006/main" flipV="1">
          <a:off x="284747" y="198610"/>
          <a:ext cx="6577264" cy="376989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0.0318</cdr:x>
      <cdr:y>0.03941</cdr:y>
    </cdr:from>
    <cdr:to>
      <cdr:x>0.23005</cdr:x>
      <cdr:y>0.1289</cdr:y>
    </cdr:to>
    <cdr:sp macro="" textlink="">
      <cdr:nvSpPr>
        <cdr:cNvPr id="4" name="textruta 7"/>
        <cdr:cNvSpPr txBox="1"/>
      </cdr:nvSpPr>
      <cdr:spPr>
        <a:xfrm xmlns:a="http://schemas.openxmlformats.org/drawingml/2006/main">
          <a:off x="228600" y="189755"/>
          <a:ext cx="1425390" cy="43088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sv-SE" sz="1100" b="1" dirty="0" smtClean="0"/>
            <a:t>GRUNDUTBILDADE</a:t>
          </a:r>
        </a:p>
        <a:p xmlns:a="http://schemas.openxmlformats.org/drawingml/2006/main">
          <a:r>
            <a:rPr lang="sv-SE" sz="1100" b="1" dirty="0" smtClean="0"/>
            <a:t> SJUKSKÖTERSKOR </a:t>
          </a:r>
          <a:r>
            <a:rPr lang="el-GR" sz="1100" b="1" dirty="0" smtClean="0"/>
            <a:t>Δ</a:t>
          </a:r>
          <a:endParaRPr lang="sv-SE" sz="1100" b="1" dirty="0"/>
        </a:p>
      </cdr:txBody>
    </cdr:sp>
  </cdr:relSizeAnchor>
  <cdr:relSizeAnchor xmlns:cdr="http://schemas.openxmlformats.org/drawingml/2006/chartDrawing">
    <cdr:from>
      <cdr:x>0.79527</cdr:x>
      <cdr:y>0.62499</cdr:y>
    </cdr:from>
    <cdr:to>
      <cdr:x>0.94202</cdr:x>
      <cdr:y>0.67932</cdr:y>
    </cdr:to>
    <cdr:sp macro="" textlink="">
      <cdr:nvSpPr>
        <cdr:cNvPr id="5" name="textruta 6"/>
        <cdr:cNvSpPr txBox="1"/>
      </cdr:nvSpPr>
      <cdr:spPr>
        <a:xfrm xmlns:a="http://schemas.openxmlformats.org/drawingml/2006/main">
          <a:off x="5717738" y="3009153"/>
          <a:ext cx="1055097"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sv-SE" sz="1100" b="1" dirty="0" smtClean="0"/>
            <a:t>BEFOLKNING </a:t>
          </a:r>
          <a:r>
            <a:rPr lang="el-GR" sz="1100" b="1" dirty="0" smtClean="0"/>
            <a:t>Δ</a:t>
          </a:r>
          <a:endParaRPr lang="sv-SE" sz="11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0.57702</cdr:x>
      <cdr:y>0.71042</cdr:y>
    </cdr:from>
    <cdr:to>
      <cdr:x>0.67233</cdr:x>
      <cdr:y>0.75748</cdr:y>
    </cdr:to>
    <cdr:sp macro="" textlink="">
      <cdr:nvSpPr>
        <cdr:cNvPr id="2" name="textruta 1"/>
        <cdr:cNvSpPr txBox="1"/>
      </cdr:nvSpPr>
      <cdr:spPr>
        <a:xfrm xmlns:a="http://schemas.openxmlformats.org/drawingml/2006/main">
          <a:off x="4325640" y="3458682"/>
          <a:ext cx="714487" cy="22911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sv-SE" sz="1200" dirty="0"/>
            <a:t>Skåne</a:t>
          </a:r>
        </a:p>
      </cdr:txBody>
    </cdr:sp>
  </cdr:relSizeAnchor>
  <cdr:relSizeAnchor xmlns:cdr="http://schemas.openxmlformats.org/drawingml/2006/chartDrawing">
    <cdr:from>
      <cdr:x>0.03315</cdr:x>
      <cdr:y>0.04523</cdr:y>
    </cdr:from>
    <cdr:to>
      <cdr:x>0.95604</cdr:x>
      <cdr:y>0.81941</cdr:y>
    </cdr:to>
    <cdr:cxnSp macro="">
      <cdr:nvCxnSpPr>
        <cdr:cNvPr id="3" name="Rak 2"/>
        <cdr:cNvCxnSpPr/>
      </cdr:nvCxnSpPr>
      <cdr:spPr>
        <a:xfrm xmlns:a="http://schemas.openxmlformats.org/drawingml/2006/main" flipV="1">
          <a:off x="248492" y="220219"/>
          <a:ext cx="6918402" cy="376907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0.08365</cdr:x>
      <cdr:y>0.0376</cdr:y>
    </cdr:from>
    <cdr:to>
      <cdr:x>0.21256</cdr:x>
      <cdr:y>0.09585</cdr:y>
    </cdr:to>
    <cdr:sp macro="" textlink="">
      <cdr:nvSpPr>
        <cdr:cNvPr id="2" name="textruta 4"/>
        <cdr:cNvSpPr txBox="1"/>
      </cdr:nvSpPr>
      <cdr:spPr>
        <a:xfrm xmlns:a="http://schemas.openxmlformats.org/drawingml/2006/main">
          <a:off x="586344" y="178764"/>
          <a:ext cx="903645"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r>
            <a:rPr lang="sv-SE" sz="1200" dirty="0" smtClean="0"/>
            <a:t>MATCHADE</a:t>
          </a:r>
          <a:endParaRPr lang="sv-SE" sz="1200" dirty="0"/>
        </a:p>
      </cdr:txBody>
    </cdr:sp>
  </cdr:relSizeAnchor>
  <cdr:relSizeAnchor xmlns:cdr="http://schemas.openxmlformats.org/drawingml/2006/chartDrawing">
    <cdr:from>
      <cdr:x>0.69105</cdr:x>
      <cdr:y>0.78771</cdr:y>
    </cdr:from>
    <cdr:to>
      <cdr:x>0.95396</cdr:x>
      <cdr:y>0.84597</cdr:y>
    </cdr:to>
    <cdr:sp macro="" textlink="">
      <cdr:nvSpPr>
        <cdr:cNvPr id="3" name="textruta 5"/>
        <cdr:cNvSpPr txBox="1"/>
      </cdr:nvSpPr>
      <cdr:spPr>
        <a:xfrm xmlns:a="http://schemas.openxmlformats.org/drawingml/2006/main">
          <a:off x="4844168" y="3745470"/>
          <a:ext cx="1842940"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r>
            <a:rPr lang="sv-SE" sz="1200" dirty="0" smtClean="0"/>
            <a:t>HÖGRE</a:t>
          </a:r>
          <a:r>
            <a:rPr lang="sv-SE" sz="1200" dirty="0" smtClean="0"/>
            <a:t> </a:t>
          </a:r>
          <a:r>
            <a:rPr lang="sv-SE" sz="1200" dirty="0" smtClean="0"/>
            <a:t>UTBILDNINGSNIVÅ</a:t>
          </a:r>
          <a:endParaRPr lang="sv-SE" sz="1200" dirty="0"/>
        </a:p>
      </cdr:txBody>
    </cdr:sp>
  </cdr:relSizeAnchor>
</c:userShapes>
</file>

<file path=ppt/drawings/drawing4.xml><?xml version="1.0" encoding="utf-8"?>
<c:userShapes xmlns:c="http://schemas.openxmlformats.org/drawingml/2006/chart">
  <cdr:relSizeAnchor xmlns:cdr="http://schemas.openxmlformats.org/drawingml/2006/chartDrawing">
    <cdr:from>
      <cdr:x>0.06195</cdr:x>
      <cdr:y>0</cdr:y>
    </cdr:from>
    <cdr:to>
      <cdr:x>0.18054</cdr:x>
      <cdr:y>0.06058</cdr:y>
    </cdr:to>
    <cdr:sp macro="" textlink="">
      <cdr:nvSpPr>
        <cdr:cNvPr id="2" name="textruta 4"/>
        <cdr:cNvSpPr txBox="1"/>
      </cdr:nvSpPr>
      <cdr:spPr>
        <a:xfrm xmlns:a="http://schemas.openxmlformats.org/drawingml/2006/main">
          <a:off x="472073" y="-1397000"/>
          <a:ext cx="903639" cy="27697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sv-SE" sz="1200" dirty="0" smtClean="0"/>
            <a:t>MATCHADE</a:t>
          </a:r>
          <a:endParaRPr lang="sv-SE" sz="1200" dirty="0"/>
        </a:p>
      </cdr:txBody>
    </cdr:sp>
  </cdr:relSizeAnchor>
  <cdr:relSizeAnchor xmlns:cdr="http://schemas.openxmlformats.org/drawingml/2006/chartDrawing">
    <cdr:from>
      <cdr:x>0.72232</cdr:x>
      <cdr:y>0.81366</cdr:y>
    </cdr:from>
    <cdr:to>
      <cdr:x>0.95924</cdr:x>
      <cdr:y>0.87425</cdr:y>
    </cdr:to>
    <cdr:sp macro="" textlink="">
      <cdr:nvSpPr>
        <cdr:cNvPr id="3" name="textruta 5"/>
        <cdr:cNvSpPr txBox="1"/>
      </cdr:nvSpPr>
      <cdr:spPr>
        <a:xfrm xmlns:a="http://schemas.openxmlformats.org/drawingml/2006/main">
          <a:off x="5504106" y="3720070"/>
          <a:ext cx="1805302"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sv-SE" sz="1200" dirty="0" smtClean="0"/>
            <a:t>LÄGRE </a:t>
          </a:r>
          <a:r>
            <a:rPr lang="sv-SE" sz="1200" dirty="0" smtClean="0"/>
            <a:t>UTBILDNINGSNIVÅ</a:t>
          </a:r>
          <a:endParaRPr lang="sv-SE" sz="1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7EFDC-F10E-4137-ABA1-890C0EA17977}" type="datetimeFigureOut">
              <a:rPr lang="sv-SE" smtClean="0"/>
              <a:t>2017-11-06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ADD90A-DBD6-4A6F-8937-0CE845E36D75}" type="slidenum">
              <a:rPr lang="sv-SE" smtClean="0"/>
              <a:t>‹#›</a:t>
            </a:fld>
            <a:endParaRPr lang="sv-SE"/>
          </a:p>
        </p:txBody>
      </p:sp>
    </p:spTree>
    <p:extLst>
      <p:ext uri="{BB962C8B-B14F-4D97-AF65-F5344CB8AC3E}">
        <p14:creationId xmlns:p14="http://schemas.microsoft.com/office/powerpoint/2010/main" val="2532315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Förra gången VO-anställda. År 2015 arbetade 743 000 personer i vård- och omsorg. Det svarar</a:t>
            </a:r>
            <a:r>
              <a:rPr lang="sv-SE" baseline="0" dirty="0" smtClean="0"/>
              <a:t> mot 17 procent av samtliga förvärvsarbetande.</a:t>
            </a:r>
          </a:p>
          <a:p>
            <a:r>
              <a:rPr lang="sv-SE" baseline="0" dirty="0" smtClean="0"/>
              <a:t>Var sjätte förvärvsarbetande arbetar alltså i vård- och omsorg. Åtta av 10 är kvinnor.</a:t>
            </a:r>
          </a:p>
          <a:p>
            <a:r>
              <a:rPr lang="sv-SE" baseline="0" dirty="0" smtClean="0"/>
              <a:t>Efter VO-anställda är sjuksköterskorna den näst största yrkesgruppen på ca 118 000 personer.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Också intressant att notera att 32 procent av hela sysselsättningsökningen mellan 2008 och 2015 har skett i vård- och omsorg. (RMI)</a:t>
            </a:r>
            <a:endParaRPr lang="sv-SE" dirty="0" smtClean="0"/>
          </a:p>
          <a:p>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a:t>
            </a:fld>
            <a:endParaRPr lang="sv-SE"/>
          </a:p>
        </p:txBody>
      </p:sp>
    </p:spTree>
    <p:extLst>
      <p:ext uri="{BB962C8B-B14F-4D97-AF65-F5344CB8AC3E}">
        <p14:creationId xmlns:p14="http://schemas.microsoft.com/office/powerpoint/2010/main" val="3439520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det gäller specialistutbildade sjuksköterskor har dessa minskat i riket</a:t>
            </a:r>
            <a:r>
              <a:rPr lang="sv-SE" baseline="0" dirty="0" smtClean="0"/>
              <a:t>. År 2006 utgjorde de 45 procent av samtliga </a:t>
            </a:r>
            <a:r>
              <a:rPr lang="sv-SE" baseline="0" dirty="0" err="1" smtClean="0"/>
              <a:t>ssk</a:t>
            </a:r>
            <a:r>
              <a:rPr lang="sv-SE" baseline="0" dirty="0" smtClean="0"/>
              <a:t>. År 2015 hade andelen sjunkit till 41 procent.</a:t>
            </a:r>
          </a:p>
          <a:p>
            <a:r>
              <a:rPr lang="sv-SE" baseline="0" dirty="0" smtClean="0"/>
              <a:t>Det finns regionala skillnader. I 15 regioner har det blivit färre specialistutbildade sjuksköterskor och i sex regioner har de blivit fler.</a:t>
            </a:r>
          </a:p>
          <a:p>
            <a:r>
              <a:rPr lang="sv-SE" baseline="0" dirty="0" smtClean="0"/>
              <a:t>Procentuellt har ökningen varit störst i Halland, Västerbotten, Stockholm och Östergötland. Minskningen har varit störst i Norrbotten, Dalarna och Gävleborg.</a:t>
            </a:r>
          </a:p>
          <a:p>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10</a:t>
            </a:fld>
            <a:endParaRPr lang="sv-SE"/>
          </a:p>
        </p:txBody>
      </p:sp>
    </p:spTree>
    <p:extLst>
      <p:ext uri="{BB962C8B-B14F-4D97-AF65-F5344CB8AC3E}">
        <p14:creationId xmlns:p14="http://schemas.microsoft.com/office/powerpoint/2010/main" val="1446118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Om</a:t>
            </a:r>
            <a:r>
              <a:rPr lang="sv-SE" baseline="0" dirty="0" smtClean="0"/>
              <a:t> vi jämför tillväxten för förvärvsarbetande grund </a:t>
            </a:r>
            <a:r>
              <a:rPr lang="sv-SE" baseline="0" dirty="0" err="1" smtClean="0"/>
              <a:t>ssk</a:t>
            </a:r>
            <a:r>
              <a:rPr lang="sv-SE" baseline="0" dirty="0" smtClean="0"/>
              <a:t>, spec. </a:t>
            </a:r>
            <a:r>
              <a:rPr lang="sv-SE" baseline="0" dirty="0" err="1" smtClean="0"/>
              <a:t>ssk</a:t>
            </a:r>
            <a:r>
              <a:rPr lang="sv-SE" baseline="0" dirty="0" smtClean="0"/>
              <a:t> samt befolkningen så kan vi konstatera att antalet specialistsjuksköterskor har haft o-tillväxt om vi jämför 2006 med 2015. Omvänt kan vi konstatera att antalet grundutbildade sjuksköterskor har ökat kraftigt i förhållande till befolkningsutvecklingen.</a:t>
            </a:r>
          </a:p>
          <a:p>
            <a:r>
              <a:rPr lang="sv-SE" baseline="0" dirty="0" smtClean="0"/>
              <a:t>För hela gruppen sjuksköterskor har tillväxten följt befolkningsutvecklingen.</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11</a:t>
            </a:fld>
            <a:endParaRPr lang="sv-SE"/>
          </a:p>
        </p:txBody>
      </p:sp>
    </p:spTree>
    <p:extLst>
      <p:ext uri="{BB962C8B-B14F-4D97-AF65-F5344CB8AC3E}">
        <p14:creationId xmlns:p14="http://schemas.microsoft.com/office/powerpoint/2010/main" val="4036807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På förra bilden såg vi antalet sjuksköterskeutbildade</a:t>
            </a:r>
            <a:r>
              <a:rPr lang="sv-SE" baseline="0" dirty="0" smtClean="0"/>
              <a:t> i dagbefolkningen men det säger inte något om hur utvecklingen faktiskt sett ut i vården. </a:t>
            </a:r>
          </a:p>
          <a:p>
            <a:r>
              <a:rPr lang="sv-SE" baseline="0" dirty="0" smtClean="0"/>
              <a:t>Tittar vi istället på matchade förvärvsarbetande nattbefolkning för riket så ser vi samma utveckling som i föregående bild, fast sista året här är 2013.</a:t>
            </a:r>
          </a:p>
          <a:p>
            <a:r>
              <a:rPr lang="sv-SE" baseline="0" dirty="0" smtClean="0"/>
              <a:t>Vi kan också konstatera att när det gäller specialistutbildade sjuksköterskor så verkar registerstatistiken avspegla det som prognoser och rekryteringsenkäterna säger. Däremot är det inte lika uppenbart hur man ska förklara varför det varit en så kraftig ökning av grundutbildade sjuksköterskor samtidigt som arbetsgivarna säger att det är svårt att rekrytera. </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12</a:t>
            </a:fld>
            <a:endParaRPr lang="sv-SE"/>
          </a:p>
        </p:txBody>
      </p:sp>
    </p:spTree>
    <p:extLst>
      <p:ext uri="{BB962C8B-B14F-4D97-AF65-F5344CB8AC3E}">
        <p14:creationId xmlns:p14="http://schemas.microsoft.com/office/powerpoint/2010/main" val="1468107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Den främsta förklaringen</a:t>
            </a:r>
            <a:r>
              <a:rPr lang="sv-SE" baseline="0" dirty="0" smtClean="0"/>
              <a:t> till att det blivit färre specialistutbildade </a:t>
            </a:r>
            <a:r>
              <a:rPr lang="sv-SE" baseline="0" dirty="0" err="1" smtClean="0"/>
              <a:t>ssk</a:t>
            </a:r>
            <a:r>
              <a:rPr lang="sv-SE" baseline="0" dirty="0" smtClean="0"/>
              <a:t> är troligen att fler går i pension än som utbildas. Genom informationen i tabell U3 ser vi att åldersavgångarna (personer som fyller 65) i samtliga regioner utom Stockholm är större än antalet examinerade.</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13</a:t>
            </a:fld>
            <a:endParaRPr lang="sv-SE"/>
          </a:p>
        </p:txBody>
      </p:sp>
    </p:spTree>
    <p:extLst>
      <p:ext uri="{BB962C8B-B14F-4D97-AF65-F5344CB8AC3E}">
        <p14:creationId xmlns:p14="http://schemas.microsoft.com/office/powerpoint/2010/main" val="1403938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Kan</a:t>
            </a:r>
            <a:r>
              <a:rPr lang="sv-SE" baseline="0" dirty="0" smtClean="0"/>
              <a:t> vi se några regionala skillnader vad gäller utvecklingen för grundutbildade respektive specialistutbildade </a:t>
            </a:r>
            <a:r>
              <a:rPr lang="sv-SE" baseline="0" dirty="0" err="1" smtClean="0"/>
              <a:t>ssk</a:t>
            </a:r>
            <a:r>
              <a:rPr lang="sv-SE" baseline="0" dirty="0" smtClean="0"/>
              <a:t>?</a:t>
            </a:r>
          </a:p>
          <a:p>
            <a:r>
              <a:rPr lang="sv-SE" baseline="0" dirty="0" smtClean="0"/>
              <a:t>Som jag sa tidigare så skulle man behöva ha statistik på regional nivå över hur många sjuksköterskor som arbetar i vården och hur det har utvecklats över tid samt om matchningen bland de vårdanställda förändrats. Det har vi inte men vi vet via tabellen U2 att en mycket hög andel av sjuksköterskorna bor och arbetar i samma region. Det ligger mellan 92 och 99 procent. Vi vet också från de äldre E3-tabellen att matchad förvärvsgrad bland sjuksköterskor i förvärvsarbetande nattbefolkning ligger mellan 78 och 90 procent och har ökat över hela perioden i samtliga regioner utom en (Uppsala).Då kanske det är rimligt att anta att förändringen över tid i den förvärvsarbetande dagbefolkningen ger en bra indikation på utvecklingen i regionerna.</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14</a:t>
            </a:fld>
            <a:endParaRPr lang="sv-SE"/>
          </a:p>
        </p:txBody>
      </p:sp>
    </p:spTree>
    <p:extLst>
      <p:ext uri="{BB962C8B-B14F-4D97-AF65-F5344CB8AC3E}">
        <p14:creationId xmlns:p14="http://schemas.microsoft.com/office/powerpoint/2010/main" val="3436221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Om hypotesen stämmer så kan vi konstatera att i samtliga regioner utom Västernorrland</a:t>
            </a:r>
            <a:r>
              <a:rPr lang="sv-SE" baseline="0" dirty="0" smtClean="0"/>
              <a:t> har de förvärvsarbetande grundutbildade sjuksköterskorna</a:t>
            </a:r>
          </a:p>
          <a:p>
            <a:r>
              <a:rPr lang="sv-SE" baseline="0" dirty="0" smtClean="0"/>
              <a:t>ökat snabbare än befolkningen har växt. Om man ligger på linjen växer utbildningsgruppen i samma takt som befolkningen. Om man ligger under linjen växer man långsammare än befolkningen. </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15</a:t>
            </a:fld>
            <a:endParaRPr lang="sv-SE"/>
          </a:p>
        </p:txBody>
      </p:sp>
    </p:spTree>
    <p:extLst>
      <p:ext uri="{BB962C8B-B14F-4D97-AF65-F5344CB8AC3E}">
        <p14:creationId xmlns:p14="http://schemas.microsoft.com/office/powerpoint/2010/main" val="3373887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Omvänt så ser vi att de förvärvsarbetande</a:t>
            </a:r>
            <a:r>
              <a:rPr lang="sv-SE" baseline="0" dirty="0" smtClean="0"/>
              <a:t> specialistutbildade sjuksköterskorna haft en betydligt svagare tillväxt än befolkningen i samtliga regioner förutom Västerbotten. </a:t>
            </a:r>
          </a:p>
          <a:p>
            <a:r>
              <a:rPr lang="sv-SE" baseline="0" dirty="0" smtClean="0"/>
              <a:t>Så även på regionala nivå verkar det som att Arbetskraftsbarometerns bedömning gällande specialistutbildade sjuksköterskor bekräfta i statistiken. Men varför ökar de grundutbildade sjuksköterskorna så mycket samtidigt som arbetsgivarna här också signalerar brist? Det kan finnas flera förklaringar till det men vi ska titta närmare på om det kan ha något att göra med hur matchningen ser ut bland sjuksköterskor med den nya tabellen E4.</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16</a:t>
            </a:fld>
            <a:endParaRPr lang="sv-SE"/>
          </a:p>
        </p:txBody>
      </p:sp>
    </p:spTree>
    <p:extLst>
      <p:ext uri="{BB962C8B-B14F-4D97-AF65-F5344CB8AC3E}">
        <p14:creationId xmlns:p14="http://schemas.microsoft.com/office/powerpoint/2010/main" val="3010049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Av 50 utbildningsgrupper</a:t>
            </a:r>
            <a:r>
              <a:rPr lang="sv-SE" baseline="0" dirty="0" smtClean="0"/>
              <a:t> på eftergymnasial nivå ligger specialistutbildade </a:t>
            </a:r>
            <a:r>
              <a:rPr lang="sv-SE" baseline="0" dirty="0" err="1" smtClean="0"/>
              <a:t>ssk</a:t>
            </a:r>
            <a:r>
              <a:rPr lang="sv-SE" baseline="0" dirty="0" smtClean="0"/>
              <a:t> på plats 33 och grundutbildade </a:t>
            </a:r>
            <a:r>
              <a:rPr lang="sv-SE" baseline="0" dirty="0" err="1" smtClean="0"/>
              <a:t>ssk</a:t>
            </a:r>
            <a:r>
              <a:rPr lang="sv-SE" baseline="0" dirty="0" smtClean="0"/>
              <a:t> på plats 35</a:t>
            </a:r>
          </a:p>
          <a:p>
            <a:r>
              <a:rPr lang="sv-SE" baseline="0" dirty="0" smtClean="0"/>
              <a:t>Så trots brist enligt arbetsgivare och nolltillväxt för specialistutbildade så en ganska medelmåttig matchningsgrad relativt förvärvsgraden.</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18</a:t>
            </a:fld>
            <a:endParaRPr lang="sv-SE"/>
          </a:p>
        </p:txBody>
      </p:sp>
    </p:spTree>
    <p:extLst>
      <p:ext uri="{BB962C8B-B14F-4D97-AF65-F5344CB8AC3E}">
        <p14:creationId xmlns:p14="http://schemas.microsoft.com/office/powerpoint/2010/main" val="2769193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Statistiken i E4 är möjlig att dela upp i ett antal delar. När det gäller grundutbildade sjuksköterskor så ser vi att den</a:t>
            </a:r>
            <a:r>
              <a:rPr lang="sv-SE" baseline="0" dirty="0" smtClean="0"/>
              <a:t> avgörande förklaringen till den relativt låga matchningen beror på en stor andel underutbildade. Detta är gruppen som har rätt inriktning men lägre utbildningsnivå än yrket typiskt kräver.</a:t>
            </a:r>
          </a:p>
          <a:p>
            <a:r>
              <a:rPr lang="sv-SE" baseline="0" dirty="0" smtClean="0"/>
              <a:t>Vi ser också att detta verkar förklara skillnaderna i matchningsgrad mellan regionerna.</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19</a:t>
            </a:fld>
            <a:endParaRPr lang="sv-SE"/>
          </a:p>
        </p:txBody>
      </p:sp>
    </p:spTree>
    <p:extLst>
      <p:ext uri="{BB962C8B-B14F-4D97-AF65-F5344CB8AC3E}">
        <p14:creationId xmlns:p14="http://schemas.microsoft.com/office/powerpoint/2010/main" val="3467647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a:t>
            </a:r>
            <a:r>
              <a:rPr lang="sv-SE" baseline="0" dirty="0" smtClean="0"/>
              <a:t> en specialtabell så ser vi att den relativt stora gruppen grundutbildade </a:t>
            </a:r>
            <a:r>
              <a:rPr lang="sv-SE" baseline="0" dirty="0" err="1" smtClean="0"/>
              <a:t>ssk</a:t>
            </a:r>
            <a:r>
              <a:rPr lang="sv-SE" baseline="0" dirty="0" smtClean="0"/>
              <a:t> som arbetar i yrken som normalt kräver högre utbildningsnivå uteslutande arbetar som specialistsjuksköterskor med olika inriktning. Detta skulle således kunna vara en förklaring till varför så många arbetsgivare uppger brist samtidigt som vi ser att antalet förvärvsarbetande grundutbildade </a:t>
            </a:r>
            <a:r>
              <a:rPr lang="sv-SE" baseline="0" dirty="0" err="1" smtClean="0"/>
              <a:t>ssk</a:t>
            </a:r>
            <a:r>
              <a:rPr lang="sv-SE" baseline="0" dirty="0" smtClean="0"/>
              <a:t> har ökat så kraftigt under senare år: Bristen på specialistutbildade </a:t>
            </a:r>
            <a:r>
              <a:rPr lang="sv-SE" baseline="0" dirty="0" err="1" smtClean="0"/>
              <a:t>ssk</a:t>
            </a:r>
            <a:r>
              <a:rPr lang="sv-SE" baseline="0" dirty="0" smtClean="0"/>
              <a:t> är så stor att på flera ställen tar man in grundutbildade sjuksköterskor vilket gör att efterfrågan på dessa också blir stor även om det är specialistutbildade sjuksköterskor man främst efterfrågar.</a:t>
            </a:r>
          </a:p>
          <a:p>
            <a:r>
              <a:rPr lang="sv-SE" baseline="0" dirty="0" smtClean="0"/>
              <a:t>Samtidigt måste man vara försiktig eftersom vi inte vet i vilken grad detta kan förklaras av internutbildningar.  Just geriatriksjuksköterskor verkar det vara många grundutbildade </a:t>
            </a:r>
            <a:r>
              <a:rPr lang="sv-SE" baseline="0" dirty="0" err="1" smtClean="0"/>
              <a:t>ssk</a:t>
            </a:r>
            <a:r>
              <a:rPr lang="sv-SE" baseline="0" dirty="0" smtClean="0"/>
              <a:t> som arbetar som. </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20</a:t>
            </a:fld>
            <a:endParaRPr lang="sv-SE"/>
          </a:p>
        </p:txBody>
      </p:sp>
    </p:spTree>
    <p:extLst>
      <p:ext uri="{BB962C8B-B14F-4D97-AF65-F5344CB8AC3E}">
        <p14:creationId xmlns:p14="http://schemas.microsoft.com/office/powerpoint/2010/main" val="3520979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Hur ser rekryteringsläget</a:t>
            </a:r>
            <a:r>
              <a:rPr lang="sv-SE" baseline="0" dirty="0" smtClean="0"/>
              <a:t> ut vad gäller </a:t>
            </a:r>
            <a:r>
              <a:rPr lang="sv-SE" baseline="0" dirty="0" err="1" smtClean="0"/>
              <a:t>ssk</a:t>
            </a:r>
            <a:r>
              <a:rPr lang="sv-SE" baseline="0" dirty="0" smtClean="0"/>
              <a:t> idag och vad säger prognoserna?</a:t>
            </a:r>
          </a:p>
          <a:p>
            <a:r>
              <a:rPr lang="sv-SE" dirty="0" smtClean="0"/>
              <a:t>Och hur ser arbetsmarknadsläget ut för </a:t>
            </a:r>
            <a:r>
              <a:rPr lang="sv-SE" dirty="0" err="1" smtClean="0"/>
              <a:t>ssk</a:t>
            </a:r>
            <a:r>
              <a:rPr lang="sv-SE" dirty="0" smtClean="0"/>
              <a:t> om vi ser till statistiken</a:t>
            </a:r>
            <a:r>
              <a:rPr lang="sv-SE" baseline="0" dirty="0" smtClean="0"/>
              <a:t> i RMI?</a:t>
            </a:r>
          </a:p>
          <a:p>
            <a:r>
              <a:rPr lang="sv-SE" baseline="0" dirty="0" smtClean="0"/>
              <a:t>Ser vi några intressanta regionala skillnader vad gäller arbetsmarknadsläget för </a:t>
            </a:r>
            <a:r>
              <a:rPr lang="sv-SE" baseline="0" dirty="0" err="1" smtClean="0"/>
              <a:t>ssk</a:t>
            </a:r>
            <a:r>
              <a:rPr lang="sv-SE" baseline="0" dirty="0" smtClean="0"/>
              <a:t>?</a:t>
            </a:r>
          </a:p>
          <a:p>
            <a:r>
              <a:rPr lang="sv-SE" dirty="0" smtClean="0"/>
              <a:t>Och slutligen hur ska</a:t>
            </a:r>
            <a:r>
              <a:rPr lang="sv-SE" baseline="0" dirty="0" smtClean="0"/>
              <a:t> vi tolka matchningsgraden i ljuset av rekryteringsläget/prognoserna? Här har jag tittat särskilt på den nya statistiken vi har i E4.</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a:t>
            </a:fld>
            <a:endParaRPr lang="sv-SE"/>
          </a:p>
        </p:txBody>
      </p:sp>
    </p:spTree>
    <p:extLst>
      <p:ext uri="{BB962C8B-B14F-4D97-AF65-F5344CB8AC3E}">
        <p14:creationId xmlns:p14="http://schemas.microsoft.com/office/powerpoint/2010/main" val="40491684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det gäller specialistutbildade </a:t>
            </a:r>
            <a:r>
              <a:rPr lang="sv-SE" dirty="0" err="1" smtClean="0"/>
              <a:t>ssk</a:t>
            </a:r>
            <a:r>
              <a:rPr lang="sv-SE" dirty="0" smtClean="0"/>
              <a:t> ser vi att matchningsgraden</a:t>
            </a:r>
            <a:r>
              <a:rPr lang="sv-SE" baseline="0" dirty="0" smtClean="0"/>
              <a:t> har sin främsta förklaring i att relativt många arbetar i yrken som de är överutbildade för.  Men vi ser också att vi har en relativt stor grupp ”Övriga”. </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21</a:t>
            </a:fld>
            <a:endParaRPr lang="sv-SE"/>
          </a:p>
        </p:txBody>
      </p:sp>
    </p:spTree>
    <p:extLst>
      <p:ext uri="{BB962C8B-B14F-4D97-AF65-F5344CB8AC3E}">
        <p14:creationId xmlns:p14="http://schemas.microsoft.com/office/powerpoint/2010/main" val="3985889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det gäller de ”Överutbildade” så kan vi konstatera att dessa huvudsakligen</a:t>
            </a:r>
            <a:r>
              <a:rPr lang="sv-SE" baseline="0" dirty="0" smtClean="0"/>
              <a:t> arbetar som grundutbildade sjuksköterskor.</a:t>
            </a:r>
          </a:p>
          <a:p>
            <a:r>
              <a:rPr lang="sv-SE" baseline="0" dirty="0" smtClean="0"/>
              <a:t>När det gäller ”Övrigt”-gruppen är det huvudsakligen geriatriksjuksköterskor det handlar om. </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22</a:t>
            </a:fld>
            <a:endParaRPr lang="sv-SE"/>
          </a:p>
        </p:txBody>
      </p:sp>
    </p:spTree>
    <p:extLst>
      <p:ext uri="{BB962C8B-B14F-4D97-AF65-F5344CB8AC3E}">
        <p14:creationId xmlns:p14="http://schemas.microsoft.com/office/powerpoint/2010/main" val="19087460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vi tittar</a:t>
            </a:r>
            <a:r>
              <a:rPr lang="sv-SE" baseline="0" dirty="0" smtClean="0"/>
              <a:t> på regionala skillnader i matchningsgrad kan vi konstatera att dessa skillnader i hög grad förklaras av hur stor andel av de grundutbildade sjuksköterskorna som arbetar i yrken som normalt kräver högre utbildningsnivå, dvs. i praktiken arbetar som specialistutbildade sjuksköterskor.</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23</a:t>
            </a:fld>
            <a:endParaRPr lang="sv-SE"/>
          </a:p>
        </p:txBody>
      </p:sp>
    </p:spTree>
    <p:extLst>
      <p:ext uri="{BB962C8B-B14F-4D97-AF65-F5344CB8AC3E}">
        <p14:creationId xmlns:p14="http://schemas.microsoft.com/office/powerpoint/2010/main" val="2238296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vi tittar på specialistutbildade sjuksköterskor ser vi också att</a:t>
            </a:r>
            <a:r>
              <a:rPr lang="sv-SE" baseline="0" dirty="0" smtClean="0"/>
              <a:t> de regionala skillnaderna i stor utsträckning förklaras av de som är helt matchade och de som är delvis matchade, dvs. har en lägre eller högre utbildningsnivå än vad yrket normalt kräver.</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24</a:t>
            </a:fld>
            <a:endParaRPr lang="sv-SE"/>
          </a:p>
        </p:txBody>
      </p:sp>
    </p:spTree>
    <p:extLst>
      <p:ext uri="{BB962C8B-B14F-4D97-AF65-F5344CB8AC3E}">
        <p14:creationId xmlns:p14="http://schemas.microsoft.com/office/powerpoint/2010/main" val="3945788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Utgår från SCB:s</a:t>
            </a:r>
            <a:r>
              <a:rPr lang="sv-SE" baseline="0" dirty="0" smtClean="0"/>
              <a:t> arbetskraftsbarometer och prognosen i </a:t>
            </a:r>
            <a:r>
              <a:rPr lang="sv-SE" baseline="0" dirty="0" err="1" smtClean="0"/>
              <a:t>ToP</a:t>
            </a:r>
            <a:r>
              <a:rPr lang="sv-SE" baseline="0" dirty="0" smtClean="0"/>
              <a:t> då de också utgår från utbildningsgrupper och är lättare att relatera till RMI-statistiken.</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3</a:t>
            </a:fld>
            <a:endParaRPr lang="sv-SE"/>
          </a:p>
        </p:txBody>
      </p:sp>
    </p:spTree>
    <p:extLst>
      <p:ext uri="{BB962C8B-B14F-4D97-AF65-F5344CB8AC3E}">
        <p14:creationId xmlns:p14="http://schemas.microsoft.com/office/powerpoint/2010/main" val="2958162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AB delar upp redovisningen i efterfrågan på nyexaminerade respektive yrkeserfarna.</a:t>
            </a:r>
          </a:p>
          <a:p>
            <a:r>
              <a:rPr lang="sv-SE" dirty="0" smtClean="0"/>
              <a:t>Bristen</a:t>
            </a:r>
            <a:r>
              <a:rPr lang="sv-SE" baseline="0" dirty="0" smtClean="0"/>
              <a:t> är särskilt stor vad gäller </a:t>
            </a:r>
            <a:r>
              <a:rPr lang="sv-SE" dirty="0" smtClean="0"/>
              <a:t>specialistutbildade sjuksköterskor. Ligger på över 80 procent.</a:t>
            </a:r>
          </a:p>
          <a:p>
            <a:r>
              <a:rPr lang="sv-SE" dirty="0" smtClean="0"/>
              <a:t>Här ser vi</a:t>
            </a:r>
            <a:r>
              <a:rPr lang="sv-SE" baseline="0" dirty="0" smtClean="0"/>
              <a:t> ingen avmattning vad gäller arbetsgivare som anser att det är brist.</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4</a:t>
            </a:fld>
            <a:endParaRPr lang="sv-SE"/>
          </a:p>
        </p:txBody>
      </p:sp>
    </p:spTree>
    <p:extLst>
      <p:ext uri="{BB962C8B-B14F-4D97-AF65-F5344CB8AC3E}">
        <p14:creationId xmlns:p14="http://schemas.microsoft.com/office/powerpoint/2010/main" val="2608113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det gäller grundutbildade </a:t>
            </a:r>
            <a:r>
              <a:rPr lang="sv-SE" dirty="0" err="1" smtClean="0"/>
              <a:t>ssk</a:t>
            </a:r>
            <a:r>
              <a:rPr lang="sv-SE" baseline="0" dirty="0" smtClean="0"/>
              <a:t> ser vi att det sedan 2009 varit en kraftig ökning av arbetsgivare som uppger brist. </a:t>
            </a:r>
          </a:p>
          <a:p>
            <a:r>
              <a:rPr lang="sv-SE" baseline="0" dirty="0" smtClean="0"/>
              <a:t>Har dock lagt sig på en stabil nivå efter 2014/2015. Men fortfarande en hög nivå.</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5</a:t>
            </a:fld>
            <a:endParaRPr lang="sv-SE"/>
          </a:p>
        </p:txBody>
      </p:sp>
    </p:spTree>
    <p:extLst>
      <p:ext uri="{BB962C8B-B14F-4D97-AF65-F5344CB8AC3E}">
        <p14:creationId xmlns:p14="http://schemas.microsoft.com/office/powerpoint/2010/main" val="1856076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SCB:s senaste</a:t>
            </a:r>
            <a:r>
              <a:rPr lang="sv-SE" baseline="0" dirty="0" smtClean="0"/>
              <a:t> långtidsprognos (2014) gör man bedömningen att efterfrågan fram till 2035 kommer öka kraftigt.</a:t>
            </a:r>
          </a:p>
          <a:p>
            <a:r>
              <a:rPr lang="sv-SE" baseline="0" dirty="0" smtClean="0"/>
              <a:t>Man bedömer också att tillgången kommer öka men inte tillräckligt för att motsvara den ökade efterfrågan.</a:t>
            </a:r>
          </a:p>
          <a:p>
            <a:r>
              <a:rPr lang="sv-SE" baseline="0" dirty="0" smtClean="0"/>
              <a:t>Man har också beräknat ett alternativscenario baserat på regeringsbeslut om fler utbildningsplatser på </a:t>
            </a:r>
            <a:r>
              <a:rPr lang="sv-SE" baseline="0" dirty="0" err="1" smtClean="0"/>
              <a:t>ssk</a:t>
            </a:r>
            <a:r>
              <a:rPr lang="sv-SE" baseline="0" dirty="0" smtClean="0"/>
              <a:t>-utbildningen.</a:t>
            </a:r>
          </a:p>
          <a:p>
            <a:r>
              <a:rPr lang="sv-SE" baseline="0" dirty="0" smtClean="0"/>
              <a:t>Saknas kvantitativ information om hur stor bristen är i utgångsläget.</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6</a:t>
            </a:fld>
            <a:endParaRPr lang="sv-SE"/>
          </a:p>
        </p:txBody>
      </p:sp>
    </p:spTree>
    <p:extLst>
      <p:ext uri="{BB962C8B-B14F-4D97-AF65-F5344CB8AC3E}">
        <p14:creationId xmlns:p14="http://schemas.microsoft.com/office/powerpoint/2010/main" val="2430659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När det gäller grundutbildade </a:t>
            </a:r>
            <a:r>
              <a:rPr lang="sv-SE" dirty="0" err="1" smtClean="0"/>
              <a:t>ssk</a:t>
            </a:r>
            <a:r>
              <a:rPr lang="sv-SE" dirty="0" smtClean="0"/>
              <a:t> gör SCB bedömningen att här kommer också efterfrågan</a:t>
            </a:r>
            <a:r>
              <a:rPr lang="sv-SE" baseline="0" dirty="0" smtClean="0"/>
              <a:t> öka kraftigt under kommande år.</a:t>
            </a:r>
          </a:p>
          <a:p>
            <a:r>
              <a:rPr lang="sv-SE" baseline="0" dirty="0" smtClean="0"/>
              <a:t>Men i grundscenariot kommer tillgången följa </a:t>
            </a:r>
            <a:r>
              <a:rPr lang="sv-SE" baseline="0" dirty="0" err="1" smtClean="0"/>
              <a:t>eftefrågekurvan</a:t>
            </a:r>
            <a:r>
              <a:rPr lang="sv-SE" baseline="0" dirty="0" smtClean="0"/>
              <a:t> väl. Observera dock åter att man saknar kvantitativ information om hur </a:t>
            </a:r>
          </a:p>
          <a:p>
            <a:r>
              <a:rPr lang="sv-SE" baseline="0" dirty="0" smtClean="0"/>
              <a:t>Bristen ser ut i utgångsläget. Finns också ett intressant alternativscenario där gapet ökar pga. det ökade antalet utbildningsplatser för specialistutbildade </a:t>
            </a:r>
            <a:r>
              <a:rPr lang="sv-SE" baseline="0" dirty="0" err="1" smtClean="0"/>
              <a:t>ssk</a:t>
            </a:r>
            <a:r>
              <a:rPr lang="sv-SE" baseline="0" dirty="0" smtClean="0"/>
              <a:t>.</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7</a:t>
            </a:fld>
            <a:endParaRPr lang="sv-SE"/>
          </a:p>
        </p:txBody>
      </p:sp>
    </p:spTree>
    <p:extLst>
      <p:ext uri="{BB962C8B-B14F-4D97-AF65-F5344CB8AC3E}">
        <p14:creationId xmlns:p14="http://schemas.microsoft.com/office/powerpoint/2010/main" val="1203651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Hur ser då det faktiska arbetsmarknadsläget ut ute i regionerna vad gäller sjuksköterskor?</a:t>
            </a:r>
          </a:p>
          <a:p>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8</a:t>
            </a:fld>
            <a:endParaRPr lang="sv-SE"/>
          </a:p>
        </p:txBody>
      </p:sp>
    </p:spTree>
    <p:extLst>
      <p:ext uri="{BB962C8B-B14F-4D97-AF65-F5344CB8AC3E}">
        <p14:creationId xmlns:p14="http://schemas.microsoft.com/office/powerpoint/2010/main" val="223672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Antalet grundutbildade </a:t>
            </a:r>
            <a:r>
              <a:rPr lang="sv-SE" dirty="0" err="1" smtClean="0"/>
              <a:t>ssk</a:t>
            </a:r>
            <a:r>
              <a:rPr lang="sv-SE" dirty="0" smtClean="0"/>
              <a:t> har</a:t>
            </a:r>
            <a:r>
              <a:rPr lang="sv-SE" baseline="0" dirty="0" smtClean="0"/>
              <a:t> ökat i samtliga regioner. Men det finns regionala skillnader.</a:t>
            </a:r>
          </a:p>
          <a:p>
            <a:r>
              <a:rPr lang="sv-SE" baseline="0" dirty="0" smtClean="0"/>
              <a:t>Störst har ökningen varit i Stockholm, Uppsala och Skåne. </a:t>
            </a:r>
          </a:p>
          <a:p>
            <a:r>
              <a:rPr lang="sv-SE" baseline="0" dirty="0" smtClean="0"/>
              <a:t>Lägst har ökningen varit i Västernorrland, </a:t>
            </a:r>
            <a:r>
              <a:rPr lang="sv-SE" baseline="0" dirty="0" err="1" smtClean="0"/>
              <a:t>Norbotten</a:t>
            </a:r>
            <a:r>
              <a:rPr lang="sv-SE" baseline="0" dirty="0" smtClean="0"/>
              <a:t> och Värmland.</a:t>
            </a:r>
            <a:endParaRPr lang="sv-SE" dirty="0"/>
          </a:p>
        </p:txBody>
      </p:sp>
      <p:sp>
        <p:nvSpPr>
          <p:cNvPr id="4" name="Platshållare för bildnummer 3"/>
          <p:cNvSpPr>
            <a:spLocks noGrp="1"/>
          </p:cNvSpPr>
          <p:nvPr>
            <p:ph type="sldNum" sz="quarter" idx="10"/>
          </p:nvPr>
        </p:nvSpPr>
        <p:spPr/>
        <p:txBody>
          <a:bodyPr/>
          <a:lstStyle/>
          <a:p>
            <a:fld id="{52ADD90A-DBD6-4A6F-8937-0CE845E36D75}" type="slidenum">
              <a:rPr lang="sv-SE" smtClean="0"/>
              <a:t>9</a:t>
            </a:fld>
            <a:endParaRPr lang="sv-SE"/>
          </a:p>
        </p:txBody>
      </p:sp>
    </p:spTree>
    <p:extLst>
      <p:ext uri="{BB962C8B-B14F-4D97-AF65-F5344CB8AC3E}">
        <p14:creationId xmlns:p14="http://schemas.microsoft.com/office/powerpoint/2010/main" val="1955724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D56926F1-6102-4F73-8FF9-DA11C02B575E}" type="datetimeFigureOut">
              <a:rPr lang="sv-SE" smtClean="0"/>
              <a:t>2017-11-06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290562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6926F1-6102-4F73-8FF9-DA11C02B575E}" type="datetimeFigureOut">
              <a:rPr lang="sv-SE" smtClean="0"/>
              <a:t>2017-11-06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99055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6926F1-6102-4F73-8FF9-DA11C02B575E}" type="datetimeFigureOut">
              <a:rPr lang="sv-SE" smtClean="0"/>
              <a:t>2017-11-06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212755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6926F1-6102-4F73-8FF9-DA11C02B575E}" type="datetimeFigureOut">
              <a:rPr lang="sv-SE" smtClean="0"/>
              <a:t>2017-11-06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176294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D56926F1-6102-4F73-8FF9-DA11C02B575E}" type="datetimeFigureOut">
              <a:rPr lang="sv-SE" smtClean="0"/>
              <a:t>2017-11-06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11246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56926F1-6102-4F73-8FF9-DA11C02B575E}" type="datetimeFigureOut">
              <a:rPr lang="sv-SE" smtClean="0"/>
              <a:t>2017-11-06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36570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D56926F1-6102-4F73-8FF9-DA11C02B575E}" type="datetimeFigureOut">
              <a:rPr lang="sv-SE" smtClean="0"/>
              <a:t>2017-11-06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179328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56926F1-6102-4F73-8FF9-DA11C02B575E}" type="datetimeFigureOut">
              <a:rPr lang="sv-SE" smtClean="0"/>
              <a:t>2017-11-06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338026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56926F1-6102-4F73-8FF9-DA11C02B575E}" type="datetimeFigureOut">
              <a:rPr lang="sv-SE" smtClean="0"/>
              <a:t>2017-11-06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139361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56926F1-6102-4F73-8FF9-DA11C02B575E}" type="datetimeFigureOut">
              <a:rPr lang="sv-SE" smtClean="0"/>
              <a:t>2017-11-06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319901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56926F1-6102-4F73-8FF9-DA11C02B575E}" type="datetimeFigureOut">
              <a:rPr lang="sv-SE" smtClean="0"/>
              <a:t>2017-11-06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FA5217E-8E6F-40D7-B1D4-201989877212}" type="slidenum">
              <a:rPr lang="sv-SE" smtClean="0"/>
              <a:t>‹#›</a:t>
            </a:fld>
            <a:endParaRPr lang="sv-SE"/>
          </a:p>
        </p:txBody>
      </p:sp>
    </p:spTree>
    <p:extLst>
      <p:ext uri="{BB962C8B-B14F-4D97-AF65-F5344CB8AC3E}">
        <p14:creationId xmlns:p14="http://schemas.microsoft.com/office/powerpoint/2010/main" val="219604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926F1-6102-4F73-8FF9-DA11C02B575E}" type="datetimeFigureOut">
              <a:rPr lang="sv-SE" smtClean="0"/>
              <a:t>2017-11-06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5217E-8E6F-40D7-B1D4-201989877212}" type="slidenum">
              <a:rPr lang="sv-SE" smtClean="0"/>
              <a:t>‹#›</a:t>
            </a:fld>
            <a:endParaRPr lang="sv-SE"/>
          </a:p>
        </p:txBody>
      </p:sp>
    </p:spTree>
    <p:extLst>
      <p:ext uri="{BB962C8B-B14F-4D97-AF65-F5344CB8AC3E}">
        <p14:creationId xmlns:p14="http://schemas.microsoft.com/office/powerpoint/2010/main" val="183033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749300" y="365125"/>
            <a:ext cx="10604500" cy="739775"/>
          </a:xfrm>
        </p:spPr>
        <p:txBody>
          <a:bodyPr>
            <a:normAutofit/>
          </a:bodyPr>
          <a:lstStyle/>
          <a:p>
            <a:r>
              <a:rPr lang="sv-SE" sz="3200" b="1" i="1" dirty="0" smtClean="0">
                <a:latin typeface="Arial" panose="020B0604020202020204" pitchFamily="34" charset="0"/>
                <a:cs typeface="Arial" panose="020B0604020202020204" pitchFamily="34" charset="0"/>
              </a:rPr>
              <a:t>Arbetsmarknadsläget för sjuksköterskor</a:t>
            </a:r>
            <a:endParaRPr lang="sv-SE" sz="3200" b="1" i="1" dirty="0">
              <a:latin typeface="Arial" panose="020B0604020202020204" pitchFamily="34" charset="0"/>
              <a:cs typeface="Arial" panose="020B0604020202020204" pitchFamily="34" charset="0"/>
            </a:endParaRPr>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2014" y="1752600"/>
            <a:ext cx="5941786" cy="3327400"/>
          </a:xfrm>
          <a:prstGeom prst="rect">
            <a:avLst/>
          </a:prstGeom>
        </p:spPr>
      </p:pic>
      <p:sp>
        <p:nvSpPr>
          <p:cNvPr id="7" name="textruta 6"/>
          <p:cNvSpPr txBox="1"/>
          <p:nvPr/>
        </p:nvSpPr>
        <p:spPr>
          <a:xfrm>
            <a:off x="749300" y="1587500"/>
            <a:ext cx="4484914" cy="2031325"/>
          </a:xfrm>
          <a:prstGeom prst="rect">
            <a:avLst/>
          </a:prstGeom>
          <a:noFill/>
        </p:spPr>
        <p:txBody>
          <a:bodyPr wrap="square" rtlCol="0">
            <a:spAutoFit/>
          </a:bodyPr>
          <a:lstStyle/>
          <a:p>
            <a:r>
              <a:rPr lang="sv-SE" dirty="0" smtClean="0">
                <a:latin typeface="Arial" panose="020B0604020202020204" pitchFamily="34" charset="0"/>
              </a:rPr>
              <a:t>REGLAB: REGIONALA MATCHNINGSINDIKATORER WORKSHOP 9 november 2017</a:t>
            </a:r>
          </a:p>
          <a:p>
            <a:endParaRPr lang="sv-SE" dirty="0" smtClean="0">
              <a:latin typeface="Arial" panose="020B0604020202020204" pitchFamily="34" charset="0"/>
            </a:endParaRPr>
          </a:p>
          <a:p>
            <a:r>
              <a:rPr lang="sv-SE" b="1" dirty="0" smtClean="0">
                <a:latin typeface="Arial" panose="020B0604020202020204" pitchFamily="34" charset="0"/>
              </a:rPr>
              <a:t> </a:t>
            </a:r>
          </a:p>
          <a:p>
            <a:r>
              <a:rPr lang="sv-SE" b="1" dirty="0" smtClean="0">
                <a:latin typeface="Arial" panose="020B0604020202020204" pitchFamily="34" charset="0"/>
              </a:rPr>
              <a:t>Anders Axelsson, Region Skåne</a:t>
            </a:r>
            <a:endParaRPr lang="sv-SE" b="1" dirty="0" smtClean="0"/>
          </a:p>
          <a:p>
            <a:endParaRPr lang="sv-SE" dirty="0"/>
          </a:p>
        </p:txBody>
      </p:sp>
    </p:spTree>
    <p:extLst>
      <p:ext uri="{BB962C8B-B14F-4D97-AF65-F5344CB8AC3E}">
        <p14:creationId xmlns:p14="http://schemas.microsoft.com/office/powerpoint/2010/main" val="2370833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66400" cy="815975"/>
          </a:xfrm>
        </p:spPr>
        <p:txBody>
          <a:bodyPr>
            <a:normAutofit fontScale="90000"/>
          </a:bodyPr>
          <a:lstStyle/>
          <a:p>
            <a:r>
              <a:rPr lang="sv-SE" sz="3200" b="1" dirty="0" smtClean="0">
                <a:latin typeface="Arial" panose="020B0604020202020204" pitchFamily="34" charset="0"/>
                <a:cs typeface="Arial" panose="020B0604020202020204" pitchFamily="34" charset="0"/>
              </a:rPr>
              <a:t>Antalet specialistutbildade sjuksköterskor i befolkningen har minskat i de flesta regioner (15 av 21). År 2006 - 2015</a:t>
            </a:r>
            <a:endParaRPr lang="sv-SE" sz="3200" b="1"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1119396996"/>
              </p:ext>
            </p:extLst>
          </p:nvPr>
        </p:nvGraphicFramePr>
        <p:xfrm>
          <a:off x="838200" y="1404143"/>
          <a:ext cx="7573870" cy="472995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838200" y="6218643"/>
            <a:ext cx="1369414" cy="276999"/>
          </a:xfrm>
          <a:prstGeom prst="rect">
            <a:avLst/>
          </a:prstGeom>
          <a:noFill/>
        </p:spPr>
        <p:txBody>
          <a:bodyPr wrap="none" rtlCol="0">
            <a:spAutoFit/>
          </a:bodyPr>
          <a:lstStyle/>
          <a:p>
            <a:r>
              <a:rPr lang="sv-SE" sz="1200" dirty="0" smtClean="0"/>
              <a:t>Källa: SCB, RMI, U1</a:t>
            </a:r>
            <a:endParaRPr lang="sv-SE" sz="1200" dirty="0"/>
          </a:p>
        </p:txBody>
      </p:sp>
    </p:spTree>
    <p:extLst>
      <p:ext uri="{BB962C8B-B14F-4D97-AF65-F5344CB8AC3E}">
        <p14:creationId xmlns:p14="http://schemas.microsoft.com/office/powerpoint/2010/main" val="526378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199" y="365125"/>
            <a:ext cx="10659035" cy="650875"/>
          </a:xfrm>
        </p:spPr>
        <p:txBody>
          <a:bodyPr>
            <a:normAutofit fontScale="90000"/>
          </a:bodyPr>
          <a:lstStyle/>
          <a:p>
            <a:r>
              <a:rPr lang="sv-SE" sz="3200" b="1" dirty="0" smtClean="0">
                <a:latin typeface="Arial" panose="020B0604020202020204" pitchFamily="34" charset="0"/>
                <a:cs typeface="Arial" panose="020B0604020202020204" pitchFamily="34" charset="0"/>
              </a:rPr>
              <a:t>Färre förvärvsarbetande specialistutbildade sjuksköterskor. År 2006 – 2015 </a:t>
            </a:r>
            <a:r>
              <a:rPr lang="sv-SE" sz="2700" dirty="0" smtClean="0">
                <a:latin typeface="Arial" panose="020B0604020202020204" pitchFamily="34" charset="0"/>
                <a:cs typeface="Arial" panose="020B0604020202020204" pitchFamily="34" charset="0"/>
              </a:rPr>
              <a:t>(förvärvsarbetande dagbefolkning).</a:t>
            </a:r>
            <a:endParaRPr lang="sv-SE" sz="2700" dirty="0">
              <a:latin typeface="Arial" panose="020B0604020202020204" pitchFamily="34" charset="0"/>
              <a:cs typeface="Arial" panose="020B0604020202020204" pitchFamily="34" charset="0"/>
            </a:endParaRPr>
          </a:p>
        </p:txBody>
      </p:sp>
      <p:graphicFrame>
        <p:nvGraphicFramePr>
          <p:cNvPr id="5" name="Diagram 4"/>
          <p:cNvGraphicFramePr>
            <a:graphicFrameLocks/>
          </p:cNvGraphicFramePr>
          <p:nvPr>
            <p:extLst>
              <p:ext uri="{D42A27DB-BD31-4B8C-83A1-F6EECF244321}">
                <p14:modId xmlns:p14="http://schemas.microsoft.com/office/powerpoint/2010/main" val="2142697547"/>
              </p:ext>
            </p:extLst>
          </p:nvPr>
        </p:nvGraphicFramePr>
        <p:xfrm>
          <a:off x="838200" y="1377902"/>
          <a:ext cx="7646894" cy="460603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5"/>
          <p:cNvSpPr txBox="1"/>
          <p:nvPr/>
        </p:nvSpPr>
        <p:spPr>
          <a:xfrm>
            <a:off x="838200" y="6218643"/>
            <a:ext cx="1369414" cy="276999"/>
          </a:xfrm>
          <a:prstGeom prst="rect">
            <a:avLst/>
          </a:prstGeom>
          <a:noFill/>
        </p:spPr>
        <p:txBody>
          <a:bodyPr wrap="none" rtlCol="0">
            <a:spAutoFit/>
          </a:bodyPr>
          <a:lstStyle/>
          <a:p>
            <a:r>
              <a:rPr lang="sv-SE" sz="1200" dirty="0" smtClean="0"/>
              <a:t>Källa: SCB, RMI, U2</a:t>
            </a:r>
            <a:endParaRPr lang="sv-SE" sz="1200" dirty="0"/>
          </a:p>
        </p:txBody>
      </p:sp>
    </p:spTree>
    <p:extLst>
      <p:ext uri="{BB962C8B-B14F-4D97-AF65-F5344CB8AC3E}">
        <p14:creationId xmlns:p14="http://schemas.microsoft.com/office/powerpoint/2010/main" val="3966374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72717"/>
            <a:ext cx="10515600" cy="1078830"/>
          </a:xfrm>
        </p:spPr>
        <p:txBody>
          <a:bodyPr>
            <a:normAutofit fontScale="90000"/>
          </a:bodyPr>
          <a:lstStyle/>
          <a:p>
            <a:r>
              <a:rPr lang="sv-SE" sz="2800" b="1" dirty="0" smtClean="0">
                <a:latin typeface="Arial" panose="020B0604020202020204" pitchFamily="34" charset="0"/>
                <a:cs typeface="Arial" panose="020B0604020202020204" pitchFamily="34" charset="0"/>
              </a:rPr>
              <a:t>Men hur många av sjuksköterskeutbildade i dagbefolkningen arbetar i vården?</a:t>
            </a:r>
            <a:br>
              <a:rPr lang="sv-SE" sz="2800" b="1" dirty="0" smtClean="0">
                <a:latin typeface="Arial" panose="020B0604020202020204" pitchFamily="34" charset="0"/>
                <a:cs typeface="Arial" panose="020B0604020202020204" pitchFamily="34" charset="0"/>
              </a:rPr>
            </a:br>
            <a:r>
              <a:rPr lang="sv-SE" sz="2800" dirty="0" smtClean="0">
                <a:latin typeface="Arial" panose="020B0604020202020204" pitchFamily="34" charset="0"/>
                <a:cs typeface="Arial" panose="020B0604020202020204" pitchFamily="34" charset="0"/>
              </a:rPr>
              <a:t>(Matchade förvärvsarbetande nattbefolkning i Riket 2008 – 2013)</a:t>
            </a:r>
            <a:endParaRPr lang="sv-SE" sz="2800"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751085970"/>
              </p:ext>
            </p:extLst>
          </p:nvPr>
        </p:nvGraphicFramePr>
        <p:xfrm>
          <a:off x="1130968" y="1351547"/>
          <a:ext cx="8029074" cy="453590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838200" y="6218643"/>
            <a:ext cx="2126031" cy="276999"/>
          </a:xfrm>
          <a:prstGeom prst="rect">
            <a:avLst/>
          </a:prstGeom>
          <a:noFill/>
        </p:spPr>
        <p:txBody>
          <a:bodyPr wrap="none" rtlCol="0">
            <a:spAutoFit/>
          </a:bodyPr>
          <a:lstStyle/>
          <a:p>
            <a:r>
              <a:rPr lang="sv-SE" sz="1200" dirty="0" smtClean="0"/>
              <a:t>Källa: SCB, RMI, E3 2008 - 2013</a:t>
            </a:r>
            <a:endParaRPr lang="sv-SE" sz="1200" dirty="0"/>
          </a:p>
        </p:txBody>
      </p:sp>
    </p:spTree>
    <p:extLst>
      <p:ext uri="{BB962C8B-B14F-4D97-AF65-F5344CB8AC3E}">
        <p14:creationId xmlns:p14="http://schemas.microsoft.com/office/powerpoint/2010/main" val="3481090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549275"/>
          </a:xfrm>
        </p:spPr>
        <p:txBody>
          <a:bodyPr>
            <a:normAutofit fontScale="90000"/>
          </a:bodyPr>
          <a:lstStyle/>
          <a:p>
            <a:r>
              <a:rPr lang="sv-SE" sz="2800" b="1" dirty="0" smtClean="0">
                <a:latin typeface="Arial" panose="020B0604020202020204" pitchFamily="34" charset="0"/>
                <a:cs typeface="Arial" panose="020B0604020202020204" pitchFamily="34" charset="0"/>
              </a:rPr>
              <a:t>Åldersutträden är större än antalet som utbildar sig till specialistutbildade sjuksköterskor i alla regioner utom Stockholm </a:t>
            </a:r>
            <a:endParaRPr lang="sv-SE" sz="2800" b="1"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2285828904"/>
              </p:ext>
            </p:extLst>
          </p:nvPr>
        </p:nvGraphicFramePr>
        <p:xfrm>
          <a:off x="976312" y="1243805"/>
          <a:ext cx="7189788" cy="500515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838200" y="6218643"/>
            <a:ext cx="1369414" cy="276999"/>
          </a:xfrm>
          <a:prstGeom prst="rect">
            <a:avLst/>
          </a:prstGeom>
          <a:noFill/>
        </p:spPr>
        <p:txBody>
          <a:bodyPr wrap="none" rtlCol="0">
            <a:spAutoFit/>
          </a:bodyPr>
          <a:lstStyle/>
          <a:p>
            <a:r>
              <a:rPr lang="sv-SE" sz="1200" dirty="0" smtClean="0"/>
              <a:t>Källa: SCB, RMI, </a:t>
            </a:r>
            <a:r>
              <a:rPr lang="sv-SE" sz="1200" dirty="0" smtClean="0"/>
              <a:t>U3</a:t>
            </a:r>
            <a:endParaRPr lang="sv-SE" sz="1200" dirty="0"/>
          </a:p>
        </p:txBody>
      </p:sp>
    </p:spTree>
    <p:extLst>
      <p:ext uri="{BB962C8B-B14F-4D97-AF65-F5344CB8AC3E}">
        <p14:creationId xmlns:p14="http://schemas.microsoft.com/office/powerpoint/2010/main" val="1026002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lgn="ctr">
              <a:buNone/>
            </a:pPr>
            <a:r>
              <a:rPr lang="sv-SE" sz="3200" b="1" dirty="0" smtClean="0">
                <a:latin typeface="Arial" panose="020B0604020202020204" pitchFamily="34" charset="0"/>
                <a:cs typeface="Arial" panose="020B0604020202020204" pitchFamily="34" charset="0"/>
              </a:rPr>
              <a:t>REGIONALA SKILLNADER</a:t>
            </a:r>
            <a:endParaRPr lang="sv-SE"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625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603063"/>
          </a:xfrm>
        </p:spPr>
        <p:txBody>
          <a:bodyPr>
            <a:normAutofit fontScale="90000"/>
          </a:bodyPr>
          <a:lstStyle/>
          <a:p>
            <a:r>
              <a:rPr lang="sv-SE" sz="2800" b="1" dirty="0" smtClean="0">
                <a:latin typeface="Arial" panose="020B0604020202020204" pitchFamily="34" charset="0"/>
                <a:cs typeface="Arial" panose="020B0604020202020204" pitchFamily="34" charset="0"/>
              </a:rPr>
              <a:t>Sysselsättningstillväxten (dagbefolkning) bland grundutbildade sjuksköterskor har varit större än befolkningstillväxten. </a:t>
            </a:r>
            <a:br>
              <a:rPr lang="sv-SE" sz="2800" b="1" dirty="0" smtClean="0">
                <a:latin typeface="Arial" panose="020B0604020202020204" pitchFamily="34" charset="0"/>
                <a:cs typeface="Arial" panose="020B0604020202020204" pitchFamily="34" charset="0"/>
              </a:rPr>
            </a:br>
            <a:r>
              <a:rPr lang="sv-SE" sz="2800" b="1" dirty="0" smtClean="0">
                <a:latin typeface="Arial" panose="020B0604020202020204" pitchFamily="34" charset="0"/>
                <a:cs typeface="Arial" panose="020B0604020202020204" pitchFamily="34" charset="0"/>
              </a:rPr>
              <a:t>År 2006 – 2015.</a:t>
            </a:r>
            <a:endParaRPr lang="sv-SE" sz="2800" b="1"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1804499989"/>
              </p:ext>
            </p:extLst>
          </p:nvPr>
        </p:nvGraphicFramePr>
        <p:xfrm>
          <a:off x="838200" y="1357474"/>
          <a:ext cx="7189694" cy="481472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5"/>
          <p:cNvSpPr txBox="1"/>
          <p:nvPr/>
        </p:nvSpPr>
        <p:spPr>
          <a:xfrm>
            <a:off x="838200" y="6422986"/>
            <a:ext cx="1829475" cy="276999"/>
          </a:xfrm>
          <a:prstGeom prst="rect">
            <a:avLst/>
          </a:prstGeom>
          <a:noFill/>
        </p:spPr>
        <p:txBody>
          <a:bodyPr wrap="none" rtlCol="0">
            <a:spAutoFit/>
          </a:bodyPr>
          <a:lstStyle/>
          <a:p>
            <a:r>
              <a:rPr lang="sv-SE" sz="1200" dirty="0" smtClean="0"/>
              <a:t>Källa: SCB, RMI, U2 och R1</a:t>
            </a:r>
            <a:endParaRPr lang="sv-SE" sz="1200" dirty="0"/>
          </a:p>
        </p:txBody>
      </p:sp>
    </p:spTree>
    <p:extLst>
      <p:ext uri="{BB962C8B-B14F-4D97-AF65-F5344CB8AC3E}">
        <p14:creationId xmlns:p14="http://schemas.microsoft.com/office/powerpoint/2010/main" val="3986124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28601"/>
            <a:ext cx="10484224" cy="1169894"/>
          </a:xfrm>
        </p:spPr>
        <p:txBody>
          <a:bodyPr>
            <a:noAutofit/>
          </a:bodyPr>
          <a:lstStyle/>
          <a:p>
            <a:r>
              <a:rPr lang="sv-SE" sz="2600" b="1" dirty="0" smtClean="0">
                <a:latin typeface="Arial" panose="020B0604020202020204" pitchFamily="34" charset="0"/>
                <a:cs typeface="Arial" panose="020B0604020202020204" pitchFamily="34" charset="0"/>
              </a:rPr>
              <a:t>Sysselsättningstillväxten (dagbefolkning) </a:t>
            </a:r>
            <a:r>
              <a:rPr lang="sv-SE" sz="2600" b="1" dirty="0">
                <a:latin typeface="Arial" panose="020B0604020202020204" pitchFamily="34" charset="0"/>
                <a:cs typeface="Arial" panose="020B0604020202020204" pitchFamily="34" charset="0"/>
              </a:rPr>
              <a:t>bland </a:t>
            </a:r>
            <a:r>
              <a:rPr lang="sv-SE" sz="2600" b="1" dirty="0" smtClean="0">
                <a:latin typeface="Arial" panose="020B0604020202020204" pitchFamily="34" charset="0"/>
                <a:cs typeface="Arial" panose="020B0604020202020204" pitchFamily="34" charset="0"/>
              </a:rPr>
              <a:t>specialistutbildade </a:t>
            </a:r>
            <a:r>
              <a:rPr lang="sv-SE" sz="2600" b="1" dirty="0">
                <a:latin typeface="Arial" panose="020B0604020202020204" pitchFamily="34" charset="0"/>
                <a:cs typeface="Arial" panose="020B0604020202020204" pitchFamily="34" charset="0"/>
              </a:rPr>
              <a:t>sjuksköterskor har varit </a:t>
            </a:r>
            <a:r>
              <a:rPr lang="sv-SE" sz="2600" b="1" dirty="0" smtClean="0">
                <a:latin typeface="Arial" panose="020B0604020202020204" pitchFamily="34" charset="0"/>
                <a:cs typeface="Arial" panose="020B0604020202020204" pitchFamily="34" charset="0"/>
              </a:rPr>
              <a:t>lägre</a:t>
            </a:r>
            <a:r>
              <a:rPr lang="sv-SE" sz="2600" b="1" dirty="0" smtClean="0">
                <a:latin typeface="Arial" panose="020B0604020202020204" pitchFamily="34" charset="0"/>
                <a:cs typeface="Arial" panose="020B0604020202020204" pitchFamily="34" charset="0"/>
              </a:rPr>
              <a:t> </a:t>
            </a:r>
            <a:r>
              <a:rPr lang="sv-SE" sz="2600" b="1" dirty="0">
                <a:latin typeface="Arial" panose="020B0604020202020204" pitchFamily="34" charset="0"/>
                <a:cs typeface="Arial" panose="020B0604020202020204" pitchFamily="34" charset="0"/>
              </a:rPr>
              <a:t>än befolkningstillväxten. År 2006 – 2015.</a:t>
            </a:r>
          </a:p>
        </p:txBody>
      </p:sp>
      <p:graphicFrame>
        <p:nvGraphicFramePr>
          <p:cNvPr id="6" name="Diagram 5"/>
          <p:cNvGraphicFramePr>
            <a:graphicFrameLocks/>
          </p:cNvGraphicFramePr>
          <p:nvPr>
            <p:extLst>
              <p:ext uri="{D42A27DB-BD31-4B8C-83A1-F6EECF244321}">
                <p14:modId xmlns:p14="http://schemas.microsoft.com/office/powerpoint/2010/main" val="3216602965"/>
              </p:ext>
            </p:extLst>
          </p:nvPr>
        </p:nvGraphicFramePr>
        <p:xfrm>
          <a:off x="1069320" y="1524001"/>
          <a:ext cx="7496456" cy="486851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p:cNvSpPr txBox="1"/>
          <p:nvPr/>
        </p:nvSpPr>
        <p:spPr>
          <a:xfrm>
            <a:off x="7113494" y="4437530"/>
            <a:ext cx="1055097" cy="261610"/>
          </a:xfrm>
          <a:prstGeom prst="rect">
            <a:avLst/>
          </a:prstGeom>
          <a:noFill/>
        </p:spPr>
        <p:txBody>
          <a:bodyPr wrap="none" rtlCol="0">
            <a:spAutoFit/>
          </a:bodyPr>
          <a:lstStyle/>
          <a:p>
            <a:r>
              <a:rPr lang="sv-SE" sz="1100" b="1" dirty="0" smtClean="0"/>
              <a:t>BEFOLKNING </a:t>
            </a:r>
            <a:r>
              <a:rPr lang="el-GR" sz="1100" b="1" dirty="0" smtClean="0"/>
              <a:t>Δ</a:t>
            </a:r>
            <a:endParaRPr lang="sv-SE" sz="1100" b="1" dirty="0"/>
          </a:p>
        </p:txBody>
      </p:sp>
      <p:sp>
        <p:nvSpPr>
          <p:cNvPr id="8" name="textruta 7"/>
          <p:cNvSpPr txBox="1"/>
          <p:nvPr/>
        </p:nvSpPr>
        <p:spPr>
          <a:xfrm>
            <a:off x="1214718" y="1819837"/>
            <a:ext cx="1494320" cy="430887"/>
          </a:xfrm>
          <a:prstGeom prst="rect">
            <a:avLst/>
          </a:prstGeom>
          <a:noFill/>
        </p:spPr>
        <p:txBody>
          <a:bodyPr wrap="none" rtlCol="0">
            <a:spAutoFit/>
          </a:bodyPr>
          <a:lstStyle/>
          <a:p>
            <a:r>
              <a:rPr lang="sv-SE" sz="1100" b="1" dirty="0" smtClean="0"/>
              <a:t>SPECIALISTUTBILDADE</a:t>
            </a:r>
          </a:p>
          <a:p>
            <a:r>
              <a:rPr lang="sv-SE" sz="1100" b="1" dirty="0" smtClean="0"/>
              <a:t> SJUKSKÖTERSKOR </a:t>
            </a:r>
            <a:r>
              <a:rPr lang="el-GR" sz="1100" b="1" dirty="0" smtClean="0"/>
              <a:t>Δ</a:t>
            </a:r>
            <a:endParaRPr lang="sv-SE" sz="1100" b="1" dirty="0"/>
          </a:p>
        </p:txBody>
      </p:sp>
      <p:sp>
        <p:nvSpPr>
          <p:cNvPr id="9" name="textruta 8"/>
          <p:cNvSpPr txBox="1"/>
          <p:nvPr/>
        </p:nvSpPr>
        <p:spPr>
          <a:xfrm>
            <a:off x="838200" y="6422986"/>
            <a:ext cx="1829475" cy="276999"/>
          </a:xfrm>
          <a:prstGeom prst="rect">
            <a:avLst/>
          </a:prstGeom>
          <a:noFill/>
        </p:spPr>
        <p:txBody>
          <a:bodyPr wrap="none" rtlCol="0">
            <a:spAutoFit/>
          </a:bodyPr>
          <a:lstStyle/>
          <a:p>
            <a:r>
              <a:rPr lang="sv-SE" sz="1200" dirty="0" smtClean="0"/>
              <a:t>Källa: SCB, RMI, U2 och R1</a:t>
            </a:r>
            <a:endParaRPr lang="sv-SE" sz="1200" dirty="0"/>
          </a:p>
        </p:txBody>
      </p:sp>
    </p:spTree>
    <p:extLst>
      <p:ext uri="{BB962C8B-B14F-4D97-AF65-F5344CB8AC3E}">
        <p14:creationId xmlns:p14="http://schemas.microsoft.com/office/powerpoint/2010/main" val="443627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lgn="ctr">
              <a:buNone/>
            </a:pPr>
            <a:r>
              <a:rPr lang="sv-SE" sz="3200" b="1" dirty="0" smtClean="0">
                <a:latin typeface="Arial" panose="020B0604020202020204" pitchFamily="34" charset="0"/>
                <a:cs typeface="Arial" panose="020B0604020202020204" pitchFamily="34" charset="0"/>
              </a:rPr>
              <a:t>ÖVER- OCH UNDERUTBILDNING</a:t>
            </a:r>
            <a:endParaRPr lang="sv-SE"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5291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63600" y="128337"/>
            <a:ext cx="10515600" cy="695963"/>
          </a:xfrm>
        </p:spPr>
        <p:txBody>
          <a:bodyPr>
            <a:noAutofit/>
          </a:bodyPr>
          <a:lstStyle/>
          <a:p>
            <a:r>
              <a:rPr lang="sv-SE" sz="2800" b="1" dirty="0" smtClean="0">
                <a:latin typeface="Arial" panose="020B0604020202020204" pitchFamily="34" charset="0"/>
                <a:cs typeface="Arial" panose="020B0604020202020204" pitchFamily="34" charset="0"/>
              </a:rPr>
              <a:t>Medelmåttig matchningsgrad för sjuksköterskor. År 2015.</a:t>
            </a:r>
            <a:br>
              <a:rPr lang="sv-SE" sz="2800" b="1" dirty="0" smtClean="0">
                <a:latin typeface="Arial" panose="020B0604020202020204" pitchFamily="34" charset="0"/>
                <a:cs typeface="Arial" panose="020B0604020202020204" pitchFamily="34" charset="0"/>
              </a:rPr>
            </a:br>
            <a:r>
              <a:rPr lang="sv-SE" sz="2800" b="1" dirty="0" smtClean="0">
                <a:latin typeface="Arial" panose="020B0604020202020204" pitchFamily="34" charset="0"/>
                <a:cs typeface="Arial" panose="020B0604020202020204" pitchFamily="34" charset="0"/>
              </a:rPr>
              <a:t> (</a:t>
            </a:r>
            <a:r>
              <a:rPr lang="sv-SE" sz="2800" dirty="0" smtClean="0"/>
              <a:t>Skillnad </a:t>
            </a:r>
            <a:r>
              <a:rPr lang="sv-SE" sz="2800" dirty="0"/>
              <a:t>förvärvsgrad och matchad </a:t>
            </a:r>
            <a:r>
              <a:rPr lang="sv-SE" sz="2800" dirty="0" smtClean="0"/>
              <a:t>förvärvsgrad, procentenheter)</a:t>
            </a:r>
            <a:endParaRPr lang="sv-SE" sz="2800" b="1"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2700665006"/>
              </p:ext>
            </p:extLst>
          </p:nvPr>
        </p:nvGraphicFramePr>
        <p:xfrm>
          <a:off x="863600" y="907256"/>
          <a:ext cx="10756900" cy="515064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863600" y="6140856"/>
            <a:ext cx="1694823" cy="276999"/>
          </a:xfrm>
          <a:prstGeom prst="rect">
            <a:avLst/>
          </a:prstGeom>
          <a:noFill/>
        </p:spPr>
        <p:txBody>
          <a:bodyPr wrap="none" rtlCol="0">
            <a:spAutoFit/>
          </a:bodyPr>
          <a:lstStyle/>
          <a:p>
            <a:r>
              <a:rPr lang="sv-SE" sz="1200" dirty="0" smtClean="0"/>
              <a:t>Källa: SCB, RMI, E3 2015</a:t>
            </a:r>
            <a:endParaRPr lang="sv-SE" sz="1200" dirty="0"/>
          </a:p>
        </p:txBody>
      </p:sp>
    </p:spTree>
    <p:extLst>
      <p:ext uri="{BB962C8B-B14F-4D97-AF65-F5344CB8AC3E}">
        <p14:creationId xmlns:p14="http://schemas.microsoft.com/office/powerpoint/2010/main" val="1577552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55494"/>
            <a:ext cx="10515600" cy="1556005"/>
          </a:xfrm>
        </p:spPr>
        <p:txBody>
          <a:bodyPr>
            <a:normAutofit fontScale="90000"/>
          </a:bodyPr>
          <a:lstStyle/>
          <a:p>
            <a:r>
              <a:rPr lang="sv-SE" sz="3200" b="1" dirty="0" smtClean="0">
                <a:latin typeface="Arial" panose="020B0604020202020204" pitchFamily="34" charset="0"/>
                <a:cs typeface="Arial" panose="020B0604020202020204" pitchFamily="34" charset="0"/>
              </a:rPr>
              <a:t>Matchningstyp för anställda grundutbildade sjuksköterskor. År 2015</a:t>
            </a:r>
            <a:br>
              <a:rPr lang="sv-SE" sz="3200" b="1" dirty="0" smtClean="0">
                <a:latin typeface="Arial" panose="020B0604020202020204" pitchFamily="34" charset="0"/>
                <a:cs typeface="Arial" panose="020B0604020202020204" pitchFamily="34" charset="0"/>
              </a:rPr>
            </a:br>
            <a:r>
              <a:rPr lang="sv-SE" sz="2200" dirty="0">
                <a:latin typeface="Arial" panose="020B0604020202020204" pitchFamily="34" charset="0"/>
                <a:cs typeface="Arial" panose="020B0604020202020204" pitchFamily="34" charset="0"/>
              </a:rPr>
              <a:t>(Underutbildad avser anställda med rätt inriktning men lägre utbildningsnivå än yrket kräver)</a:t>
            </a:r>
            <a:endParaRPr lang="sv-SE" sz="2200" b="1" dirty="0">
              <a:latin typeface="Arial" panose="020B0604020202020204" pitchFamily="34" charset="0"/>
              <a:cs typeface="Arial" panose="020B0604020202020204" pitchFamily="34" charset="0"/>
            </a:endParaRPr>
          </a:p>
        </p:txBody>
      </p:sp>
      <p:sp>
        <p:nvSpPr>
          <p:cNvPr id="6" name="textruta 5"/>
          <p:cNvSpPr txBox="1"/>
          <p:nvPr/>
        </p:nvSpPr>
        <p:spPr>
          <a:xfrm>
            <a:off x="838200" y="5578491"/>
            <a:ext cx="2957989" cy="461665"/>
          </a:xfrm>
          <a:prstGeom prst="rect">
            <a:avLst/>
          </a:prstGeom>
          <a:noFill/>
        </p:spPr>
        <p:txBody>
          <a:bodyPr wrap="none" rtlCol="0">
            <a:spAutoFit/>
          </a:bodyPr>
          <a:lstStyle/>
          <a:p>
            <a:r>
              <a:rPr lang="sv-SE" sz="1200" dirty="0" smtClean="0"/>
              <a:t>Källa: SCB, RMI, E4</a:t>
            </a:r>
          </a:p>
          <a:p>
            <a:r>
              <a:rPr lang="sv-SE" sz="1200" dirty="0" smtClean="0"/>
              <a:t>Not: de utan uppgift är ej med i beräkningen</a:t>
            </a:r>
            <a:endParaRPr lang="sv-SE" sz="1200" dirty="0"/>
          </a:p>
        </p:txBody>
      </p:sp>
      <p:pic>
        <p:nvPicPr>
          <p:cNvPr id="5" name="Bildobjekt 4"/>
          <p:cNvPicPr>
            <a:picLocks noChangeAspect="1"/>
          </p:cNvPicPr>
          <p:nvPr/>
        </p:nvPicPr>
        <p:blipFill>
          <a:blip r:embed="rId3"/>
          <a:stretch>
            <a:fillRect/>
          </a:stretch>
        </p:blipFill>
        <p:spPr>
          <a:xfrm>
            <a:off x="838200" y="2155994"/>
            <a:ext cx="10529768" cy="3078001"/>
          </a:xfrm>
          <a:prstGeom prst="rect">
            <a:avLst/>
          </a:prstGeom>
        </p:spPr>
      </p:pic>
    </p:spTree>
    <p:extLst>
      <p:ext uri="{BB962C8B-B14F-4D97-AF65-F5344CB8AC3E}">
        <p14:creationId xmlns:p14="http://schemas.microsoft.com/office/powerpoint/2010/main" val="3957484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549275"/>
          </a:xfrm>
        </p:spPr>
        <p:txBody>
          <a:bodyPr>
            <a:normAutofit/>
          </a:bodyPr>
          <a:lstStyle/>
          <a:p>
            <a:r>
              <a:rPr lang="sv-SE" sz="3200" b="1" dirty="0" smtClean="0">
                <a:latin typeface="Arial" panose="020B0604020202020204" pitchFamily="34" charset="0"/>
                <a:cs typeface="Arial" panose="020B0604020202020204" pitchFamily="34" charset="0"/>
              </a:rPr>
              <a:t>Agenda</a:t>
            </a:r>
            <a:endParaRPr lang="sv-SE" sz="3200" b="1" dirty="0">
              <a:latin typeface="Arial" panose="020B0604020202020204" pitchFamily="34" charset="0"/>
              <a:cs typeface="Arial" panose="020B0604020202020204" pitchFamily="34" charset="0"/>
            </a:endParaRPr>
          </a:p>
        </p:txBody>
      </p:sp>
      <p:sp>
        <p:nvSpPr>
          <p:cNvPr id="3" name="Platshållare för innehåll 2"/>
          <p:cNvSpPr>
            <a:spLocks noGrp="1"/>
          </p:cNvSpPr>
          <p:nvPr>
            <p:ph idx="1"/>
          </p:nvPr>
        </p:nvSpPr>
        <p:spPr>
          <a:xfrm>
            <a:off x="838200" y="1089212"/>
            <a:ext cx="10515600" cy="5087751"/>
          </a:xfrm>
        </p:spPr>
        <p:txBody>
          <a:bodyPr/>
          <a:lstStyle/>
          <a:p>
            <a:r>
              <a:rPr lang="sv-SE" dirty="0" smtClean="0"/>
              <a:t>Rekryteringsläget idag och i framtiden</a:t>
            </a:r>
          </a:p>
          <a:p>
            <a:r>
              <a:rPr lang="sv-SE" dirty="0" smtClean="0"/>
              <a:t>Arbetsmarknadsställning</a:t>
            </a:r>
          </a:p>
          <a:p>
            <a:r>
              <a:rPr lang="sv-SE" dirty="0" smtClean="0"/>
              <a:t>Regionala skillnader</a:t>
            </a:r>
          </a:p>
          <a:p>
            <a:r>
              <a:rPr lang="sv-SE" dirty="0" smtClean="0"/>
              <a:t>Matchning och över- och underutbildning</a:t>
            </a:r>
          </a:p>
          <a:p>
            <a:r>
              <a:rPr lang="sv-SE" dirty="0" smtClean="0"/>
              <a:t>Slutsatser</a:t>
            </a:r>
          </a:p>
          <a:p>
            <a:endParaRPr lang="sv-SE" dirty="0"/>
          </a:p>
        </p:txBody>
      </p:sp>
    </p:spTree>
    <p:extLst>
      <p:ext uri="{BB962C8B-B14F-4D97-AF65-F5344CB8AC3E}">
        <p14:creationId xmlns:p14="http://schemas.microsoft.com/office/powerpoint/2010/main" val="4290973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6104" cy="1412875"/>
          </a:xfrm>
        </p:spPr>
        <p:txBody>
          <a:bodyPr>
            <a:normAutofit/>
          </a:bodyPr>
          <a:lstStyle/>
          <a:p>
            <a:r>
              <a:rPr lang="sv-SE" sz="2800" b="1" dirty="0" smtClean="0">
                <a:latin typeface="Arial" panose="020B0604020202020204" pitchFamily="34" charset="0"/>
                <a:cs typeface="Arial" panose="020B0604020202020204" pitchFamily="34" charset="0"/>
              </a:rPr>
              <a:t>Vanligaste yrken bland grundutbildade sjuksköterskor som är underutbildade, Riket. År 2015</a:t>
            </a:r>
            <a:r>
              <a:rPr lang="sv-SE" sz="3200" b="1" dirty="0" smtClean="0">
                <a:latin typeface="Arial" panose="020B0604020202020204" pitchFamily="34" charset="0"/>
                <a:cs typeface="Arial" panose="020B0604020202020204" pitchFamily="34" charset="0"/>
              </a:rPr>
              <a:t/>
            </a:r>
            <a:br>
              <a:rPr lang="sv-SE" sz="3200" b="1" dirty="0" smtClean="0">
                <a:latin typeface="Arial" panose="020B0604020202020204" pitchFamily="34" charset="0"/>
                <a:cs typeface="Arial" panose="020B0604020202020204" pitchFamily="34" charset="0"/>
              </a:rPr>
            </a:br>
            <a:r>
              <a:rPr lang="sv-SE" sz="2000" dirty="0" smtClean="0">
                <a:latin typeface="Arial" panose="020B0604020202020204" pitchFamily="34" charset="0"/>
                <a:cs typeface="Arial" panose="020B0604020202020204" pitchFamily="34" charset="0"/>
              </a:rPr>
              <a:t>(Underutbildad avser anställda med rätt inriktning men lägre utbildningsnivå än yrket kräver)</a:t>
            </a:r>
            <a:endParaRPr lang="sv-SE" sz="3200" b="1" dirty="0">
              <a:latin typeface="Arial" panose="020B0604020202020204" pitchFamily="34" charset="0"/>
              <a:cs typeface="Arial" panose="020B0604020202020204" pitchFamily="34" charset="0"/>
            </a:endParaRPr>
          </a:p>
        </p:txBody>
      </p:sp>
      <p:sp>
        <p:nvSpPr>
          <p:cNvPr id="6" name="textruta 5"/>
          <p:cNvSpPr txBox="1"/>
          <p:nvPr/>
        </p:nvSpPr>
        <p:spPr>
          <a:xfrm>
            <a:off x="838200" y="5578491"/>
            <a:ext cx="2276329" cy="276999"/>
          </a:xfrm>
          <a:prstGeom prst="rect">
            <a:avLst/>
          </a:prstGeom>
          <a:noFill/>
        </p:spPr>
        <p:txBody>
          <a:bodyPr wrap="none" rtlCol="0">
            <a:spAutoFit/>
          </a:bodyPr>
          <a:lstStyle/>
          <a:p>
            <a:r>
              <a:rPr lang="sv-SE" sz="1200" dirty="0" smtClean="0"/>
              <a:t>Källa: SCB, RMI, E4 specialkörning</a:t>
            </a:r>
            <a:endParaRPr lang="sv-SE" sz="1200" dirty="0"/>
          </a:p>
        </p:txBody>
      </p:sp>
      <p:pic>
        <p:nvPicPr>
          <p:cNvPr id="4" name="Bildobjekt 3"/>
          <p:cNvPicPr>
            <a:picLocks noChangeAspect="1"/>
          </p:cNvPicPr>
          <p:nvPr/>
        </p:nvPicPr>
        <p:blipFill>
          <a:blip r:embed="rId3"/>
          <a:stretch>
            <a:fillRect/>
          </a:stretch>
        </p:blipFill>
        <p:spPr>
          <a:xfrm>
            <a:off x="961712" y="1886658"/>
            <a:ext cx="10602145" cy="3129841"/>
          </a:xfrm>
          <a:prstGeom prst="rect">
            <a:avLst/>
          </a:prstGeom>
        </p:spPr>
      </p:pic>
    </p:spTree>
    <p:extLst>
      <p:ext uri="{BB962C8B-B14F-4D97-AF65-F5344CB8AC3E}">
        <p14:creationId xmlns:p14="http://schemas.microsoft.com/office/powerpoint/2010/main" val="2782965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77800"/>
            <a:ext cx="10515600" cy="1647825"/>
          </a:xfrm>
        </p:spPr>
        <p:txBody>
          <a:bodyPr>
            <a:normAutofit fontScale="90000"/>
          </a:bodyPr>
          <a:lstStyle/>
          <a:p>
            <a:r>
              <a:rPr lang="sv-SE" sz="3600" b="1" dirty="0">
                <a:latin typeface="Arial" panose="020B0604020202020204" pitchFamily="34" charset="0"/>
                <a:cs typeface="Arial" panose="020B0604020202020204" pitchFamily="34" charset="0"/>
              </a:rPr>
              <a:t>Matchningstyp för anställda </a:t>
            </a:r>
            <a:r>
              <a:rPr lang="sv-SE" sz="3600" b="1" dirty="0" smtClean="0">
                <a:latin typeface="Arial" panose="020B0604020202020204" pitchFamily="34" charset="0"/>
                <a:cs typeface="Arial" panose="020B0604020202020204" pitchFamily="34" charset="0"/>
              </a:rPr>
              <a:t>specialistutbildade </a:t>
            </a:r>
            <a:r>
              <a:rPr lang="sv-SE" sz="3600" b="1" dirty="0">
                <a:latin typeface="Arial" panose="020B0604020202020204" pitchFamily="34" charset="0"/>
                <a:cs typeface="Arial" panose="020B0604020202020204" pitchFamily="34" charset="0"/>
              </a:rPr>
              <a:t>sjuksköterskor. År 2015</a:t>
            </a:r>
            <a:br>
              <a:rPr lang="sv-SE" sz="3600" b="1" dirty="0">
                <a:latin typeface="Arial" panose="020B0604020202020204" pitchFamily="34" charset="0"/>
                <a:cs typeface="Arial" panose="020B0604020202020204" pitchFamily="34" charset="0"/>
              </a:rPr>
            </a:br>
            <a:r>
              <a:rPr lang="sv-SE" sz="2800" dirty="0" smtClean="0">
                <a:latin typeface="Arial" panose="020B0604020202020204" pitchFamily="34" charset="0"/>
                <a:cs typeface="Arial" panose="020B0604020202020204" pitchFamily="34" charset="0"/>
              </a:rPr>
              <a:t>(Överutbildad </a:t>
            </a:r>
            <a:r>
              <a:rPr lang="sv-SE" sz="2800" dirty="0">
                <a:latin typeface="Arial" panose="020B0604020202020204" pitchFamily="34" charset="0"/>
                <a:cs typeface="Arial" panose="020B0604020202020204" pitchFamily="34" charset="0"/>
              </a:rPr>
              <a:t>avser anställda med rätt inriktning men </a:t>
            </a:r>
            <a:r>
              <a:rPr lang="sv-SE" sz="2800" dirty="0" smtClean="0">
                <a:latin typeface="Arial" panose="020B0604020202020204" pitchFamily="34" charset="0"/>
                <a:cs typeface="Arial" panose="020B0604020202020204" pitchFamily="34" charset="0"/>
              </a:rPr>
              <a:t>högre </a:t>
            </a:r>
            <a:r>
              <a:rPr lang="sv-SE" sz="2800" dirty="0">
                <a:latin typeface="Arial" panose="020B0604020202020204" pitchFamily="34" charset="0"/>
                <a:cs typeface="Arial" panose="020B0604020202020204" pitchFamily="34" charset="0"/>
              </a:rPr>
              <a:t>utbildningsnivå än yrket kräver)</a:t>
            </a:r>
            <a:endParaRPr lang="sv-SE" sz="2800" dirty="0"/>
          </a:p>
        </p:txBody>
      </p:sp>
      <p:pic>
        <p:nvPicPr>
          <p:cNvPr id="5" name="Bildobjekt 4"/>
          <p:cNvPicPr>
            <a:picLocks noChangeAspect="1"/>
          </p:cNvPicPr>
          <p:nvPr/>
        </p:nvPicPr>
        <p:blipFill>
          <a:blip r:embed="rId3"/>
          <a:stretch>
            <a:fillRect/>
          </a:stretch>
        </p:blipFill>
        <p:spPr>
          <a:xfrm>
            <a:off x="838200" y="2089936"/>
            <a:ext cx="10560001" cy="2901164"/>
          </a:xfrm>
          <a:prstGeom prst="rect">
            <a:avLst/>
          </a:prstGeom>
        </p:spPr>
      </p:pic>
      <p:sp>
        <p:nvSpPr>
          <p:cNvPr id="7" name="textruta 6"/>
          <p:cNvSpPr txBox="1"/>
          <p:nvPr/>
        </p:nvSpPr>
        <p:spPr>
          <a:xfrm>
            <a:off x="838200" y="5578491"/>
            <a:ext cx="2957989" cy="461665"/>
          </a:xfrm>
          <a:prstGeom prst="rect">
            <a:avLst/>
          </a:prstGeom>
          <a:noFill/>
        </p:spPr>
        <p:txBody>
          <a:bodyPr wrap="none" rtlCol="0">
            <a:spAutoFit/>
          </a:bodyPr>
          <a:lstStyle/>
          <a:p>
            <a:r>
              <a:rPr lang="sv-SE" sz="1200" dirty="0" smtClean="0"/>
              <a:t>Källa: SCB, RMI, E4</a:t>
            </a:r>
          </a:p>
          <a:p>
            <a:r>
              <a:rPr lang="sv-SE" sz="1200" dirty="0" smtClean="0"/>
              <a:t>Not: de utan uppgift är ej med i beräkningen</a:t>
            </a:r>
            <a:endParaRPr lang="sv-SE" sz="1200" dirty="0"/>
          </a:p>
        </p:txBody>
      </p:sp>
    </p:spTree>
    <p:extLst>
      <p:ext uri="{BB962C8B-B14F-4D97-AF65-F5344CB8AC3E}">
        <p14:creationId xmlns:p14="http://schemas.microsoft.com/office/powerpoint/2010/main" val="65736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41301"/>
            <a:ext cx="10515600" cy="1993900"/>
          </a:xfrm>
        </p:spPr>
        <p:txBody>
          <a:bodyPr>
            <a:normAutofit/>
          </a:bodyPr>
          <a:lstStyle/>
          <a:p>
            <a:r>
              <a:rPr lang="sv-SE" sz="3100" b="1" dirty="0">
                <a:latin typeface="Arial" panose="020B0604020202020204" pitchFamily="34" charset="0"/>
                <a:cs typeface="Arial" panose="020B0604020202020204" pitchFamily="34" charset="0"/>
              </a:rPr>
              <a:t>Vanligaste yrken bland </a:t>
            </a:r>
            <a:r>
              <a:rPr lang="sv-SE" sz="3100" b="1" dirty="0" smtClean="0">
                <a:latin typeface="Arial" panose="020B0604020202020204" pitchFamily="34" charset="0"/>
                <a:cs typeface="Arial" panose="020B0604020202020204" pitchFamily="34" charset="0"/>
              </a:rPr>
              <a:t>specialistutbildade</a:t>
            </a:r>
            <a:r>
              <a:rPr lang="sv-SE" sz="3100" b="1" dirty="0" smtClean="0">
                <a:latin typeface="Arial" panose="020B0604020202020204" pitchFamily="34" charset="0"/>
                <a:cs typeface="Arial" panose="020B0604020202020204" pitchFamily="34" charset="0"/>
              </a:rPr>
              <a:t> </a:t>
            </a:r>
            <a:r>
              <a:rPr lang="sv-SE" sz="3100" b="1" dirty="0">
                <a:latin typeface="Arial" panose="020B0604020202020204" pitchFamily="34" charset="0"/>
                <a:cs typeface="Arial" panose="020B0604020202020204" pitchFamily="34" charset="0"/>
              </a:rPr>
              <a:t>sjuksköterskor som är </a:t>
            </a:r>
            <a:r>
              <a:rPr lang="sv-SE" sz="3100" b="1" dirty="0" smtClean="0">
                <a:latin typeface="Arial" panose="020B0604020202020204" pitchFamily="34" charset="0"/>
                <a:cs typeface="Arial" panose="020B0604020202020204" pitchFamily="34" charset="0"/>
              </a:rPr>
              <a:t>över</a:t>
            </a:r>
            <a:r>
              <a:rPr lang="sv-SE" sz="3100" b="1" dirty="0" smtClean="0">
                <a:latin typeface="Arial" panose="020B0604020202020204" pitchFamily="34" charset="0"/>
                <a:cs typeface="Arial" panose="020B0604020202020204" pitchFamily="34" charset="0"/>
              </a:rPr>
              <a:t>utbildade</a:t>
            </a:r>
            <a:r>
              <a:rPr lang="sv-SE" sz="3100" b="1" dirty="0">
                <a:latin typeface="Arial" panose="020B0604020202020204" pitchFamily="34" charset="0"/>
                <a:cs typeface="Arial" panose="020B0604020202020204" pitchFamily="34" charset="0"/>
              </a:rPr>
              <a:t>, Riket. År 2015</a:t>
            </a:r>
            <a:r>
              <a:rPr lang="sv-SE" sz="4000" b="1" dirty="0">
                <a:latin typeface="Arial" panose="020B0604020202020204" pitchFamily="34" charset="0"/>
                <a:cs typeface="Arial" panose="020B0604020202020204" pitchFamily="34" charset="0"/>
              </a:rPr>
              <a:t/>
            </a:r>
            <a:br>
              <a:rPr lang="sv-SE" sz="4000" b="1" dirty="0">
                <a:latin typeface="Arial" panose="020B0604020202020204" pitchFamily="34" charset="0"/>
                <a:cs typeface="Arial" panose="020B0604020202020204" pitchFamily="34" charset="0"/>
              </a:rPr>
            </a:br>
            <a:r>
              <a:rPr lang="sv-SE" sz="2000" dirty="0" smtClean="0">
                <a:latin typeface="Arial" panose="020B0604020202020204" pitchFamily="34" charset="0"/>
                <a:cs typeface="Arial" panose="020B0604020202020204" pitchFamily="34" charset="0"/>
              </a:rPr>
              <a:t>(Överutbildad </a:t>
            </a:r>
            <a:r>
              <a:rPr lang="sv-SE" sz="2000" dirty="0">
                <a:latin typeface="Arial" panose="020B0604020202020204" pitchFamily="34" charset="0"/>
                <a:cs typeface="Arial" panose="020B0604020202020204" pitchFamily="34" charset="0"/>
              </a:rPr>
              <a:t>avser anställda med rätt inriktning men </a:t>
            </a:r>
            <a:r>
              <a:rPr lang="sv-SE" sz="2000" dirty="0" smtClean="0">
                <a:latin typeface="Arial" panose="020B0604020202020204" pitchFamily="34" charset="0"/>
                <a:cs typeface="Arial" panose="020B0604020202020204" pitchFamily="34" charset="0"/>
              </a:rPr>
              <a:t>högre </a:t>
            </a:r>
            <a:r>
              <a:rPr lang="sv-SE" sz="2000" dirty="0">
                <a:latin typeface="Arial" panose="020B0604020202020204" pitchFamily="34" charset="0"/>
                <a:cs typeface="Arial" panose="020B0604020202020204" pitchFamily="34" charset="0"/>
              </a:rPr>
              <a:t>utbildningsnivå än yrket kräver)</a:t>
            </a:r>
            <a:endParaRPr lang="sv-SE" sz="2000" dirty="0"/>
          </a:p>
        </p:txBody>
      </p:sp>
      <p:sp>
        <p:nvSpPr>
          <p:cNvPr id="7" name="textruta 6"/>
          <p:cNvSpPr txBox="1"/>
          <p:nvPr/>
        </p:nvSpPr>
        <p:spPr>
          <a:xfrm>
            <a:off x="838200" y="5578491"/>
            <a:ext cx="2276329" cy="276999"/>
          </a:xfrm>
          <a:prstGeom prst="rect">
            <a:avLst/>
          </a:prstGeom>
          <a:noFill/>
        </p:spPr>
        <p:txBody>
          <a:bodyPr wrap="none" rtlCol="0">
            <a:spAutoFit/>
          </a:bodyPr>
          <a:lstStyle/>
          <a:p>
            <a:r>
              <a:rPr lang="sv-SE" sz="1200" dirty="0" smtClean="0"/>
              <a:t>Källa: SCB, RMI, E4 specialkörning</a:t>
            </a:r>
            <a:endParaRPr lang="sv-SE" sz="1200" dirty="0"/>
          </a:p>
        </p:txBody>
      </p:sp>
      <p:pic>
        <p:nvPicPr>
          <p:cNvPr id="4" name="Bildobjekt 3"/>
          <p:cNvPicPr>
            <a:picLocks noChangeAspect="1"/>
          </p:cNvPicPr>
          <p:nvPr/>
        </p:nvPicPr>
        <p:blipFill>
          <a:blip r:embed="rId3"/>
          <a:stretch>
            <a:fillRect/>
          </a:stretch>
        </p:blipFill>
        <p:spPr>
          <a:xfrm>
            <a:off x="838200" y="2235200"/>
            <a:ext cx="10940961" cy="2362199"/>
          </a:xfrm>
          <a:prstGeom prst="rect">
            <a:avLst/>
          </a:prstGeom>
        </p:spPr>
      </p:pic>
    </p:spTree>
    <p:extLst>
      <p:ext uri="{BB962C8B-B14F-4D97-AF65-F5344CB8AC3E}">
        <p14:creationId xmlns:p14="http://schemas.microsoft.com/office/powerpoint/2010/main" val="121154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643404"/>
          </a:xfrm>
        </p:spPr>
        <p:txBody>
          <a:bodyPr>
            <a:normAutofit fontScale="90000"/>
          </a:bodyPr>
          <a:lstStyle/>
          <a:p>
            <a:r>
              <a:rPr lang="sv-SE" sz="2800" b="1" dirty="0" smtClean="0">
                <a:latin typeface="Arial" panose="020B0604020202020204" pitchFamily="34" charset="0"/>
                <a:cs typeface="Arial" panose="020B0604020202020204" pitchFamily="34" charset="0"/>
              </a:rPr>
              <a:t>Grundutbildade sjuksköterskor: </a:t>
            </a:r>
            <a:r>
              <a:rPr lang="sv-SE" sz="2800" b="1" dirty="0" smtClean="0">
                <a:latin typeface="Arial" panose="020B0604020202020204" pitchFamily="34" charset="0"/>
                <a:cs typeface="Arial" panose="020B0604020202020204" pitchFamily="34" charset="0"/>
              </a:rPr>
              <a:t>Skillnader i matchning </a:t>
            </a:r>
            <a:r>
              <a:rPr lang="sv-SE" sz="2800" b="1" dirty="0" smtClean="0">
                <a:latin typeface="Arial" panose="020B0604020202020204" pitchFamily="34" charset="0"/>
                <a:cs typeface="Arial" panose="020B0604020202020204" pitchFamily="34" charset="0"/>
              </a:rPr>
              <a:t>förklaras av </a:t>
            </a:r>
            <a:r>
              <a:rPr lang="sv-SE" sz="2800" b="1" dirty="0" smtClean="0">
                <a:latin typeface="Arial" panose="020B0604020202020204" pitchFamily="34" charset="0"/>
                <a:cs typeface="Arial" panose="020B0604020202020204" pitchFamily="34" charset="0"/>
              </a:rPr>
              <a:t>andel </a:t>
            </a:r>
            <a:r>
              <a:rPr lang="sv-SE" sz="2800" b="1" dirty="0" smtClean="0">
                <a:latin typeface="Arial" panose="020B0604020202020204" pitchFamily="34" charset="0"/>
                <a:cs typeface="Arial" panose="020B0604020202020204" pitchFamily="34" charset="0"/>
              </a:rPr>
              <a:t>som arbetar i yrken som normalt kräver högre utbildningsnivå. År 2015</a:t>
            </a:r>
            <a:endParaRPr lang="sv-SE" sz="2800" b="1" dirty="0">
              <a:latin typeface="Arial" panose="020B0604020202020204" pitchFamily="34" charset="0"/>
              <a:cs typeface="Arial" panose="020B0604020202020204" pitchFamily="34" charset="0"/>
            </a:endParaRPr>
          </a:p>
        </p:txBody>
      </p:sp>
      <p:graphicFrame>
        <p:nvGraphicFramePr>
          <p:cNvPr id="9" name="Diagram 8"/>
          <p:cNvGraphicFramePr>
            <a:graphicFrameLocks/>
          </p:cNvGraphicFramePr>
          <p:nvPr>
            <p:extLst>
              <p:ext uri="{D42A27DB-BD31-4B8C-83A1-F6EECF244321}">
                <p14:modId xmlns:p14="http://schemas.microsoft.com/office/powerpoint/2010/main" val="2879823591"/>
              </p:ext>
            </p:extLst>
          </p:nvPr>
        </p:nvGraphicFramePr>
        <p:xfrm>
          <a:off x="964265" y="1411240"/>
          <a:ext cx="7009841" cy="475488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5"/>
          <p:cNvSpPr txBox="1"/>
          <p:nvPr/>
        </p:nvSpPr>
        <p:spPr>
          <a:xfrm>
            <a:off x="838200" y="6169826"/>
            <a:ext cx="6730112" cy="461665"/>
          </a:xfrm>
          <a:prstGeom prst="rect">
            <a:avLst/>
          </a:prstGeom>
          <a:noFill/>
        </p:spPr>
        <p:txBody>
          <a:bodyPr wrap="none" rtlCol="0">
            <a:spAutoFit/>
          </a:bodyPr>
          <a:lstStyle/>
          <a:p>
            <a:r>
              <a:rPr lang="sv-SE" sz="1200" dirty="0" smtClean="0"/>
              <a:t>Källa: SCB, RMI, E3 2015</a:t>
            </a:r>
          </a:p>
          <a:p>
            <a:r>
              <a:rPr lang="sv-SE" sz="1200" dirty="0" smtClean="0"/>
              <a:t>Not: Beräkningarna baseras endast på anställda med </a:t>
            </a:r>
            <a:r>
              <a:rPr lang="sv-SE" sz="1200" dirty="0" smtClean="0"/>
              <a:t>uppgift ej att förväxla med matchad förvärvsgrad E3</a:t>
            </a:r>
            <a:endParaRPr lang="sv-SE" sz="1200" dirty="0"/>
          </a:p>
        </p:txBody>
      </p:sp>
    </p:spTree>
    <p:extLst>
      <p:ext uri="{BB962C8B-B14F-4D97-AF65-F5344CB8AC3E}">
        <p14:creationId xmlns:p14="http://schemas.microsoft.com/office/powerpoint/2010/main" val="4175858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589616"/>
          </a:xfrm>
        </p:spPr>
        <p:txBody>
          <a:bodyPr>
            <a:normAutofit fontScale="90000"/>
          </a:bodyPr>
          <a:lstStyle/>
          <a:p>
            <a:r>
              <a:rPr lang="sv-SE" sz="2800" b="1" dirty="0" smtClean="0">
                <a:latin typeface="Arial" panose="020B0604020202020204" pitchFamily="34" charset="0"/>
                <a:cs typeface="Arial" panose="020B0604020202020204" pitchFamily="34" charset="0"/>
              </a:rPr>
              <a:t>Specialistutbildade sjuksköterskor: </a:t>
            </a:r>
            <a:r>
              <a:rPr lang="sv-SE" sz="2800" b="1" dirty="0" smtClean="0">
                <a:latin typeface="Arial" panose="020B0604020202020204" pitchFamily="34" charset="0"/>
                <a:cs typeface="Arial" panose="020B0604020202020204" pitchFamily="34" charset="0"/>
              </a:rPr>
              <a:t>skillnader i matchning förklaras till stor del av andel som normalt arbetar i yrken som kräver en lägre utbildningsnivå. </a:t>
            </a:r>
            <a:r>
              <a:rPr lang="sv-SE" sz="2800" b="1" dirty="0" smtClean="0">
                <a:latin typeface="Arial" panose="020B0604020202020204" pitchFamily="34" charset="0"/>
                <a:cs typeface="Arial" panose="020B0604020202020204" pitchFamily="34" charset="0"/>
              </a:rPr>
              <a:t>År 2015</a:t>
            </a:r>
            <a:endParaRPr lang="sv-SE" sz="2800" b="1" dirty="0">
              <a:latin typeface="Arial" panose="020B0604020202020204" pitchFamily="34" charset="0"/>
              <a:cs typeface="Arial" panose="020B0604020202020204" pitchFamily="34" charset="0"/>
            </a:endParaRPr>
          </a:p>
        </p:txBody>
      </p:sp>
      <p:sp>
        <p:nvSpPr>
          <p:cNvPr id="6" name="textruta 5"/>
          <p:cNvSpPr txBox="1"/>
          <p:nvPr/>
        </p:nvSpPr>
        <p:spPr>
          <a:xfrm>
            <a:off x="838200" y="6169826"/>
            <a:ext cx="6730112" cy="461665"/>
          </a:xfrm>
          <a:prstGeom prst="rect">
            <a:avLst/>
          </a:prstGeom>
          <a:noFill/>
        </p:spPr>
        <p:txBody>
          <a:bodyPr wrap="none" rtlCol="0">
            <a:spAutoFit/>
          </a:bodyPr>
          <a:lstStyle/>
          <a:p>
            <a:r>
              <a:rPr lang="sv-SE" sz="1200" dirty="0" smtClean="0"/>
              <a:t>Källa: SCB, RMI, </a:t>
            </a:r>
            <a:r>
              <a:rPr lang="sv-SE" sz="1200" dirty="0" smtClean="0"/>
              <a:t>E4 </a:t>
            </a:r>
            <a:r>
              <a:rPr lang="sv-SE" sz="1200" dirty="0" smtClean="0"/>
              <a:t>2015</a:t>
            </a:r>
          </a:p>
          <a:p>
            <a:r>
              <a:rPr lang="sv-SE" sz="1200" dirty="0" smtClean="0"/>
              <a:t>Not: Beräkningarna baseras endast på anställda med </a:t>
            </a:r>
            <a:r>
              <a:rPr lang="sv-SE" sz="1200" dirty="0" smtClean="0"/>
              <a:t>uppgift ej att förväxla med matchad förvärvsgrad E3</a:t>
            </a:r>
            <a:endParaRPr lang="sv-SE" sz="1200" dirty="0"/>
          </a:p>
        </p:txBody>
      </p:sp>
      <p:graphicFrame>
        <p:nvGraphicFramePr>
          <p:cNvPr id="9" name="Diagram 8"/>
          <p:cNvGraphicFramePr>
            <a:graphicFrameLocks/>
          </p:cNvGraphicFramePr>
          <p:nvPr>
            <p:extLst>
              <p:ext uri="{D42A27DB-BD31-4B8C-83A1-F6EECF244321}">
                <p14:modId xmlns:p14="http://schemas.microsoft.com/office/powerpoint/2010/main" val="4165309551"/>
              </p:ext>
            </p:extLst>
          </p:nvPr>
        </p:nvGraphicFramePr>
        <p:xfrm>
          <a:off x="838200" y="1397000"/>
          <a:ext cx="76200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3065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737534"/>
          </a:xfrm>
        </p:spPr>
        <p:txBody>
          <a:bodyPr>
            <a:normAutofit/>
          </a:bodyPr>
          <a:lstStyle/>
          <a:p>
            <a:r>
              <a:rPr lang="sv-SE" sz="3200" b="1" dirty="0" smtClean="0">
                <a:latin typeface="Arial" panose="020B0604020202020204" pitchFamily="34" charset="0"/>
                <a:cs typeface="Arial" panose="020B0604020202020204" pitchFamily="34" charset="0"/>
              </a:rPr>
              <a:t>Slutsatser</a:t>
            </a:r>
            <a:endParaRPr lang="sv-SE" sz="3200" b="1" dirty="0">
              <a:latin typeface="Arial" panose="020B0604020202020204" pitchFamily="34" charset="0"/>
              <a:cs typeface="Arial" panose="020B0604020202020204" pitchFamily="34" charset="0"/>
            </a:endParaRPr>
          </a:p>
        </p:txBody>
      </p:sp>
      <p:sp>
        <p:nvSpPr>
          <p:cNvPr id="3" name="Platshållare för innehåll 2"/>
          <p:cNvSpPr>
            <a:spLocks noGrp="1"/>
          </p:cNvSpPr>
          <p:nvPr>
            <p:ph idx="1"/>
          </p:nvPr>
        </p:nvSpPr>
        <p:spPr>
          <a:xfrm>
            <a:off x="838200" y="1102660"/>
            <a:ext cx="10515600" cy="5074303"/>
          </a:xfrm>
        </p:spPr>
        <p:txBody>
          <a:bodyPr/>
          <a:lstStyle/>
          <a:p>
            <a:r>
              <a:rPr lang="sv-SE" dirty="0" smtClean="0"/>
              <a:t>Rekryteringsläget pekar på brist idag och under kommande år</a:t>
            </a:r>
          </a:p>
          <a:p>
            <a:r>
              <a:rPr lang="sv-SE" dirty="0" smtClean="0"/>
              <a:t>Antalet förvärvsarbetande specialistutbildade sjuksköterskor har haft en lägre tillväxt än befolkningen</a:t>
            </a:r>
          </a:p>
          <a:p>
            <a:r>
              <a:rPr lang="sv-SE" dirty="0" smtClean="0"/>
              <a:t>Antalet förvärvsarbetande grundutbildade sjuksköterskor har haft en högre tillväxt än befolkningen</a:t>
            </a:r>
          </a:p>
          <a:p>
            <a:r>
              <a:rPr lang="sv-SE" dirty="0" smtClean="0"/>
              <a:t>Matchningsgraden är medelmåttig relativt flera andra eftergymnasiala utbildningsgrupper</a:t>
            </a:r>
          </a:p>
          <a:p>
            <a:r>
              <a:rPr lang="sv-SE" dirty="0" smtClean="0"/>
              <a:t>Den främsta förklaringen är att många sjuksköterskor arbetar som sjuksköterskor men på lägre resp. högre nivå som yrket typiskt kräver</a:t>
            </a:r>
          </a:p>
          <a:p>
            <a:r>
              <a:rPr lang="sv-SE" dirty="0" smtClean="0"/>
              <a:t>Det </a:t>
            </a:r>
            <a:r>
              <a:rPr lang="sv-SE" b="1" i="1" dirty="0" smtClean="0"/>
              <a:t>kan</a:t>
            </a:r>
            <a:r>
              <a:rPr lang="sv-SE" dirty="0" smtClean="0"/>
              <a:t> vara en effekt av den rådande bristen inte minst bland specialistsjuksköterskor.</a:t>
            </a:r>
          </a:p>
          <a:p>
            <a:endParaRPr lang="sv-SE" dirty="0" smtClean="0"/>
          </a:p>
          <a:p>
            <a:endParaRPr lang="sv-SE" dirty="0"/>
          </a:p>
        </p:txBody>
      </p:sp>
    </p:spTree>
    <p:extLst>
      <p:ext uri="{BB962C8B-B14F-4D97-AF65-F5344CB8AC3E}">
        <p14:creationId xmlns:p14="http://schemas.microsoft.com/office/powerpoint/2010/main" val="263850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lgn="ctr">
              <a:buNone/>
            </a:pPr>
            <a:r>
              <a:rPr lang="sv-SE" sz="3200" b="1" dirty="0" smtClean="0">
                <a:latin typeface="Arial" panose="020B0604020202020204" pitchFamily="34" charset="0"/>
                <a:cs typeface="Arial" panose="020B0604020202020204" pitchFamily="34" charset="0"/>
              </a:rPr>
              <a:t>REKRYTERINGSLÄGET IDAG OCH I FRAMTIDEN</a:t>
            </a:r>
            <a:endParaRPr lang="sv-SE"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11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697193"/>
          </a:xfrm>
        </p:spPr>
        <p:txBody>
          <a:bodyPr>
            <a:noAutofit/>
          </a:bodyPr>
          <a:lstStyle/>
          <a:p>
            <a:r>
              <a:rPr lang="sv-SE" sz="2900" b="1" dirty="0">
                <a:latin typeface="Arial" panose="020B0604020202020204" pitchFamily="34" charset="0"/>
                <a:cs typeface="Arial" panose="020B0604020202020204" pitchFamily="34" charset="0"/>
              </a:rPr>
              <a:t>Rekryteringsläget: </a:t>
            </a:r>
            <a:r>
              <a:rPr lang="sv-SE" sz="2900" b="1" dirty="0" smtClean="0">
                <a:latin typeface="Arial" panose="020B0604020202020204" pitchFamily="34" charset="0"/>
                <a:cs typeface="Arial" panose="020B0604020202020204" pitchFamily="34" charset="0"/>
              </a:rPr>
              <a:t> specialistutbildade sjuksköterskor</a:t>
            </a:r>
            <a:r>
              <a:rPr lang="sv-SE" sz="2900" b="1" dirty="0">
                <a:latin typeface="Arial" panose="020B0604020202020204" pitchFamily="34" charset="0"/>
                <a:cs typeface="Arial" panose="020B0604020202020204" pitchFamily="34" charset="0"/>
              </a:rPr>
              <a:t>. </a:t>
            </a:r>
            <a:br>
              <a:rPr lang="sv-SE" sz="2900" b="1" dirty="0">
                <a:latin typeface="Arial" panose="020B0604020202020204" pitchFamily="34" charset="0"/>
                <a:cs typeface="Arial" panose="020B0604020202020204" pitchFamily="34" charset="0"/>
              </a:rPr>
            </a:br>
            <a:r>
              <a:rPr lang="sv-SE" sz="2900" b="1" dirty="0">
                <a:latin typeface="Arial" panose="020B0604020202020204" pitchFamily="34" charset="0"/>
                <a:cs typeface="Arial" panose="020B0604020202020204" pitchFamily="34" charset="0"/>
              </a:rPr>
              <a:t>År 2006 - 2016</a:t>
            </a:r>
            <a:endParaRPr lang="sv-SE" sz="2900" dirty="0"/>
          </a:p>
        </p:txBody>
      </p:sp>
      <p:pic>
        <p:nvPicPr>
          <p:cNvPr id="4" name="Bildobjekt 3"/>
          <p:cNvPicPr>
            <a:picLocks noChangeAspect="1"/>
          </p:cNvPicPr>
          <p:nvPr/>
        </p:nvPicPr>
        <p:blipFill>
          <a:blip r:embed="rId3"/>
          <a:stretch>
            <a:fillRect/>
          </a:stretch>
        </p:blipFill>
        <p:spPr>
          <a:xfrm>
            <a:off x="670319" y="1218635"/>
            <a:ext cx="5269550" cy="3985374"/>
          </a:xfrm>
          <a:prstGeom prst="rect">
            <a:avLst/>
          </a:prstGeom>
        </p:spPr>
      </p:pic>
      <p:pic>
        <p:nvPicPr>
          <p:cNvPr id="5" name="Bildobjekt 4"/>
          <p:cNvPicPr>
            <a:picLocks noChangeAspect="1"/>
          </p:cNvPicPr>
          <p:nvPr/>
        </p:nvPicPr>
        <p:blipFill>
          <a:blip r:embed="rId4"/>
          <a:stretch>
            <a:fillRect/>
          </a:stretch>
        </p:blipFill>
        <p:spPr>
          <a:xfrm>
            <a:off x="6096000" y="1126039"/>
            <a:ext cx="5508812" cy="4170565"/>
          </a:xfrm>
          <a:prstGeom prst="rect">
            <a:avLst/>
          </a:prstGeom>
        </p:spPr>
      </p:pic>
    </p:spTree>
    <p:extLst>
      <p:ext uri="{BB962C8B-B14F-4D97-AF65-F5344CB8AC3E}">
        <p14:creationId xmlns:p14="http://schemas.microsoft.com/office/powerpoint/2010/main" val="134247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549275"/>
          </a:xfrm>
        </p:spPr>
        <p:txBody>
          <a:bodyPr>
            <a:normAutofit fontScale="90000"/>
          </a:bodyPr>
          <a:lstStyle/>
          <a:p>
            <a:r>
              <a:rPr lang="sv-SE" sz="3200" b="1" dirty="0" smtClean="0">
                <a:latin typeface="Arial" panose="020B0604020202020204" pitchFamily="34" charset="0"/>
                <a:cs typeface="Arial" panose="020B0604020202020204" pitchFamily="34" charset="0"/>
              </a:rPr>
              <a:t>Rekryteringsläget: Grundutbildade sjuksköterskor. </a:t>
            </a:r>
            <a:br>
              <a:rPr lang="sv-SE" sz="3200" b="1" dirty="0" smtClean="0">
                <a:latin typeface="Arial" panose="020B0604020202020204" pitchFamily="34" charset="0"/>
                <a:cs typeface="Arial" panose="020B0604020202020204" pitchFamily="34" charset="0"/>
              </a:rPr>
            </a:br>
            <a:r>
              <a:rPr lang="sv-SE" sz="3200" b="1" dirty="0" smtClean="0">
                <a:latin typeface="Arial" panose="020B0604020202020204" pitchFamily="34" charset="0"/>
                <a:cs typeface="Arial" panose="020B0604020202020204" pitchFamily="34" charset="0"/>
              </a:rPr>
              <a:t>År 2006 - 2016</a:t>
            </a:r>
            <a:endParaRPr lang="sv-SE" sz="3200" b="1"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a:blip r:embed="rId3"/>
          <a:stretch>
            <a:fillRect/>
          </a:stretch>
        </p:blipFill>
        <p:spPr>
          <a:xfrm>
            <a:off x="838200" y="1349188"/>
            <a:ext cx="6533590" cy="4862207"/>
          </a:xfrm>
          <a:prstGeom prst="rect">
            <a:avLst/>
          </a:prstGeom>
        </p:spPr>
      </p:pic>
      <p:sp>
        <p:nvSpPr>
          <p:cNvPr id="5" name="textruta 4"/>
          <p:cNvSpPr txBox="1"/>
          <p:nvPr/>
        </p:nvSpPr>
        <p:spPr>
          <a:xfrm>
            <a:off x="1196788" y="6441141"/>
            <a:ext cx="2722092" cy="276999"/>
          </a:xfrm>
          <a:prstGeom prst="rect">
            <a:avLst/>
          </a:prstGeom>
          <a:noFill/>
        </p:spPr>
        <p:txBody>
          <a:bodyPr wrap="none" rtlCol="0">
            <a:spAutoFit/>
          </a:bodyPr>
          <a:lstStyle/>
          <a:p>
            <a:r>
              <a:rPr lang="sv-SE" sz="1200" dirty="0" smtClean="0"/>
              <a:t>Källa: SCB, Arbetskraftsbarometern 2016</a:t>
            </a:r>
            <a:endParaRPr lang="sv-SE" sz="1200" dirty="0"/>
          </a:p>
        </p:txBody>
      </p:sp>
    </p:spTree>
    <p:extLst>
      <p:ext uri="{BB962C8B-B14F-4D97-AF65-F5344CB8AC3E}">
        <p14:creationId xmlns:p14="http://schemas.microsoft.com/office/powerpoint/2010/main" val="2709235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549275"/>
          </a:xfrm>
        </p:spPr>
        <p:txBody>
          <a:bodyPr>
            <a:normAutofit/>
          </a:bodyPr>
          <a:lstStyle/>
          <a:p>
            <a:r>
              <a:rPr lang="sv-SE" sz="3200" b="1" dirty="0" smtClean="0">
                <a:latin typeface="Arial" panose="020B0604020202020204" pitchFamily="34" charset="0"/>
                <a:cs typeface="Arial" panose="020B0604020202020204" pitchFamily="34" charset="0"/>
              </a:rPr>
              <a:t>Sjuksköterskebristen förväntas förvärras </a:t>
            </a:r>
            <a:endParaRPr lang="sv-SE" sz="3200" b="1"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a:blip r:embed="rId3"/>
          <a:stretch>
            <a:fillRect/>
          </a:stretch>
        </p:blipFill>
        <p:spPr>
          <a:xfrm>
            <a:off x="691403" y="1250575"/>
            <a:ext cx="8382000" cy="4840941"/>
          </a:xfrm>
          <a:prstGeom prst="rect">
            <a:avLst/>
          </a:prstGeom>
        </p:spPr>
      </p:pic>
    </p:spTree>
    <p:extLst>
      <p:ext uri="{BB962C8B-B14F-4D97-AF65-F5344CB8AC3E}">
        <p14:creationId xmlns:p14="http://schemas.microsoft.com/office/powerpoint/2010/main" val="237983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199" y="365125"/>
            <a:ext cx="10551459" cy="791321"/>
          </a:xfrm>
        </p:spPr>
        <p:txBody>
          <a:bodyPr>
            <a:normAutofit fontScale="90000"/>
          </a:bodyPr>
          <a:lstStyle/>
          <a:p>
            <a:r>
              <a:rPr lang="sv-SE" sz="3200" b="1" dirty="0" smtClean="0">
                <a:latin typeface="Arial" panose="020B0604020202020204" pitchFamily="34" charset="0"/>
                <a:cs typeface="Arial" panose="020B0604020202020204" pitchFamily="34" charset="0"/>
              </a:rPr>
              <a:t>Fler specialistutbildade sjuksköterskor ökar efterfrågan på grundutbildade</a:t>
            </a:r>
            <a:endParaRPr lang="sv-SE" sz="3200" b="1"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a:blip r:embed="rId3"/>
          <a:stretch>
            <a:fillRect/>
          </a:stretch>
        </p:blipFill>
        <p:spPr>
          <a:xfrm>
            <a:off x="838199" y="1466009"/>
            <a:ext cx="8086327" cy="4450697"/>
          </a:xfrm>
          <a:prstGeom prst="rect">
            <a:avLst/>
          </a:prstGeom>
        </p:spPr>
      </p:pic>
    </p:spTree>
    <p:extLst>
      <p:ext uri="{BB962C8B-B14F-4D97-AF65-F5344CB8AC3E}">
        <p14:creationId xmlns:p14="http://schemas.microsoft.com/office/powerpoint/2010/main" val="2010201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lgn="ctr">
              <a:buNone/>
            </a:pPr>
            <a:r>
              <a:rPr lang="sv-SE" sz="3200" b="1" dirty="0" smtClean="0">
                <a:latin typeface="Arial" panose="020B0604020202020204" pitchFamily="34" charset="0"/>
                <a:cs typeface="Arial" panose="020B0604020202020204" pitchFamily="34" charset="0"/>
              </a:rPr>
              <a:t>ARBETSMARKNADSSTÄLLNING</a:t>
            </a:r>
            <a:endParaRPr lang="sv-SE"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5867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536575"/>
          </a:xfrm>
        </p:spPr>
        <p:txBody>
          <a:bodyPr>
            <a:normAutofit fontScale="90000"/>
          </a:bodyPr>
          <a:lstStyle/>
          <a:p>
            <a:r>
              <a:rPr lang="sv-SE" sz="3200" b="1" dirty="0" smtClean="0">
                <a:latin typeface="Arial" panose="020B0604020202020204" pitchFamily="34" charset="0"/>
                <a:cs typeface="Arial" panose="020B0604020202020204" pitchFamily="34" charset="0"/>
              </a:rPr>
              <a:t>Antalet grundutbildade sjuksköterskor i befolkningen har ökat i samtliga län. År 2006 - 2015</a:t>
            </a:r>
            <a:endParaRPr lang="sv-SE" sz="3200" b="1" dirty="0">
              <a:latin typeface="Arial" panose="020B0604020202020204" pitchFamily="34" charset="0"/>
              <a:cs typeface="Arial" panose="020B0604020202020204" pitchFamily="34" charset="0"/>
            </a:endParaRPr>
          </a:p>
        </p:txBody>
      </p:sp>
      <p:graphicFrame>
        <p:nvGraphicFramePr>
          <p:cNvPr id="4" name="Diagram 3"/>
          <p:cNvGraphicFramePr>
            <a:graphicFrameLocks/>
          </p:cNvGraphicFramePr>
          <p:nvPr>
            <p:extLst>
              <p:ext uri="{D42A27DB-BD31-4B8C-83A1-F6EECF244321}">
                <p14:modId xmlns:p14="http://schemas.microsoft.com/office/powerpoint/2010/main" val="2472789319"/>
              </p:ext>
            </p:extLst>
          </p:nvPr>
        </p:nvGraphicFramePr>
        <p:xfrm>
          <a:off x="1025524" y="1251743"/>
          <a:ext cx="7546975" cy="471316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1025524" y="6176447"/>
            <a:ext cx="1369414" cy="276999"/>
          </a:xfrm>
          <a:prstGeom prst="rect">
            <a:avLst/>
          </a:prstGeom>
          <a:noFill/>
        </p:spPr>
        <p:txBody>
          <a:bodyPr wrap="none" rtlCol="0">
            <a:spAutoFit/>
          </a:bodyPr>
          <a:lstStyle/>
          <a:p>
            <a:r>
              <a:rPr lang="sv-SE" sz="1200" dirty="0" smtClean="0"/>
              <a:t>Källa: SCB, RMI, U1</a:t>
            </a:r>
            <a:endParaRPr lang="sv-SE" sz="1200" dirty="0"/>
          </a:p>
        </p:txBody>
      </p:sp>
    </p:spTree>
    <p:extLst>
      <p:ext uri="{BB962C8B-B14F-4D97-AF65-F5344CB8AC3E}">
        <p14:creationId xmlns:p14="http://schemas.microsoft.com/office/powerpoint/2010/main" val="1607523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CB">
    <a:dk1>
      <a:sysClr val="windowText" lastClr="000000"/>
    </a:dk1>
    <a:lt1>
      <a:sysClr val="window" lastClr="FFFFFF"/>
    </a:lt1>
    <a:dk2>
      <a:srgbClr val="1F497D"/>
    </a:dk2>
    <a:lt2>
      <a:srgbClr val="EEECE1"/>
    </a:lt2>
    <a:accent1>
      <a:srgbClr val="F5A417"/>
    </a:accent1>
    <a:accent2>
      <a:srgbClr val="919294"/>
    </a:accent2>
    <a:accent3>
      <a:srgbClr val="1098AF"/>
    </a:accent3>
    <a:accent4>
      <a:srgbClr val="A2B236"/>
    </a:accent4>
    <a:accent5>
      <a:srgbClr val="702679"/>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CB">
    <a:dk1>
      <a:sysClr val="windowText" lastClr="000000"/>
    </a:dk1>
    <a:lt1>
      <a:sysClr val="window" lastClr="FFFFFF"/>
    </a:lt1>
    <a:dk2>
      <a:srgbClr val="1F497D"/>
    </a:dk2>
    <a:lt2>
      <a:srgbClr val="EEECE1"/>
    </a:lt2>
    <a:accent1>
      <a:srgbClr val="F5A417"/>
    </a:accent1>
    <a:accent2>
      <a:srgbClr val="919294"/>
    </a:accent2>
    <a:accent3>
      <a:srgbClr val="1098AF"/>
    </a:accent3>
    <a:accent4>
      <a:srgbClr val="A2B236"/>
    </a:accent4>
    <a:accent5>
      <a:srgbClr val="702679"/>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SCB">
    <a:dk1>
      <a:sysClr val="windowText" lastClr="000000"/>
    </a:dk1>
    <a:lt1>
      <a:sysClr val="window" lastClr="FFFFFF"/>
    </a:lt1>
    <a:dk2>
      <a:srgbClr val="1F497D"/>
    </a:dk2>
    <a:lt2>
      <a:srgbClr val="EEECE1"/>
    </a:lt2>
    <a:accent1>
      <a:srgbClr val="F5A417"/>
    </a:accent1>
    <a:accent2>
      <a:srgbClr val="919294"/>
    </a:accent2>
    <a:accent3>
      <a:srgbClr val="1098AF"/>
    </a:accent3>
    <a:accent4>
      <a:srgbClr val="A2B236"/>
    </a:accent4>
    <a:accent5>
      <a:srgbClr val="702679"/>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CB">
    <a:dk1>
      <a:sysClr val="windowText" lastClr="000000"/>
    </a:dk1>
    <a:lt1>
      <a:sysClr val="window" lastClr="FFFFFF"/>
    </a:lt1>
    <a:dk2>
      <a:srgbClr val="1F497D"/>
    </a:dk2>
    <a:lt2>
      <a:srgbClr val="EEECE1"/>
    </a:lt2>
    <a:accent1>
      <a:srgbClr val="F5A417"/>
    </a:accent1>
    <a:accent2>
      <a:srgbClr val="919294"/>
    </a:accent2>
    <a:accent3>
      <a:srgbClr val="1098AF"/>
    </a:accent3>
    <a:accent4>
      <a:srgbClr val="A2B236"/>
    </a:accent4>
    <a:accent5>
      <a:srgbClr val="702679"/>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SCB">
    <a:dk1>
      <a:sysClr val="windowText" lastClr="000000"/>
    </a:dk1>
    <a:lt1>
      <a:sysClr val="window" lastClr="FFFFFF"/>
    </a:lt1>
    <a:dk2>
      <a:srgbClr val="1F497D"/>
    </a:dk2>
    <a:lt2>
      <a:srgbClr val="EEECE1"/>
    </a:lt2>
    <a:accent1>
      <a:srgbClr val="F5A417"/>
    </a:accent1>
    <a:accent2>
      <a:srgbClr val="919294"/>
    </a:accent2>
    <a:accent3>
      <a:srgbClr val="1098AF"/>
    </a:accent3>
    <a:accent4>
      <a:srgbClr val="A2B236"/>
    </a:accent4>
    <a:accent5>
      <a:srgbClr val="702679"/>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2490</TotalTime>
  <Words>1945</Words>
  <Application>Microsoft Office PowerPoint</Application>
  <PresentationFormat>Bredbild</PresentationFormat>
  <Paragraphs>173</Paragraphs>
  <Slides>25</Slides>
  <Notes>23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25</vt:i4>
      </vt:variant>
    </vt:vector>
  </HeadingPairs>
  <TitlesOfParts>
    <vt:vector size="29" baseType="lpstr">
      <vt:lpstr>Arial</vt:lpstr>
      <vt:lpstr>Calibri</vt:lpstr>
      <vt:lpstr>Calibri Light</vt:lpstr>
      <vt:lpstr>Office-tema</vt:lpstr>
      <vt:lpstr>Arbetsmarknadsläget för sjuksköterskor</vt:lpstr>
      <vt:lpstr>Agenda</vt:lpstr>
      <vt:lpstr>PowerPoint-presentation</vt:lpstr>
      <vt:lpstr>Rekryteringsläget:  specialistutbildade sjuksköterskor.  År 2006 - 2016</vt:lpstr>
      <vt:lpstr>Rekryteringsläget: Grundutbildade sjuksköterskor.  År 2006 - 2016</vt:lpstr>
      <vt:lpstr>Sjuksköterskebristen förväntas förvärras </vt:lpstr>
      <vt:lpstr>Fler specialistutbildade sjuksköterskor ökar efterfrågan på grundutbildade</vt:lpstr>
      <vt:lpstr>PowerPoint-presentation</vt:lpstr>
      <vt:lpstr>Antalet grundutbildade sjuksköterskor i befolkningen har ökat i samtliga län. År 2006 - 2015</vt:lpstr>
      <vt:lpstr>Antalet specialistutbildade sjuksköterskor i befolkningen har minskat i de flesta regioner (15 av 21). År 2006 - 2015</vt:lpstr>
      <vt:lpstr>Färre förvärvsarbetande specialistutbildade sjuksköterskor. År 2006 – 2015 (förvärvsarbetande dagbefolkning).</vt:lpstr>
      <vt:lpstr>Men hur många av sjuksköterskeutbildade i dagbefolkningen arbetar i vården? (Matchade förvärvsarbetande nattbefolkning i Riket 2008 – 2013)</vt:lpstr>
      <vt:lpstr>Åldersutträden är större än antalet som utbildar sig till specialistutbildade sjuksköterskor i alla regioner utom Stockholm </vt:lpstr>
      <vt:lpstr>PowerPoint-presentation</vt:lpstr>
      <vt:lpstr>Sysselsättningstillväxten (dagbefolkning) bland grundutbildade sjuksköterskor har varit större än befolkningstillväxten.  År 2006 – 2015.</vt:lpstr>
      <vt:lpstr>Sysselsättningstillväxten (dagbefolkning) bland specialistutbildade sjuksköterskor har varit lägre än befolkningstillväxten. År 2006 – 2015.</vt:lpstr>
      <vt:lpstr>PowerPoint-presentation</vt:lpstr>
      <vt:lpstr>Medelmåttig matchningsgrad för sjuksköterskor. År 2015.  (Skillnad förvärvsgrad och matchad förvärvsgrad, procentenheter)</vt:lpstr>
      <vt:lpstr>Matchningstyp för anställda grundutbildade sjuksköterskor. År 2015 (Underutbildad avser anställda med rätt inriktning men lägre utbildningsnivå än yrket kräver)</vt:lpstr>
      <vt:lpstr>Vanligaste yrken bland grundutbildade sjuksköterskor som är underutbildade, Riket. År 2015 (Underutbildad avser anställda med rätt inriktning men lägre utbildningsnivå än yrket kräver)</vt:lpstr>
      <vt:lpstr>Matchningstyp för anställda specialistutbildade sjuksköterskor. År 2015 (Överutbildad avser anställda med rätt inriktning men högre utbildningsnivå än yrket kräver)</vt:lpstr>
      <vt:lpstr>Vanligaste yrken bland specialistutbildade sjuksköterskor som är överutbildade, Riket. År 2015 (Överutbildad avser anställda med rätt inriktning men högre utbildningsnivå än yrket kräver)</vt:lpstr>
      <vt:lpstr>Grundutbildade sjuksköterskor: Skillnader i matchning förklaras av andel som arbetar i yrken som normalt kräver högre utbildningsnivå. År 2015</vt:lpstr>
      <vt:lpstr>Specialistutbildade sjuksköterskor: skillnader i matchning förklaras till stor del av andel som normalt arbetar i yrken som kräver en lägre utbildningsnivå. År 2015</vt:lpstr>
      <vt:lpstr>Slutsatser</vt:lpstr>
    </vt:vector>
  </TitlesOfParts>
  <Company>Region Skåne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Axelsson Anders</dc:creator>
  <cp:lastModifiedBy>Axelsson Anders</cp:lastModifiedBy>
  <cp:revision>78</cp:revision>
  <dcterms:created xsi:type="dcterms:W3CDTF">2017-10-30T10:56:08Z</dcterms:created>
  <dcterms:modified xsi:type="dcterms:W3CDTF">2017-11-06T14:02:40Z</dcterms:modified>
</cp:coreProperties>
</file>