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308" r:id="rId3"/>
    <p:sldId id="316" r:id="rId4"/>
    <p:sldId id="318" r:id="rId5"/>
    <p:sldId id="319" r:id="rId6"/>
    <p:sldId id="320" r:id="rId7"/>
    <p:sldId id="309" r:id="rId8"/>
    <p:sldId id="321" r:id="rId9"/>
    <p:sldId id="322" r:id="rId10"/>
    <p:sldId id="324" r:id="rId11"/>
    <p:sldId id="323" r:id="rId12"/>
    <p:sldId id="306" r:id="rId13"/>
    <p:sldId id="326" r:id="rId14"/>
    <p:sldId id="325" r:id="rId15"/>
    <p:sldId id="327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">
          <p15:clr>
            <a:srgbClr val="A4A3A4"/>
          </p15:clr>
        </p15:guide>
        <p15:guide id="2" pos="1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9B5"/>
    <a:srgbClr val="D3D8D6"/>
    <a:srgbClr val="BDC2BF"/>
    <a:srgbClr val="B1C800"/>
    <a:srgbClr val="000000"/>
    <a:srgbClr val="EB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324" y="52"/>
      </p:cViewPr>
      <p:guideLst>
        <p:guide orient="horz" pos="1304"/>
        <p:guide pos="1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A9F5-A96A-46D3-B8FB-FF7C0ED1515E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1DC5-BECA-4CD1-9976-4E35820D9A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23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A30CA-CC01-4B91-ACDC-84A3231092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11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0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2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34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3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99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8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3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8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2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D434-087A-984B-A86A-C15834A6B2D4}" type="datetimeFigureOut">
              <a:rPr lang="sv-SE" smtClean="0"/>
              <a:t>2017-03-13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2677-59BC-EF4D-A477-C0A11FB43A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6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-157194" y="-847"/>
            <a:ext cx="9327652" cy="6858004"/>
            <a:chOff x="-215562" y="-2"/>
            <a:chExt cx="9327652" cy="6858004"/>
          </a:xfrm>
        </p:grpSpPr>
        <p:sp>
          <p:nvSpPr>
            <p:cNvPr id="19" name="Rektangel 18"/>
            <p:cNvSpPr/>
            <p:nvPr/>
          </p:nvSpPr>
          <p:spPr>
            <a:xfrm>
              <a:off x="6580014" y="1"/>
              <a:ext cx="271348" cy="6857997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0" name="Rektangel 29"/>
            <p:cNvSpPr/>
            <p:nvPr/>
          </p:nvSpPr>
          <p:spPr>
            <a:xfrm>
              <a:off x="2870200" y="0"/>
              <a:ext cx="885298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3938418" y="0"/>
              <a:ext cx="64086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922601" y="0"/>
              <a:ext cx="139824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06090" y="2"/>
              <a:ext cx="69184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582467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92123" y="0"/>
              <a:ext cx="135805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942084" y="0"/>
              <a:ext cx="141331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2421965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2062425" y="0"/>
              <a:ext cx="505192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244311" y="0"/>
              <a:ext cx="264648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3192682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2435293" y="0"/>
              <a:ext cx="29130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6178484" y="-2"/>
              <a:ext cx="218861" cy="6858001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2959639" y="0"/>
              <a:ext cx="17478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-215562" y="0"/>
              <a:ext cx="64086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5935742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077917" y="0"/>
              <a:ext cx="198434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6" name="Rektangel 25"/>
            <p:cNvSpPr/>
            <p:nvPr/>
          </p:nvSpPr>
          <p:spPr>
            <a:xfrm>
              <a:off x="6831704" y="-1"/>
              <a:ext cx="240589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27" name="Rektangel 26"/>
            <p:cNvSpPr/>
            <p:nvPr/>
          </p:nvSpPr>
          <p:spPr>
            <a:xfrm flipH="1">
              <a:off x="7974190" y="0"/>
              <a:ext cx="45719" cy="50331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ktangel 28"/>
            <p:cNvSpPr/>
            <p:nvPr/>
          </p:nvSpPr>
          <p:spPr>
            <a:xfrm>
              <a:off x="5292036" y="0"/>
              <a:ext cx="850226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2594273" y="0"/>
              <a:ext cx="167280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2461949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6" name="Rektangel 35"/>
            <p:cNvSpPr/>
            <p:nvPr/>
          </p:nvSpPr>
          <p:spPr>
            <a:xfrm>
              <a:off x="7873118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8376635" y="0"/>
              <a:ext cx="163130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8458201" y="0"/>
              <a:ext cx="385758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8199378" y="0"/>
              <a:ext cx="49310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236089" y="0"/>
              <a:ext cx="92083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7523921" y="1"/>
              <a:ext cx="271348" cy="6857997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7432807" y="0"/>
              <a:ext cx="126657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9020007" y="0"/>
              <a:ext cx="92083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/>
            <p:cNvSpPr/>
            <p:nvPr/>
          </p:nvSpPr>
          <p:spPr>
            <a:xfrm>
              <a:off x="5127637" y="0"/>
              <a:ext cx="103461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4" name="Rektangel 53"/>
            <p:cNvSpPr/>
            <p:nvPr/>
          </p:nvSpPr>
          <p:spPr>
            <a:xfrm>
              <a:off x="4602233" y="0"/>
              <a:ext cx="133033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5" name="Rektangel 54"/>
            <p:cNvSpPr/>
            <p:nvPr/>
          </p:nvSpPr>
          <p:spPr>
            <a:xfrm>
              <a:off x="4000829" y="0"/>
              <a:ext cx="264648" cy="6858000"/>
            </a:xfrm>
            <a:prstGeom prst="rect">
              <a:avLst/>
            </a:prstGeom>
            <a:solidFill>
              <a:srgbClr val="C9D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6" name="Rektangel 55"/>
            <p:cNvSpPr/>
            <p:nvPr/>
          </p:nvSpPr>
          <p:spPr>
            <a:xfrm>
              <a:off x="767552" y="0"/>
              <a:ext cx="120374" cy="6858000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7" name="Rektangel 56"/>
            <p:cNvSpPr/>
            <p:nvPr/>
          </p:nvSpPr>
          <p:spPr>
            <a:xfrm>
              <a:off x="7223190" y="-2"/>
              <a:ext cx="218862" cy="6858001"/>
            </a:xfrm>
            <a:prstGeom prst="rect">
              <a:avLst/>
            </a:prstGeom>
            <a:solidFill>
              <a:srgbClr val="B1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8" name="Rektangel 57"/>
            <p:cNvSpPr/>
            <p:nvPr/>
          </p:nvSpPr>
          <p:spPr>
            <a:xfrm>
              <a:off x="5750761" y="0"/>
              <a:ext cx="184981" cy="6858000"/>
            </a:xfrm>
            <a:prstGeom prst="rect">
              <a:avLst/>
            </a:prstGeom>
            <a:solidFill>
              <a:srgbClr val="BDC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1C800"/>
                </a:solidFill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5676742" y="0"/>
              <a:ext cx="71495" cy="6858000"/>
            </a:xfrm>
            <a:prstGeom prst="rect">
              <a:avLst/>
            </a:prstGeom>
            <a:solidFill>
              <a:srgbClr val="EB69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 descr="pratbubbla utan linje höge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b="24815"/>
          <a:stretch/>
        </p:blipFill>
        <p:spPr>
          <a:xfrm>
            <a:off x="340003" y="1426468"/>
            <a:ext cx="7804872" cy="375828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48942" y="2203753"/>
            <a:ext cx="490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b="1" dirty="0" smtClean="0"/>
              <a:t>Reglab</a:t>
            </a:r>
          </a:p>
          <a:p>
            <a:pPr algn="ctr"/>
            <a:endParaRPr lang="sv-SE" sz="2400" b="1" dirty="0" smtClean="0">
              <a:cs typeface="Arial"/>
            </a:endParaRPr>
          </a:p>
          <a:p>
            <a:pPr algn="ctr"/>
            <a:r>
              <a:rPr lang="sv-SE" sz="2400" b="1" dirty="0" smtClean="0">
                <a:cs typeface="Arial"/>
              </a:rPr>
              <a:t>Styrelsemöte 13 mars</a:t>
            </a:r>
            <a:endParaRPr lang="sv-SE" sz="2400" b="1" dirty="0"/>
          </a:p>
        </p:txBody>
      </p:sp>
      <p:grpSp>
        <p:nvGrpSpPr>
          <p:cNvPr id="34" name="Grupp 33"/>
          <p:cNvGrpSpPr/>
          <p:nvPr/>
        </p:nvGrpSpPr>
        <p:grpSpPr>
          <a:xfrm>
            <a:off x="6134100" y="5861820"/>
            <a:ext cx="2457309" cy="750913"/>
            <a:chOff x="6134100" y="5861820"/>
            <a:chExt cx="2457309" cy="750913"/>
          </a:xfrm>
        </p:grpSpPr>
        <p:sp>
          <p:nvSpPr>
            <p:cNvPr id="2" name="Rektangel 1"/>
            <p:cNvSpPr/>
            <p:nvPr/>
          </p:nvSpPr>
          <p:spPr>
            <a:xfrm>
              <a:off x="6134100" y="5861820"/>
              <a:ext cx="2457309" cy="750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3" name="Bildobjekt 4" descr="REGLAG logo2rgb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227" y="6051067"/>
              <a:ext cx="2114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6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63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866900" y="2332619"/>
            <a:ext cx="6858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indent="0" defTabSz="358775">
              <a:spcAft>
                <a:spcPts val="1200"/>
              </a:spcAft>
            </a:pPr>
            <a:r>
              <a:rPr lang="sv-SE" sz="2000" dirty="0" smtClean="0">
                <a:latin typeface="+mj-lt"/>
                <a:cs typeface="Arial"/>
              </a:rPr>
              <a:t>Nu är vi igång:</a:t>
            </a:r>
          </a:p>
          <a:p>
            <a:pPr marL="1085850" lvl="1" indent="-342900" defTabSz="358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Avstamp Årskonferensen</a:t>
            </a:r>
          </a:p>
          <a:p>
            <a:pPr marL="1085850" lvl="1" indent="-342900" defTabSz="358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Första ledarseminariet</a:t>
            </a:r>
          </a:p>
          <a:p>
            <a:pPr marL="1085850" lvl="1" indent="-342900" defTabSz="358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Nästan alla anmälningar till Framsynsgruppen</a:t>
            </a:r>
          </a:p>
          <a:p>
            <a:pPr marL="1085850" lvl="1" indent="-342900" defTabSz="358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j-lt"/>
                <a:cs typeface="Arial"/>
              </a:rPr>
              <a:t>Planerar workshop 1</a:t>
            </a:r>
          </a:p>
          <a:p>
            <a:pPr marL="1485900" lvl="2" indent="-342900" defTabSz="358775">
              <a:buFont typeface="Arial" panose="020B0604020202020204" pitchFamily="34" charset="0"/>
              <a:buChar char="•"/>
            </a:pPr>
            <a:endParaRPr lang="sv-SE" sz="1200" dirty="0" smtClean="0">
              <a:latin typeface="+mj-lt"/>
              <a:cs typeface="Arial"/>
            </a:endParaRPr>
          </a:p>
          <a:p>
            <a:pPr marL="1085850" lvl="1" indent="-342900" defTabSz="3587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 smtClean="0">
              <a:latin typeface="+mj-lt"/>
              <a:cs typeface="Arial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47551"/>
            <a:ext cx="9144000" cy="25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686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7935" y="2"/>
            <a:ext cx="628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42084" y="0"/>
            <a:ext cx="141331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6752" y="0"/>
            <a:ext cx="120374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33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6"/>
          <p:cNvSpPr txBox="1">
            <a:spLocks noChangeArrowheads="1"/>
          </p:cNvSpPr>
          <p:nvPr/>
        </p:nvSpPr>
        <p:spPr bwMode="auto">
          <a:xfrm>
            <a:off x="1866900" y="2003425"/>
            <a:ext cx="6858000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Styrgrupp: </a:t>
            </a:r>
            <a:r>
              <a:rPr lang="sv-SE" sz="2000" dirty="0" err="1" smtClean="0">
                <a:latin typeface="+mj-lt"/>
                <a:cs typeface="Arial"/>
              </a:rPr>
              <a:t>Reglabs</a:t>
            </a:r>
            <a:r>
              <a:rPr lang="sv-SE" sz="2000" dirty="0" smtClean="0">
                <a:latin typeface="+mj-lt"/>
                <a:cs typeface="Arial"/>
              </a:rPr>
              <a:t> styrelse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Regelbunden kontakt med Regional kontakt-gruppen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Projektledare: Eva Moe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Projektgrupp: Sunny Sandström/Karin </a:t>
            </a:r>
            <a:r>
              <a:rPr lang="sv-SE" sz="2000" dirty="0" err="1" smtClean="0">
                <a:latin typeface="+mj-lt"/>
                <a:cs typeface="Arial"/>
              </a:rPr>
              <a:t>Botås</a:t>
            </a:r>
            <a:r>
              <a:rPr lang="sv-SE" sz="2000" dirty="0" smtClean="0">
                <a:latin typeface="+mj-lt"/>
                <a:cs typeface="Arial"/>
              </a:rPr>
              <a:t>, Anton Ternström, Magnus Jörgel (Region Skåne), Anders </a:t>
            </a:r>
            <a:r>
              <a:rPr lang="sv-SE" sz="2000" dirty="0" err="1" smtClean="0">
                <a:latin typeface="+mj-lt"/>
                <a:cs typeface="Arial"/>
              </a:rPr>
              <a:t>Tollmar</a:t>
            </a:r>
            <a:r>
              <a:rPr lang="sv-SE" sz="2000" dirty="0" smtClean="0">
                <a:latin typeface="+mj-lt"/>
                <a:cs typeface="Arial"/>
              </a:rPr>
              <a:t> (Region Gävleborg), Mats Helander (konsult).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>
                <a:latin typeface="+mj-lt"/>
                <a:cs typeface="Arial"/>
              </a:rPr>
              <a:t>I</a:t>
            </a:r>
            <a:r>
              <a:rPr lang="sv-SE" sz="2000" dirty="0" smtClean="0">
                <a:latin typeface="+mj-lt"/>
                <a:cs typeface="Arial"/>
              </a:rPr>
              <a:t>nnehåll och design: Demos (FI)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Utblick, inspiration: </a:t>
            </a:r>
            <a:r>
              <a:rPr lang="sv-SE" sz="2000" dirty="0">
                <a:latin typeface="+mn-lt"/>
              </a:rPr>
              <a:t>Copenhagen </a:t>
            </a:r>
            <a:r>
              <a:rPr lang="sv-SE" sz="2000" dirty="0" err="1">
                <a:latin typeface="+mn-lt"/>
              </a:rPr>
              <a:t>institute</a:t>
            </a:r>
            <a:r>
              <a:rPr lang="sv-SE" sz="2000" dirty="0">
                <a:latin typeface="+mn-lt"/>
              </a:rPr>
              <a:t> for </a:t>
            </a:r>
            <a:r>
              <a:rPr lang="sv-SE" sz="2000" dirty="0" err="1">
                <a:latin typeface="+mn-lt"/>
              </a:rPr>
              <a:t>future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smtClean="0">
                <a:latin typeface="+mn-lt"/>
              </a:rPr>
              <a:t>studies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 smtClean="0">
                <a:latin typeface="+mn-lt"/>
              </a:rPr>
              <a:t>(DK)</a:t>
            </a:r>
            <a:endParaRPr lang="sv-SE" sz="2000" dirty="0" smtClean="0">
              <a:latin typeface="+mn-lt"/>
              <a:cs typeface="Arial"/>
            </a:endParaRP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Kommunikation: Plan 7, Tills m fl.</a:t>
            </a:r>
          </a:p>
          <a:p>
            <a:pPr indent="-457200" defTabSz="358775">
              <a:spcAft>
                <a:spcPts val="1000"/>
              </a:spcAft>
            </a:pPr>
            <a:endParaRPr lang="sv-SE" sz="2000" dirty="0">
              <a:latin typeface="+mj-lt"/>
              <a:cs typeface="Arial"/>
            </a:endParaRPr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Organisation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0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280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686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7935" y="2"/>
            <a:ext cx="628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42084" y="0"/>
            <a:ext cx="141331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6752" y="0"/>
            <a:ext cx="120374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33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" y="0"/>
            <a:ext cx="914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193" y="4767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616366" y="1634838"/>
            <a:ext cx="25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MAKROFÖRÄNDRINGAR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634838" y="3158842"/>
            <a:ext cx="219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VERKSAMHETENS PRAKTIK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662546" y="5122271"/>
            <a:ext cx="2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INNOVATIONER/INITIATIV</a:t>
            </a:r>
          </a:p>
        </p:txBody>
      </p:sp>
      <p:sp>
        <p:nvSpPr>
          <p:cNvPr id="23" name="Frihandsfigur 22"/>
          <p:cNvSpPr/>
          <p:nvPr/>
        </p:nvSpPr>
        <p:spPr>
          <a:xfrm>
            <a:off x="4119418" y="1450107"/>
            <a:ext cx="4470400" cy="332509"/>
          </a:xfrm>
          <a:custGeom>
            <a:avLst/>
            <a:gdLst>
              <a:gd name="connsiteX0" fmla="*/ 0 w 4470400"/>
              <a:gd name="connsiteY0" fmla="*/ 157018 h 332509"/>
              <a:gd name="connsiteX1" fmla="*/ 55418 w 4470400"/>
              <a:gd name="connsiteY1" fmla="*/ 147782 h 332509"/>
              <a:gd name="connsiteX2" fmla="*/ 92364 w 4470400"/>
              <a:gd name="connsiteY2" fmla="*/ 138545 h 332509"/>
              <a:gd name="connsiteX3" fmla="*/ 286327 w 4470400"/>
              <a:gd name="connsiteY3" fmla="*/ 120073 h 332509"/>
              <a:gd name="connsiteX4" fmla="*/ 350982 w 4470400"/>
              <a:gd name="connsiteY4" fmla="*/ 110836 h 332509"/>
              <a:gd name="connsiteX5" fmla="*/ 461818 w 4470400"/>
              <a:gd name="connsiteY5" fmla="*/ 101600 h 332509"/>
              <a:gd name="connsiteX6" fmla="*/ 544946 w 4470400"/>
              <a:gd name="connsiteY6" fmla="*/ 92364 h 332509"/>
              <a:gd name="connsiteX7" fmla="*/ 775855 w 4470400"/>
              <a:gd name="connsiteY7" fmla="*/ 101600 h 332509"/>
              <a:gd name="connsiteX8" fmla="*/ 840509 w 4470400"/>
              <a:gd name="connsiteY8" fmla="*/ 129309 h 332509"/>
              <a:gd name="connsiteX9" fmla="*/ 914400 w 4470400"/>
              <a:gd name="connsiteY9" fmla="*/ 138545 h 332509"/>
              <a:gd name="connsiteX10" fmla="*/ 951346 w 4470400"/>
              <a:gd name="connsiteY10" fmla="*/ 147782 h 332509"/>
              <a:gd name="connsiteX11" fmla="*/ 979055 w 4470400"/>
              <a:gd name="connsiteY11" fmla="*/ 157018 h 332509"/>
              <a:gd name="connsiteX12" fmla="*/ 1108364 w 4470400"/>
              <a:gd name="connsiteY12" fmla="*/ 175491 h 332509"/>
              <a:gd name="connsiteX13" fmla="*/ 1191491 w 4470400"/>
              <a:gd name="connsiteY13" fmla="*/ 203200 h 332509"/>
              <a:gd name="connsiteX14" fmla="*/ 1219200 w 4470400"/>
              <a:gd name="connsiteY14" fmla="*/ 212436 h 332509"/>
              <a:gd name="connsiteX15" fmla="*/ 1246909 w 4470400"/>
              <a:gd name="connsiteY15" fmla="*/ 221673 h 332509"/>
              <a:gd name="connsiteX16" fmla="*/ 1311564 w 4470400"/>
              <a:gd name="connsiteY16" fmla="*/ 240145 h 332509"/>
              <a:gd name="connsiteX17" fmla="*/ 1339273 w 4470400"/>
              <a:gd name="connsiteY17" fmla="*/ 258618 h 332509"/>
              <a:gd name="connsiteX18" fmla="*/ 1440873 w 4470400"/>
              <a:gd name="connsiteY18" fmla="*/ 286327 h 332509"/>
              <a:gd name="connsiteX19" fmla="*/ 1477818 w 4470400"/>
              <a:gd name="connsiteY19" fmla="*/ 304800 h 332509"/>
              <a:gd name="connsiteX20" fmla="*/ 1699491 w 4470400"/>
              <a:gd name="connsiteY20" fmla="*/ 332509 h 332509"/>
              <a:gd name="connsiteX21" fmla="*/ 1893455 w 4470400"/>
              <a:gd name="connsiteY21" fmla="*/ 323273 h 332509"/>
              <a:gd name="connsiteX22" fmla="*/ 1930400 w 4470400"/>
              <a:gd name="connsiteY22" fmla="*/ 314036 h 332509"/>
              <a:gd name="connsiteX23" fmla="*/ 2032000 w 4470400"/>
              <a:gd name="connsiteY23" fmla="*/ 304800 h 332509"/>
              <a:gd name="connsiteX24" fmla="*/ 2078182 w 4470400"/>
              <a:gd name="connsiteY24" fmla="*/ 277091 h 332509"/>
              <a:gd name="connsiteX25" fmla="*/ 2115127 w 4470400"/>
              <a:gd name="connsiteY25" fmla="*/ 267855 h 332509"/>
              <a:gd name="connsiteX26" fmla="*/ 2179782 w 4470400"/>
              <a:gd name="connsiteY26" fmla="*/ 249382 h 332509"/>
              <a:gd name="connsiteX27" fmla="*/ 2235200 w 4470400"/>
              <a:gd name="connsiteY27" fmla="*/ 221673 h 332509"/>
              <a:gd name="connsiteX28" fmla="*/ 2299855 w 4470400"/>
              <a:gd name="connsiteY28" fmla="*/ 193964 h 332509"/>
              <a:gd name="connsiteX29" fmla="*/ 2327564 w 4470400"/>
              <a:gd name="connsiteY29" fmla="*/ 175491 h 332509"/>
              <a:gd name="connsiteX30" fmla="*/ 2401455 w 4470400"/>
              <a:gd name="connsiteY30" fmla="*/ 157018 h 332509"/>
              <a:gd name="connsiteX31" fmla="*/ 2438400 w 4470400"/>
              <a:gd name="connsiteY31" fmla="*/ 138545 h 332509"/>
              <a:gd name="connsiteX32" fmla="*/ 2466109 w 4470400"/>
              <a:gd name="connsiteY32" fmla="*/ 110836 h 332509"/>
              <a:gd name="connsiteX33" fmla="*/ 2558473 w 4470400"/>
              <a:gd name="connsiteY33" fmla="*/ 92364 h 332509"/>
              <a:gd name="connsiteX34" fmla="*/ 2595418 w 4470400"/>
              <a:gd name="connsiteY34" fmla="*/ 83127 h 332509"/>
              <a:gd name="connsiteX35" fmla="*/ 2660073 w 4470400"/>
              <a:gd name="connsiteY35" fmla="*/ 64655 h 332509"/>
              <a:gd name="connsiteX36" fmla="*/ 2715491 w 4470400"/>
              <a:gd name="connsiteY36" fmla="*/ 55418 h 332509"/>
              <a:gd name="connsiteX37" fmla="*/ 2752437 w 4470400"/>
              <a:gd name="connsiteY37" fmla="*/ 46182 h 332509"/>
              <a:gd name="connsiteX38" fmla="*/ 2798618 w 4470400"/>
              <a:gd name="connsiteY38" fmla="*/ 36945 h 332509"/>
              <a:gd name="connsiteX39" fmla="*/ 3177309 w 4470400"/>
              <a:gd name="connsiteY39" fmla="*/ 46182 h 332509"/>
              <a:gd name="connsiteX40" fmla="*/ 3232727 w 4470400"/>
              <a:gd name="connsiteY40" fmla="*/ 64655 h 332509"/>
              <a:gd name="connsiteX41" fmla="*/ 3288146 w 4470400"/>
              <a:gd name="connsiteY41" fmla="*/ 83127 h 332509"/>
              <a:gd name="connsiteX42" fmla="*/ 3362037 w 4470400"/>
              <a:gd name="connsiteY42" fmla="*/ 120073 h 332509"/>
              <a:gd name="connsiteX43" fmla="*/ 3426691 w 4470400"/>
              <a:gd name="connsiteY43" fmla="*/ 147782 h 332509"/>
              <a:gd name="connsiteX44" fmla="*/ 3482109 w 4470400"/>
              <a:gd name="connsiteY44" fmla="*/ 166255 h 332509"/>
              <a:gd name="connsiteX45" fmla="*/ 3519055 w 4470400"/>
              <a:gd name="connsiteY45" fmla="*/ 184727 h 332509"/>
              <a:gd name="connsiteX46" fmla="*/ 3583709 w 4470400"/>
              <a:gd name="connsiteY46" fmla="*/ 203200 h 332509"/>
              <a:gd name="connsiteX47" fmla="*/ 3703782 w 4470400"/>
              <a:gd name="connsiteY47" fmla="*/ 240145 h 332509"/>
              <a:gd name="connsiteX48" fmla="*/ 3740727 w 4470400"/>
              <a:gd name="connsiteY48" fmla="*/ 258618 h 332509"/>
              <a:gd name="connsiteX49" fmla="*/ 3823855 w 4470400"/>
              <a:gd name="connsiteY49" fmla="*/ 277091 h 332509"/>
              <a:gd name="connsiteX50" fmla="*/ 4036291 w 4470400"/>
              <a:gd name="connsiteY50" fmla="*/ 267855 h 332509"/>
              <a:gd name="connsiteX51" fmla="*/ 4110182 w 4470400"/>
              <a:gd name="connsiteY51" fmla="*/ 249382 h 332509"/>
              <a:gd name="connsiteX52" fmla="*/ 4184073 w 4470400"/>
              <a:gd name="connsiteY52" fmla="*/ 230909 h 332509"/>
              <a:gd name="connsiteX53" fmla="*/ 4239491 w 4470400"/>
              <a:gd name="connsiteY53" fmla="*/ 203200 h 332509"/>
              <a:gd name="connsiteX54" fmla="*/ 4267200 w 4470400"/>
              <a:gd name="connsiteY54" fmla="*/ 184727 h 332509"/>
              <a:gd name="connsiteX55" fmla="*/ 4304146 w 4470400"/>
              <a:gd name="connsiteY55" fmla="*/ 166255 h 332509"/>
              <a:gd name="connsiteX56" fmla="*/ 4368800 w 4470400"/>
              <a:gd name="connsiteY56" fmla="*/ 110836 h 332509"/>
              <a:gd name="connsiteX57" fmla="*/ 4396509 w 4470400"/>
              <a:gd name="connsiteY57" fmla="*/ 101600 h 332509"/>
              <a:gd name="connsiteX58" fmla="*/ 4433455 w 4470400"/>
              <a:gd name="connsiteY58" fmla="*/ 55418 h 332509"/>
              <a:gd name="connsiteX59" fmla="*/ 4470400 w 4470400"/>
              <a:gd name="connsiteY59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70400" h="332509">
                <a:moveTo>
                  <a:pt x="0" y="157018"/>
                </a:moveTo>
                <a:cubicBezTo>
                  <a:pt x="18473" y="153939"/>
                  <a:pt x="37054" y="151455"/>
                  <a:pt x="55418" y="147782"/>
                </a:cubicBezTo>
                <a:cubicBezTo>
                  <a:pt x="67866" y="145292"/>
                  <a:pt x="79817" y="140475"/>
                  <a:pt x="92364" y="138545"/>
                </a:cubicBezTo>
                <a:cubicBezTo>
                  <a:pt x="153855" y="129085"/>
                  <a:pt x="225477" y="126478"/>
                  <a:pt x="286327" y="120073"/>
                </a:cubicBezTo>
                <a:cubicBezTo>
                  <a:pt x="307978" y="117794"/>
                  <a:pt x="329331" y="113115"/>
                  <a:pt x="350982" y="110836"/>
                </a:cubicBezTo>
                <a:cubicBezTo>
                  <a:pt x="387852" y="106955"/>
                  <a:pt x="424912" y="105115"/>
                  <a:pt x="461818" y="101600"/>
                </a:cubicBezTo>
                <a:cubicBezTo>
                  <a:pt x="489572" y="98957"/>
                  <a:pt x="517237" y="95443"/>
                  <a:pt x="544946" y="92364"/>
                </a:cubicBezTo>
                <a:cubicBezTo>
                  <a:pt x="621916" y="95443"/>
                  <a:pt x="699006" y="96300"/>
                  <a:pt x="775855" y="101600"/>
                </a:cubicBezTo>
                <a:cubicBezTo>
                  <a:pt x="865790" y="107802"/>
                  <a:pt x="765316" y="108802"/>
                  <a:pt x="840509" y="129309"/>
                </a:cubicBezTo>
                <a:cubicBezTo>
                  <a:pt x="864456" y="135840"/>
                  <a:pt x="889770" y="135466"/>
                  <a:pt x="914400" y="138545"/>
                </a:cubicBezTo>
                <a:cubicBezTo>
                  <a:pt x="926715" y="141624"/>
                  <a:pt x="939140" y="144295"/>
                  <a:pt x="951346" y="147782"/>
                </a:cubicBezTo>
                <a:cubicBezTo>
                  <a:pt x="960707" y="150457"/>
                  <a:pt x="969467" y="155326"/>
                  <a:pt x="979055" y="157018"/>
                </a:cubicBezTo>
                <a:cubicBezTo>
                  <a:pt x="1021933" y="164585"/>
                  <a:pt x="1108364" y="175491"/>
                  <a:pt x="1108364" y="175491"/>
                </a:cubicBezTo>
                <a:lnTo>
                  <a:pt x="1191491" y="203200"/>
                </a:lnTo>
                <a:lnTo>
                  <a:pt x="1219200" y="212436"/>
                </a:lnTo>
                <a:cubicBezTo>
                  <a:pt x="1228436" y="215515"/>
                  <a:pt x="1237464" y="219312"/>
                  <a:pt x="1246909" y="221673"/>
                </a:cubicBezTo>
                <a:cubicBezTo>
                  <a:pt x="1293300" y="233270"/>
                  <a:pt x="1271812" y="226895"/>
                  <a:pt x="1311564" y="240145"/>
                </a:cubicBezTo>
                <a:cubicBezTo>
                  <a:pt x="1320800" y="246303"/>
                  <a:pt x="1328879" y="254720"/>
                  <a:pt x="1339273" y="258618"/>
                </a:cubicBezTo>
                <a:cubicBezTo>
                  <a:pt x="1420339" y="289019"/>
                  <a:pt x="1350977" y="241378"/>
                  <a:pt x="1440873" y="286327"/>
                </a:cubicBezTo>
                <a:cubicBezTo>
                  <a:pt x="1453188" y="292485"/>
                  <a:pt x="1465034" y="299686"/>
                  <a:pt x="1477818" y="304800"/>
                </a:cubicBezTo>
                <a:cubicBezTo>
                  <a:pt x="1564974" y="339663"/>
                  <a:pt x="1573421" y="325505"/>
                  <a:pt x="1699491" y="332509"/>
                </a:cubicBezTo>
                <a:cubicBezTo>
                  <a:pt x="1764146" y="329430"/>
                  <a:pt x="1828933" y="328435"/>
                  <a:pt x="1893455" y="323273"/>
                </a:cubicBezTo>
                <a:cubicBezTo>
                  <a:pt x="1906109" y="322261"/>
                  <a:pt x="1917817" y="315714"/>
                  <a:pt x="1930400" y="314036"/>
                </a:cubicBezTo>
                <a:cubicBezTo>
                  <a:pt x="1964108" y="309542"/>
                  <a:pt x="1998133" y="307879"/>
                  <a:pt x="2032000" y="304800"/>
                </a:cubicBezTo>
                <a:cubicBezTo>
                  <a:pt x="2047394" y="295564"/>
                  <a:pt x="2061777" y="284382"/>
                  <a:pt x="2078182" y="277091"/>
                </a:cubicBezTo>
                <a:cubicBezTo>
                  <a:pt x="2089782" y="271936"/>
                  <a:pt x="2102921" y="271342"/>
                  <a:pt x="2115127" y="267855"/>
                </a:cubicBezTo>
                <a:cubicBezTo>
                  <a:pt x="2207881" y="241354"/>
                  <a:pt x="2064290" y="278254"/>
                  <a:pt x="2179782" y="249382"/>
                </a:cubicBezTo>
                <a:cubicBezTo>
                  <a:pt x="2259193" y="196441"/>
                  <a:pt x="2158720" y="259913"/>
                  <a:pt x="2235200" y="221673"/>
                </a:cubicBezTo>
                <a:cubicBezTo>
                  <a:pt x="2298986" y="189780"/>
                  <a:pt x="2222962" y="213186"/>
                  <a:pt x="2299855" y="193964"/>
                </a:cubicBezTo>
                <a:cubicBezTo>
                  <a:pt x="2309091" y="187806"/>
                  <a:pt x="2317132" y="179285"/>
                  <a:pt x="2327564" y="175491"/>
                </a:cubicBezTo>
                <a:cubicBezTo>
                  <a:pt x="2351424" y="166815"/>
                  <a:pt x="2378747" y="168372"/>
                  <a:pt x="2401455" y="157018"/>
                </a:cubicBezTo>
                <a:cubicBezTo>
                  <a:pt x="2413770" y="150860"/>
                  <a:pt x="2427196" y="146548"/>
                  <a:pt x="2438400" y="138545"/>
                </a:cubicBezTo>
                <a:cubicBezTo>
                  <a:pt x="2449029" y="130953"/>
                  <a:pt x="2453917" y="115525"/>
                  <a:pt x="2466109" y="110836"/>
                </a:cubicBezTo>
                <a:cubicBezTo>
                  <a:pt x="2495414" y="99565"/>
                  <a:pt x="2527772" y="98943"/>
                  <a:pt x="2558473" y="92364"/>
                </a:cubicBezTo>
                <a:cubicBezTo>
                  <a:pt x="2570885" y="89704"/>
                  <a:pt x="2583212" y="86614"/>
                  <a:pt x="2595418" y="83127"/>
                </a:cubicBezTo>
                <a:cubicBezTo>
                  <a:pt x="2636497" y="71390"/>
                  <a:pt x="2611951" y="74279"/>
                  <a:pt x="2660073" y="64655"/>
                </a:cubicBezTo>
                <a:cubicBezTo>
                  <a:pt x="2678437" y="60982"/>
                  <a:pt x="2697127" y="59091"/>
                  <a:pt x="2715491" y="55418"/>
                </a:cubicBezTo>
                <a:cubicBezTo>
                  <a:pt x="2727939" y="52928"/>
                  <a:pt x="2740045" y="48936"/>
                  <a:pt x="2752437" y="46182"/>
                </a:cubicBezTo>
                <a:cubicBezTo>
                  <a:pt x="2767762" y="42776"/>
                  <a:pt x="2783224" y="40024"/>
                  <a:pt x="2798618" y="36945"/>
                </a:cubicBezTo>
                <a:cubicBezTo>
                  <a:pt x="2924848" y="40024"/>
                  <a:pt x="3051298" y="38138"/>
                  <a:pt x="3177309" y="46182"/>
                </a:cubicBezTo>
                <a:cubicBezTo>
                  <a:pt x="3196741" y="47422"/>
                  <a:pt x="3214254" y="58497"/>
                  <a:pt x="3232727" y="64655"/>
                </a:cubicBezTo>
                <a:cubicBezTo>
                  <a:pt x="3232729" y="64656"/>
                  <a:pt x="3288143" y="83126"/>
                  <a:pt x="3288146" y="83127"/>
                </a:cubicBezTo>
                <a:cubicBezTo>
                  <a:pt x="3312776" y="95442"/>
                  <a:pt x="3335912" y="111365"/>
                  <a:pt x="3362037" y="120073"/>
                </a:cubicBezTo>
                <a:cubicBezTo>
                  <a:pt x="3451218" y="149799"/>
                  <a:pt x="3312576" y="102135"/>
                  <a:pt x="3426691" y="147782"/>
                </a:cubicBezTo>
                <a:cubicBezTo>
                  <a:pt x="3444770" y="155014"/>
                  <a:pt x="3464693" y="157547"/>
                  <a:pt x="3482109" y="166255"/>
                </a:cubicBezTo>
                <a:cubicBezTo>
                  <a:pt x="3494424" y="172412"/>
                  <a:pt x="3506399" y="179303"/>
                  <a:pt x="3519055" y="184727"/>
                </a:cubicBezTo>
                <a:cubicBezTo>
                  <a:pt x="3537612" y="192680"/>
                  <a:pt x="3564952" y="198511"/>
                  <a:pt x="3583709" y="203200"/>
                </a:cubicBezTo>
                <a:cubicBezTo>
                  <a:pt x="3674864" y="257893"/>
                  <a:pt x="3579324" y="209030"/>
                  <a:pt x="3703782" y="240145"/>
                </a:cubicBezTo>
                <a:cubicBezTo>
                  <a:pt x="3717140" y="243484"/>
                  <a:pt x="3728072" y="253194"/>
                  <a:pt x="3740727" y="258618"/>
                </a:cubicBezTo>
                <a:cubicBezTo>
                  <a:pt x="3769668" y="271021"/>
                  <a:pt x="3790639" y="271555"/>
                  <a:pt x="3823855" y="277091"/>
                </a:cubicBezTo>
                <a:cubicBezTo>
                  <a:pt x="3894667" y="274012"/>
                  <a:pt x="3965742" y="274682"/>
                  <a:pt x="4036291" y="267855"/>
                </a:cubicBezTo>
                <a:cubicBezTo>
                  <a:pt x="4061561" y="265409"/>
                  <a:pt x="4085287" y="254361"/>
                  <a:pt x="4110182" y="249382"/>
                </a:cubicBezTo>
                <a:cubicBezTo>
                  <a:pt x="4165911" y="238236"/>
                  <a:pt x="4141471" y="245109"/>
                  <a:pt x="4184073" y="230909"/>
                </a:cubicBezTo>
                <a:cubicBezTo>
                  <a:pt x="4263484" y="177968"/>
                  <a:pt x="4163011" y="241440"/>
                  <a:pt x="4239491" y="203200"/>
                </a:cubicBezTo>
                <a:cubicBezTo>
                  <a:pt x="4249420" y="198236"/>
                  <a:pt x="4257562" y="190234"/>
                  <a:pt x="4267200" y="184727"/>
                </a:cubicBezTo>
                <a:cubicBezTo>
                  <a:pt x="4279155" y="177896"/>
                  <a:pt x="4291831" y="172412"/>
                  <a:pt x="4304146" y="166255"/>
                </a:cubicBezTo>
                <a:cubicBezTo>
                  <a:pt x="4326870" y="143530"/>
                  <a:pt x="4340667" y="124903"/>
                  <a:pt x="4368800" y="110836"/>
                </a:cubicBezTo>
                <a:cubicBezTo>
                  <a:pt x="4377508" y="106482"/>
                  <a:pt x="4387273" y="104679"/>
                  <a:pt x="4396509" y="101600"/>
                </a:cubicBezTo>
                <a:cubicBezTo>
                  <a:pt x="4447706" y="67468"/>
                  <a:pt x="4407212" y="102655"/>
                  <a:pt x="4433455" y="55418"/>
                </a:cubicBezTo>
                <a:cubicBezTo>
                  <a:pt x="4444237" y="36011"/>
                  <a:pt x="4470400" y="0"/>
                  <a:pt x="447040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pil 26"/>
          <p:cNvCxnSpPr/>
          <p:nvPr/>
        </p:nvCxnSpPr>
        <p:spPr>
          <a:xfrm>
            <a:off x="8617527" y="1440868"/>
            <a:ext cx="36945" cy="73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ihandsfigur 29"/>
          <p:cNvSpPr/>
          <p:nvPr/>
        </p:nvSpPr>
        <p:spPr>
          <a:xfrm>
            <a:off x="4271818" y="1888832"/>
            <a:ext cx="4470400" cy="332509"/>
          </a:xfrm>
          <a:custGeom>
            <a:avLst/>
            <a:gdLst>
              <a:gd name="connsiteX0" fmla="*/ 0 w 4470400"/>
              <a:gd name="connsiteY0" fmla="*/ 157018 h 332509"/>
              <a:gd name="connsiteX1" fmla="*/ 55418 w 4470400"/>
              <a:gd name="connsiteY1" fmla="*/ 147782 h 332509"/>
              <a:gd name="connsiteX2" fmla="*/ 92364 w 4470400"/>
              <a:gd name="connsiteY2" fmla="*/ 138545 h 332509"/>
              <a:gd name="connsiteX3" fmla="*/ 286327 w 4470400"/>
              <a:gd name="connsiteY3" fmla="*/ 120073 h 332509"/>
              <a:gd name="connsiteX4" fmla="*/ 350982 w 4470400"/>
              <a:gd name="connsiteY4" fmla="*/ 110836 h 332509"/>
              <a:gd name="connsiteX5" fmla="*/ 461818 w 4470400"/>
              <a:gd name="connsiteY5" fmla="*/ 101600 h 332509"/>
              <a:gd name="connsiteX6" fmla="*/ 544946 w 4470400"/>
              <a:gd name="connsiteY6" fmla="*/ 92364 h 332509"/>
              <a:gd name="connsiteX7" fmla="*/ 775855 w 4470400"/>
              <a:gd name="connsiteY7" fmla="*/ 101600 h 332509"/>
              <a:gd name="connsiteX8" fmla="*/ 840509 w 4470400"/>
              <a:gd name="connsiteY8" fmla="*/ 129309 h 332509"/>
              <a:gd name="connsiteX9" fmla="*/ 914400 w 4470400"/>
              <a:gd name="connsiteY9" fmla="*/ 138545 h 332509"/>
              <a:gd name="connsiteX10" fmla="*/ 951346 w 4470400"/>
              <a:gd name="connsiteY10" fmla="*/ 147782 h 332509"/>
              <a:gd name="connsiteX11" fmla="*/ 979055 w 4470400"/>
              <a:gd name="connsiteY11" fmla="*/ 157018 h 332509"/>
              <a:gd name="connsiteX12" fmla="*/ 1108364 w 4470400"/>
              <a:gd name="connsiteY12" fmla="*/ 175491 h 332509"/>
              <a:gd name="connsiteX13" fmla="*/ 1191491 w 4470400"/>
              <a:gd name="connsiteY13" fmla="*/ 203200 h 332509"/>
              <a:gd name="connsiteX14" fmla="*/ 1219200 w 4470400"/>
              <a:gd name="connsiteY14" fmla="*/ 212436 h 332509"/>
              <a:gd name="connsiteX15" fmla="*/ 1246909 w 4470400"/>
              <a:gd name="connsiteY15" fmla="*/ 221673 h 332509"/>
              <a:gd name="connsiteX16" fmla="*/ 1311564 w 4470400"/>
              <a:gd name="connsiteY16" fmla="*/ 240145 h 332509"/>
              <a:gd name="connsiteX17" fmla="*/ 1339273 w 4470400"/>
              <a:gd name="connsiteY17" fmla="*/ 258618 h 332509"/>
              <a:gd name="connsiteX18" fmla="*/ 1440873 w 4470400"/>
              <a:gd name="connsiteY18" fmla="*/ 286327 h 332509"/>
              <a:gd name="connsiteX19" fmla="*/ 1477818 w 4470400"/>
              <a:gd name="connsiteY19" fmla="*/ 304800 h 332509"/>
              <a:gd name="connsiteX20" fmla="*/ 1699491 w 4470400"/>
              <a:gd name="connsiteY20" fmla="*/ 332509 h 332509"/>
              <a:gd name="connsiteX21" fmla="*/ 1893455 w 4470400"/>
              <a:gd name="connsiteY21" fmla="*/ 323273 h 332509"/>
              <a:gd name="connsiteX22" fmla="*/ 1930400 w 4470400"/>
              <a:gd name="connsiteY22" fmla="*/ 314036 h 332509"/>
              <a:gd name="connsiteX23" fmla="*/ 2032000 w 4470400"/>
              <a:gd name="connsiteY23" fmla="*/ 304800 h 332509"/>
              <a:gd name="connsiteX24" fmla="*/ 2078182 w 4470400"/>
              <a:gd name="connsiteY24" fmla="*/ 277091 h 332509"/>
              <a:gd name="connsiteX25" fmla="*/ 2115127 w 4470400"/>
              <a:gd name="connsiteY25" fmla="*/ 267855 h 332509"/>
              <a:gd name="connsiteX26" fmla="*/ 2179782 w 4470400"/>
              <a:gd name="connsiteY26" fmla="*/ 249382 h 332509"/>
              <a:gd name="connsiteX27" fmla="*/ 2235200 w 4470400"/>
              <a:gd name="connsiteY27" fmla="*/ 221673 h 332509"/>
              <a:gd name="connsiteX28" fmla="*/ 2299855 w 4470400"/>
              <a:gd name="connsiteY28" fmla="*/ 193964 h 332509"/>
              <a:gd name="connsiteX29" fmla="*/ 2327564 w 4470400"/>
              <a:gd name="connsiteY29" fmla="*/ 175491 h 332509"/>
              <a:gd name="connsiteX30" fmla="*/ 2401455 w 4470400"/>
              <a:gd name="connsiteY30" fmla="*/ 157018 h 332509"/>
              <a:gd name="connsiteX31" fmla="*/ 2438400 w 4470400"/>
              <a:gd name="connsiteY31" fmla="*/ 138545 h 332509"/>
              <a:gd name="connsiteX32" fmla="*/ 2466109 w 4470400"/>
              <a:gd name="connsiteY32" fmla="*/ 110836 h 332509"/>
              <a:gd name="connsiteX33" fmla="*/ 2558473 w 4470400"/>
              <a:gd name="connsiteY33" fmla="*/ 92364 h 332509"/>
              <a:gd name="connsiteX34" fmla="*/ 2595418 w 4470400"/>
              <a:gd name="connsiteY34" fmla="*/ 83127 h 332509"/>
              <a:gd name="connsiteX35" fmla="*/ 2660073 w 4470400"/>
              <a:gd name="connsiteY35" fmla="*/ 64655 h 332509"/>
              <a:gd name="connsiteX36" fmla="*/ 2715491 w 4470400"/>
              <a:gd name="connsiteY36" fmla="*/ 55418 h 332509"/>
              <a:gd name="connsiteX37" fmla="*/ 2752437 w 4470400"/>
              <a:gd name="connsiteY37" fmla="*/ 46182 h 332509"/>
              <a:gd name="connsiteX38" fmla="*/ 2798618 w 4470400"/>
              <a:gd name="connsiteY38" fmla="*/ 36945 h 332509"/>
              <a:gd name="connsiteX39" fmla="*/ 3177309 w 4470400"/>
              <a:gd name="connsiteY39" fmla="*/ 46182 h 332509"/>
              <a:gd name="connsiteX40" fmla="*/ 3232727 w 4470400"/>
              <a:gd name="connsiteY40" fmla="*/ 64655 h 332509"/>
              <a:gd name="connsiteX41" fmla="*/ 3288146 w 4470400"/>
              <a:gd name="connsiteY41" fmla="*/ 83127 h 332509"/>
              <a:gd name="connsiteX42" fmla="*/ 3362037 w 4470400"/>
              <a:gd name="connsiteY42" fmla="*/ 120073 h 332509"/>
              <a:gd name="connsiteX43" fmla="*/ 3426691 w 4470400"/>
              <a:gd name="connsiteY43" fmla="*/ 147782 h 332509"/>
              <a:gd name="connsiteX44" fmla="*/ 3482109 w 4470400"/>
              <a:gd name="connsiteY44" fmla="*/ 166255 h 332509"/>
              <a:gd name="connsiteX45" fmla="*/ 3519055 w 4470400"/>
              <a:gd name="connsiteY45" fmla="*/ 184727 h 332509"/>
              <a:gd name="connsiteX46" fmla="*/ 3583709 w 4470400"/>
              <a:gd name="connsiteY46" fmla="*/ 203200 h 332509"/>
              <a:gd name="connsiteX47" fmla="*/ 3703782 w 4470400"/>
              <a:gd name="connsiteY47" fmla="*/ 240145 h 332509"/>
              <a:gd name="connsiteX48" fmla="*/ 3740727 w 4470400"/>
              <a:gd name="connsiteY48" fmla="*/ 258618 h 332509"/>
              <a:gd name="connsiteX49" fmla="*/ 3823855 w 4470400"/>
              <a:gd name="connsiteY49" fmla="*/ 277091 h 332509"/>
              <a:gd name="connsiteX50" fmla="*/ 4036291 w 4470400"/>
              <a:gd name="connsiteY50" fmla="*/ 267855 h 332509"/>
              <a:gd name="connsiteX51" fmla="*/ 4110182 w 4470400"/>
              <a:gd name="connsiteY51" fmla="*/ 249382 h 332509"/>
              <a:gd name="connsiteX52" fmla="*/ 4184073 w 4470400"/>
              <a:gd name="connsiteY52" fmla="*/ 230909 h 332509"/>
              <a:gd name="connsiteX53" fmla="*/ 4239491 w 4470400"/>
              <a:gd name="connsiteY53" fmla="*/ 203200 h 332509"/>
              <a:gd name="connsiteX54" fmla="*/ 4267200 w 4470400"/>
              <a:gd name="connsiteY54" fmla="*/ 184727 h 332509"/>
              <a:gd name="connsiteX55" fmla="*/ 4304146 w 4470400"/>
              <a:gd name="connsiteY55" fmla="*/ 166255 h 332509"/>
              <a:gd name="connsiteX56" fmla="*/ 4368800 w 4470400"/>
              <a:gd name="connsiteY56" fmla="*/ 110836 h 332509"/>
              <a:gd name="connsiteX57" fmla="*/ 4396509 w 4470400"/>
              <a:gd name="connsiteY57" fmla="*/ 101600 h 332509"/>
              <a:gd name="connsiteX58" fmla="*/ 4433455 w 4470400"/>
              <a:gd name="connsiteY58" fmla="*/ 55418 h 332509"/>
              <a:gd name="connsiteX59" fmla="*/ 4470400 w 4470400"/>
              <a:gd name="connsiteY59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70400" h="332509">
                <a:moveTo>
                  <a:pt x="0" y="157018"/>
                </a:moveTo>
                <a:cubicBezTo>
                  <a:pt x="18473" y="153939"/>
                  <a:pt x="37054" y="151455"/>
                  <a:pt x="55418" y="147782"/>
                </a:cubicBezTo>
                <a:cubicBezTo>
                  <a:pt x="67866" y="145292"/>
                  <a:pt x="79817" y="140475"/>
                  <a:pt x="92364" y="138545"/>
                </a:cubicBezTo>
                <a:cubicBezTo>
                  <a:pt x="153855" y="129085"/>
                  <a:pt x="225477" y="126478"/>
                  <a:pt x="286327" y="120073"/>
                </a:cubicBezTo>
                <a:cubicBezTo>
                  <a:pt x="307978" y="117794"/>
                  <a:pt x="329331" y="113115"/>
                  <a:pt x="350982" y="110836"/>
                </a:cubicBezTo>
                <a:cubicBezTo>
                  <a:pt x="387852" y="106955"/>
                  <a:pt x="424912" y="105115"/>
                  <a:pt x="461818" y="101600"/>
                </a:cubicBezTo>
                <a:cubicBezTo>
                  <a:pt x="489572" y="98957"/>
                  <a:pt x="517237" y="95443"/>
                  <a:pt x="544946" y="92364"/>
                </a:cubicBezTo>
                <a:cubicBezTo>
                  <a:pt x="621916" y="95443"/>
                  <a:pt x="699006" y="96300"/>
                  <a:pt x="775855" y="101600"/>
                </a:cubicBezTo>
                <a:cubicBezTo>
                  <a:pt x="865790" y="107802"/>
                  <a:pt x="765316" y="108802"/>
                  <a:pt x="840509" y="129309"/>
                </a:cubicBezTo>
                <a:cubicBezTo>
                  <a:pt x="864456" y="135840"/>
                  <a:pt x="889770" y="135466"/>
                  <a:pt x="914400" y="138545"/>
                </a:cubicBezTo>
                <a:cubicBezTo>
                  <a:pt x="926715" y="141624"/>
                  <a:pt x="939140" y="144295"/>
                  <a:pt x="951346" y="147782"/>
                </a:cubicBezTo>
                <a:cubicBezTo>
                  <a:pt x="960707" y="150457"/>
                  <a:pt x="969467" y="155326"/>
                  <a:pt x="979055" y="157018"/>
                </a:cubicBezTo>
                <a:cubicBezTo>
                  <a:pt x="1021933" y="164585"/>
                  <a:pt x="1108364" y="175491"/>
                  <a:pt x="1108364" y="175491"/>
                </a:cubicBezTo>
                <a:lnTo>
                  <a:pt x="1191491" y="203200"/>
                </a:lnTo>
                <a:lnTo>
                  <a:pt x="1219200" y="212436"/>
                </a:lnTo>
                <a:cubicBezTo>
                  <a:pt x="1228436" y="215515"/>
                  <a:pt x="1237464" y="219312"/>
                  <a:pt x="1246909" y="221673"/>
                </a:cubicBezTo>
                <a:cubicBezTo>
                  <a:pt x="1293300" y="233270"/>
                  <a:pt x="1271812" y="226895"/>
                  <a:pt x="1311564" y="240145"/>
                </a:cubicBezTo>
                <a:cubicBezTo>
                  <a:pt x="1320800" y="246303"/>
                  <a:pt x="1328879" y="254720"/>
                  <a:pt x="1339273" y="258618"/>
                </a:cubicBezTo>
                <a:cubicBezTo>
                  <a:pt x="1420339" y="289019"/>
                  <a:pt x="1350977" y="241378"/>
                  <a:pt x="1440873" y="286327"/>
                </a:cubicBezTo>
                <a:cubicBezTo>
                  <a:pt x="1453188" y="292485"/>
                  <a:pt x="1465034" y="299686"/>
                  <a:pt x="1477818" y="304800"/>
                </a:cubicBezTo>
                <a:cubicBezTo>
                  <a:pt x="1564974" y="339663"/>
                  <a:pt x="1573421" y="325505"/>
                  <a:pt x="1699491" y="332509"/>
                </a:cubicBezTo>
                <a:cubicBezTo>
                  <a:pt x="1764146" y="329430"/>
                  <a:pt x="1828933" y="328435"/>
                  <a:pt x="1893455" y="323273"/>
                </a:cubicBezTo>
                <a:cubicBezTo>
                  <a:pt x="1906109" y="322261"/>
                  <a:pt x="1917817" y="315714"/>
                  <a:pt x="1930400" y="314036"/>
                </a:cubicBezTo>
                <a:cubicBezTo>
                  <a:pt x="1964108" y="309542"/>
                  <a:pt x="1998133" y="307879"/>
                  <a:pt x="2032000" y="304800"/>
                </a:cubicBezTo>
                <a:cubicBezTo>
                  <a:pt x="2047394" y="295564"/>
                  <a:pt x="2061777" y="284382"/>
                  <a:pt x="2078182" y="277091"/>
                </a:cubicBezTo>
                <a:cubicBezTo>
                  <a:pt x="2089782" y="271936"/>
                  <a:pt x="2102921" y="271342"/>
                  <a:pt x="2115127" y="267855"/>
                </a:cubicBezTo>
                <a:cubicBezTo>
                  <a:pt x="2207881" y="241354"/>
                  <a:pt x="2064290" y="278254"/>
                  <a:pt x="2179782" y="249382"/>
                </a:cubicBezTo>
                <a:cubicBezTo>
                  <a:pt x="2259193" y="196441"/>
                  <a:pt x="2158720" y="259913"/>
                  <a:pt x="2235200" y="221673"/>
                </a:cubicBezTo>
                <a:cubicBezTo>
                  <a:pt x="2298986" y="189780"/>
                  <a:pt x="2222962" y="213186"/>
                  <a:pt x="2299855" y="193964"/>
                </a:cubicBezTo>
                <a:cubicBezTo>
                  <a:pt x="2309091" y="187806"/>
                  <a:pt x="2317132" y="179285"/>
                  <a:pt x="2327564" y="175491"/>
                </a:cubicBezTo>
                <a:cubicBezTo>
                  <a:pt x="2351424" y="166815"/>
                  <a:pt x="2378747" y="168372"/>
                  <a:pt x="2401455" y="157018"/>
                </a:cubicBezTo>
                <a:cubicBezTo>
                  <a:pt x="2413770" y="150860"/>
                  <a:pt x="2427196" y="146548"/>
                  <a:pt x="2438400" y="138545"/>
                </a:cubicBezTo>
                <a:cubicBezTo>
                  <a:pt x="2449029" y="130953"/>
                  <a:pt x="2453917" y="115525"/>
                  <a:pt x="2466109" y="110836"/>
                </a:cubicBezTo>
                <a:cubicBezTo>
                  <a:pt x="2495414" y="99565"/>
                  <a:pt x="2527772" y="98943"/>
                  <a:pt x="2558473" y="92364"/>
                </a:cubicBezTo>
                <a:cubicBezTo>
                  <a:pt x="2570885" y="89704"/>
                  <a:pt x="2583212" y="86614"/>
                  <a:pt x="2595418" y="83127"/>
                </a:cubicBezTo>
                <a:cubicBezTo>
                  <a:pt x="2636497" y="71390"/>
                  <a:pt x="2611951" y="74279"/>
                  <a:pt x="2660073" y="64655"/>
                </a:cubicBezTo>
                <a:cubicBezTo>
                  <a:pt x="2678437" y="60982"/>
                  <a:pt x="2697127" y="59091"/>
                  <a:pt x="2715491" y="55418"/>
                </a:cubicBezTo>
                <a:cubicBezTo>
                  <a:pt x="2727939" y="52928"/>
                  <a:pt x="2740045" y="48936"/>
                  <a:pt x="2752437" y="46182"/>
                </a:cubicBezTo>
                <a:cubicBezTo>
                  <a:pt x="2767762" y="42776"/>
                  <a:pt x="2783224" y="40024"/>
                  <a:pt x="2798618" y="36945"/>
                </a:cubicBezTo>
                <a:cubicBezTo>
                  <a:pt x="2924848" y="40024"/>
                  <a:pt x="3051298" y="38138"/>
                  <a:pt x="3177309" y="46182"/>
                </a:cubicBezTo>
                <a:cubicBezTo>
                  <a:pt x="3196741" y="47422"/>
                  <a:pt x="3214254" y="58497"/>
                  <a:pt x="3232727" y="64655"/>
                </a:cubicBezTo>
                <a:cubicBezTo>
                  <a:pt x="3232729" y="64656"/>
                  <a:pt x="3288143" y="83126"/>
                  <a:pt x="3288146" y="83127"/>
                </a:cubicBezTo>
                <a:cubicBezTo>
                  <a:pt x="3312776" y="95442"/>
                  <a:pt x="3335912" y="111365"/>
                  <a:pt x="3362037" y="120073"/>
                </a:cubicBezTo>
                <a:cubicBezTo>
                  <a:pt x="3451218" y="149799"/>
                  <a:pt x="3312576" y="102135"/>
                  <a:pt x="3426691" y="147782"/>
                </a:cubicBezTo>
                <a:cubicBezTo>
                  <a:pt x="3444770" y="155014"/>
                  <a:pt x="3464693" y="157547"/>
                  <a:pt x="3482109" y="166255"/>
                </a:cubicBezTo>
                <a:cubicBezTo>
                  <a:pt x="3494424" y="172412"/>
                  <a:pt x="3506399" y="179303"/>
                  <a:pt x="3519055" y="184727"/>
                </a:cubicBezTo>
                <a:cubicBezTo>
                  <a:pt x="3537612" y="192680"/>
                  <a:pt x="3564952" y="198511"/>
                  <a:pt x="3583709" y="203200"/>
                </a:cubicBezTo>
                <a:cubicBezTo>
                  <a:pt x="3674864" y="257893"/>
                  <a:pt x="3579324" y="209030"/>
                  <a:pt x="3703782" y="240145"/>
                </a:cubicBezTo>
                <a:cubicBezTo>
                  <a:pt x="3717140" y="243484"/>
                  <a:pt x="3728072" y="253194"/>
                  <a:pt x="3740727" y="258618"/>
                </a:cubicBezTo>
                <a:cubicBezTo>
                  <a:pt x="3769668" y="271021"/>
                  <a:pt x="3790639" y="271555"/>
                  <a:pt x="3823855" y="277091"/>
                </a:cubicBezTo>
                <a:cubicBezTo>
                  <a:pt x="3894667" y="274012"/>
                  <a:pt x="3965742" y="274682"/>
                  <a:pt x="4036291" y="267855"/>
                </a:cubicBezTo>
                <a:cubicBezTo>
                  <a:pt x="4061561" y="265409"/>
                  <a:pt x="4085287" y="254361"/>
                  <a:pt x="4110182" y="249382"/>
                </a:cubicBezTo>
                <a:cubicBezTo>
                  <a:pt x="4165911" y="238236"/>
                  <a:pt x="4141471" y="245109"/>
                  <a:pt x="4184073" y="230909"/>
                </a:cubicBezTo>
                <a:cubicBezTo>
                  <a:pt x="4263484" y="177968"/>
                  <a:pt x="4163011" y="241440"/>
                  <a:pt x="4239491" y="203200"/>
                </a:cubicBezTo>
                <a:cubicBezTo>
                  <a:pt x="4249420" y="198236"/>
                  <a:pt x="4257562" y="190234"/>
                  <a:pt x="4267200" y="184727"/>
                </a:cubicBezTo>
                <a:cubicBezTo>
                  <a:pt x="4279155" y="177896"/>
                  <a:pt x="4291831" y="172412"/>
                  <a:pt x="4304146" y="166255"/>
                </a:cubicBezTo>
                <a:cubicBezTo>
                  <a:pt x="4326870" y="143530"/>
                  <a:pt x="4340667" y="124903"/>
                  <a:pt x="4368800" y="110836"/>
                </a:cubicBezTo>
                <a:cubicBezTo>
                  <a:pt x="4377508" y="106482"/>
                  <a:pt x="4387273" y="104679"/>
                  <a:pt x="4396509" y="101600"/>
                </a:cubicBezTo>
                <a:cubicBezTo>
                  <a:pt x="4447706" y="67468"/>
                  <a:pt x="4407212" y="102655"/>
                  <a:pt x="4433455" y="55418"/>
                </a:cubicBezTo>
                <a:cubicBezTo>
                  <a:pt x="4444237" y="36011"/>
                  <a:pt x="4470400" y="0"/>
                  <a:pt x="447040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Rak pil 30"/>
          <p:cNvCxnSpPr/>
          <p:nvPr/>
        </p:nvCxnSpPr>
        <p:spPr>
          <a:xfrm>
            <a:off x="8769927" y="1879593"/>
            <a:ext cx="36945" cy="73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7555345" y="2599616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NY PRAKTIK</a:t>
            </a:r>
          </a:p>
        </p:txBody>
      </p:sp>
      <p:cxnSp>
        <p:nvCxnSpPr>
          <p:cNvPr id="34" name="Rak pil 33"/>
          <p:cNvCxnSpPr/>
          <p:nvPr/>
        </p:nvCxnSpPr>
        <p:spPr>
          <a:xfrm>
            <a:off x="4091709" y="3057337"/>
            <a:ext cx="9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>
            <a:off x="4457894" y="3281224"/>
            <a:ext cx="9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4337107" y="3561064"/>
            <a:ext cx="9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>
            <a:off x="4036980" y="3805173"/>
            <a:ext cx="9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>
            <a:off x="4396509" y="4099773"/>
            <a:ext cx="9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3476142" y="3417852"/>
            <a:ext cx="98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System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2737679" y="3898973"/>
            <a:ext cx="228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Politiska prioriteringar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318347" y="3638108"/>
            <a:ext cx="98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Kultur</a:t>
            </a:r>
          </a:p>
          <a:p>
            <a:endParaRPr lang="sv-SE" sz="1200" dirty="0" smtClean="0"/>
          </a:p>
        </p:txBody>
      </p:sp>
      <p:sp>
        <p:nvSpPr>
          <p:cNvPr id="45" name="textruta 44"/>
          <p:cNvSpPr txBox="1"/>
          <p:nvPr/>
        </p:nvSpPr>
        <p:spPr>
          <a:xfrm>
            <a:off x="3642397" y="3205008"/>
            <a:ext cx="98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Regler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3034153" y="2917954"/>
            <a:ext cx="98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Organisation</a:t>
            </a:r>
          </a:p>
        </p:txBody>
      </p:sp>
      <p:cxnSp>
        <p:nvCxnSpPr>
          <p:cNvPr id="47" name="Rak pil 46"/>
          <p:cNvCxnSpPr/>
          <p:nvPr/>
        </p:nvCxnSpPr>
        <p:spPr>
          <a:xfrm>
            <a:off x="5573289" y="3068332"/>
            <a:ext cx="986968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ak pil 47"/>
          <p:cNvCxnSpPr/>
          <p:nvPr/>
        </p:nvCxnSpPr>
        <p:spPr>
          <a:xfrm>
            <a:off x="5985022" y="3281224"/>
            <a:ext cx="1141642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>
            <a:off x="5367650" y="3805173"/>
            <a:ext cx="986968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/>
          <p:cNvCxnSpPr/>
          <p:nvPr/>
        </p:nvCxnSpPr>
        <p:spPr>
          <a:xfrm>
            <a:off x="5725689" y="3606682"/>
            <a:ext cx="986968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>
            <a:off x="6066773" y="4171242"/>
            <a:ext cx="645884" cy="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ak pil 53"/>
          <p:cNvCxnSpPr/>
          <p:nvPr/>
        </p:nvCxnSpPr>
        <p:spPr>
          <a:xfrm flipV="1">
            <a:off x="4399406" y="4878396"/>
            <a:ext cx="673911" cy="4894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ak pil 55"/>
          <p:cNvCxnSpPr/>
          <p:nvPr/>
        </p:nvCxnSpPr>
        <p:spPr>
          <a:xfrm flipV="1">
            <a:off x="5367650" y="4409870"/>
            <a:ext cx="506677" cy="3754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ak pil 56"/>
          <p:cNvCxnSpPr/>
          <p:nvPr/>
        </p:nvCxnSpPr>
        <p:spPr>
          <a:xfrm flipV="1">
            <a:off x="5312310" y="4558672"/>
            <a:ext cx="663361" cy="49951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ak pil 57"/>
          <p:cNvCxnSpPr/>
          <p:nvPr/>
        </p:nvCxnSpPr>
        <p:spPr>
          <a:xfrm flipV="1">
            <a:off x="4492948" y="5140744"/>
            <a:ext cx="719165" cy="52718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ak pil 58"/>
          <p:cNvCxnSpPr/>
          <p:nvPr/>
        </p:nvCxnSpPr>
        <p:spPr>
          <a:xfrm flipV="1">
            <a:off x="4951378" y="5367797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ak pil 63"/>
          <p:cNvCxnSpPr/>
          <p:nvPr/>
        </p:nvCxnSpPr>
        <p:spPr>
          <a:xfrm flipV="1">
            <a:off x="5433316" y="4933480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ak pil 64"/>
          <p:cNvCxnSpPr/>
          <p:nvPr/>
        </p:nvCxnSpPr>
        <p:spPr>
          <a:xfrm flipV="1">
            <a:off x="5023948" y="4422233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ak pil 65"/>
          <p:cNvCxnSpPr/>
          <p:nvPr/>
        </p:nvCxnSpPr>
        <p:spPr>
          <a:xfrm flipV="1">
            <a:off x="5750162" y="4021605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ak pil 66"/>
          <p:cNvCxnSpPr/>
          <p:nvPr/>
        </p:nvCxnSpPr>
        <p:spPr>
          <a:xfrm>
            <a:off x="6252706" y="4003664"/>
            <a:ext cx="64840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 70"/>
          <p:cNvCxnSpPr/>
          <p:nvPr/>
        </p:nvCxnSpPr>
        <p:spPr>
          <a:xfrm>
            <a:off x="5479137" y="4019243"/>
            <a:ext cx="412639" cy="4724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pil 73"/>
          <p:cNvCxnSpPr/>
          <p:nvPr/>
        </p:nvCxnSpPr>
        <p:spPr>
          <a:xfrm flipV="1">
            <a:off x="5675363" y="4891356"/>
            <a:ext cx="507162" cy="38038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ak pil 74"/>
          <p:cNvCxnSpPr/>
          <p:nvPr/>
        </p:nvCxnSpPr>
        <p:spPr>
          <a:xfrm flipV="1">
            <a:off x="6075567" y="4538240"/>
            <a:ext cx="354277" cy="25566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pil 75"/>
          <p:cNvCxnSpPr/>
          <p:nvPr/>
        </p:nvCxnSpPr>
        <p:spPr>
          <a:xfrm flipV="1">
            <a:off x="5594284" y="5058189"/>
            <a:ext cx="760334" cy="6097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ak pil 79"/>
          <p:cNvCxnSpPr/>
          <p:nvPr/>
        </p:nvCxnSpPr>
        <p:spPr>
          <a:xfrm>
            <a:off x="7299960" y="3470711"/>
            <a:ext cx="1354512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ak pil 80"/>
          <p:cNvCxnSpPr/>
          <p:nvPr/>
        </p:nvCxnSpPr>
        <p:spPr>
          <a:xfrm>
            <a:off x="7257772" y="3081103"/>
            <a:ext cx="98696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ak pil 81"/>
          <p:cNvCxnSpPr/>
          <p:nvPr/>
        </p:nvCxnSpPr>
        <p:spPr>
          <a:xfrm>
            <a:off x="7240585" y="3684531"/>
            <a:ext cx="98696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Rak pil 82"/>
          <p:cNvCxnSpPr/>
          <p:nvPr/>
        </p:nvCxnSpPr>
        <p:spPr>
          <a:xfrm>
            <a:off x="7483732" y="3932530"/>
            <a:ext cx="98696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ak pil 83"/>
          <p:cNvCxnSpPr/>
          <p:nvPr/>
        </p:nvCxnSpPr>
        <p:spPr>
          <a:xfrm>
            <a:off x="7342185" y="4175972"/>
            <a:ext cx="98696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ak pil 88"/>
          <p:cNvCxnSpPr/>
          <p:nvPr/>
        </p:nvCxnSpPr>
        <p:spPr>
          <a:xfrm flipV="1">
            <a:off x="4476314" y="4715243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ak pil 89"/>
          <p:cNvCxnSpPr/>
          <p:nvPr/>
        </p:nvCxnSpPr>
        <p:spPr>
          <a:xfrm flipV="1">
            <a:off x="5103778" y="5520197"/>
            <a:ext cx="354277" cy="249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946685" y="2199311"/>
            <a:ext cx="71996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Megatrender</a:t>
            </a: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Inspiration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: Varför studera framtiden?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Nisch-innovationer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och regionala exempel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Önskvärda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framtida tillstånd ‒ en första </a:t>
            </a:r>
            <a:r>
              <a:rPr lang="sv-SE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scenarieövning</a:t>
            </a: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Prediction</a:t>
            </a: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market </a:t>
            </a:r>
            <a:r>
              <a:rPr lang="sv-S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dinner</a:t>
            </a: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Spaningar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: Framtidens säkerhetspolitik; framtidens arbete; nästa generations IT-lösningar</a:t>
            </a:r>
            <a:r>
              <a:rPr lang="sv-S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Workshop 1, 16-18 maj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7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686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7935" y="2"/>
            <a:ext cx="628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42084" y="0"/>
            <a:ext cx="141331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6752" y="0"/>
            <a:ext cx="120374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33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6"/>
          <p:cNvSpPr txBox="1">
            <a:spLocks noChangeArrowheads="1"/>
          </p:cNvSpPr>
          <p:nvPr/>
        </p:nvSpPr>
        <p:spPr bwMode="auto">
          <a:xfrm>
            <a:off x="1866900" y="2003425"/>
            <a:ext cx="6858000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</a:pPr>
            <a:r>
              <a:rPr lang="sv-SE" sz="2000" dirty="0">
                <a:latin typeface="+mj-lt"/>
                <a:cs typeface="Arial"/>
              </a:rPr>
              <a:t>P</a:t>
            </a:r>
            <a:r>
              <a:rPr lang="sv-SE" sz="2000" dirty="0" smtClean="0">
                <a:latin typeface="+mj-lt"/>
                <a:cs typeface="Arial"/>
              </a:rPr>
              <a:t>olitikerseminarier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n-lt"/>
                <a:cs typeface="Arial"/>
              </a:rPr>
              <a:t> </a:t>
            </a:r>
            <a:r>
              <a:rPr lang="sv-SE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‒ </a:t>
            </a:r>
            <a:r>
              <a:rPr lang="sv-SE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Hur involverar vi bäst politiken?</a:t>
            </a:r>
          </a:p>
          <a:p>
            <a:pPr indent="-457200" defTabSz="358775">
              <a:spcAft>
                <a:spcPts val="1000"/>
              </a:spcAft>
            </a:pPr>
            <a:endParaRPr lang="sv-SE" sz="2000" dirty="0" smtClean="0">
              <a:latin typeface="+mj-lt"/>
              <a:cs typeface="Arial"/>
            </a:endParaRP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Uppföljning och utvärdering</a:t>
            </a:r>
          </a:p>
          <a:p>
            <a:pPr indent="-457200" defTabSz="358775">
              <a:spcAft>
                <a:spcPts val="1000"/>
              </a:spcAft>
            </a:pPr>
            <a:endParaRPr lang="sv-SE" sz="2000" dirty="0">
              <a:latin typeface="+mj-lt"/>
              <a:cs typeface="Arial"/>
            </a:endParaRPr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Att diskutera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7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9832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Årskonferensen</a:t>
            </a:r>
          </a:p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Studie: Platsens betydelse för utrikes föddas etablering</a:t>
            </a:r>
          </a:p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BRP+. 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Matchningsindikatorerna – analys 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Forskarforum 2018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Nätverken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Region 2050</a:t>
            </a:r>
          </a:p>
          <a:p>
            <a:pPr indent="-457200" defTabSz="358775">
              <a:spcAft>
                <a:spcPts val="1000"/>
              </a:spcAft>
            </a:pPr>
            <a:endParaRPr lang="sv-SE" sz="2000" dirty="0" smtClean="0">
              <a:latin typeface="+mj-lt"/>
              <a:cs typeface="Arial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Nuläge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9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1270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Kompetensförsörjningsdagarna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Analytikernätverket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Utvärderingsnätverket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Smart specialisering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Ung region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RUS-nätverk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Fysisk planering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På gång: Näringslivsutveckling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err="1" smtClean="0">
                <a:cs typeface="Arial"/>
              </a:rPr>
              <a:t>Reglabs</a:t>
            </a:r>
            <a:r>
              <a:rPr lang="sv-SE" sz="3600" b="1" dirty="0" smtClean="0">
                <a:cs typeface="Arial"/>
              </a:rPr>
              <a:t> nätverk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6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603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686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7935" y="2"/>
            <a:ext cx="628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42084" y="0"/>
            <a:ext cx="141331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6752" y="0"/>
            <a:ext cx="120374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33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22536" y="205888"/>
            <a:ext cx="5859727" cy="616902"/>
          </a:xfrm>
        </p:spPr>
        <p:txBody>
          <a:bodyPr>
            <a:noAutofit/>
          </a:bodyPr>
          <a:lstStyle/>
          <a:p>
            <a:r>
              <a:rPr lang="sv-SE" sz="2800" b="1" dirty="0" smtClean="0"/>
              <a:t>Var i RUS-processen befinner sig regionerna? </a:t>
            </a:r>
            <a:r>
              <a:rPr lang="sv-SE" sz="1800" dirty="0" smtClean="0"/>
              <a:t>(januari 2017) </a:t>
            </a:r>
            <a:endParaRPr lang="sv-SE" sz="1800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3824498" y="1315236"/>
            <a:ext cx="2567940" cy="4640345"/>
          </a:xfrm>
          <a:prstGeom prst="round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1394162" y="1320162"/>
            <a:ext cx="2491740" cy="4595647"/>
          </a:xfrm>
          <a:prstGeom prst="roundRect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6350596" y="1360166"/>
            <a:ext cx="2636573" cy="451563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19"/>
          <p:cNvCxnSpPr/>
          <p:nvPr/>
        </p:nvCxnSpPr>
        <p:spPr>
          <a:xfrm>
            <a:off x="4541520" y="1965960"/>
            <a:ext cx="0" cy="377268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5372100" y="1965960"/>
            <a:ext cx="0" cy="380887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7231380" y="1929765"/>
            <a:ext cx="0" cy="3772684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8061960" y="1929765"/>
            <a:ext cx="0" cy="380887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1694269" y="1365824"/>
            <a:ext cx="18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Nyligen framtagen RUS	</a:t>
            </a:r>
            <a:endParaRPr lang="sv-SE" sz="1200" b="1" dirty="0"/>
          </a:p>
        </p:txBody>
      </p:sp>
      <p:sp>
        <p:nvSpPr>
          <p:cNvPr id="30" name="textruta 29"/>
          <p:cNvSpPr txBox="1"/>
          <p:nvPr/>
        </p:nvSpPr>
        <p:spPr>
          <a:xfrm>
            <a:off x="6697980" y="1370638"/>
            <a:ext cx="2015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På gång att ta fram ny RUS	</a:t>
            </a:r>
            <a:endParaRPr lang="sv-SE" sz="1200" b="1" dirty="0"/>
          </a:p>
        </p:txBody>
      </p:sp>
      <p:sp>
        <p:nvSpPr>
          <p:cNvPr id="31" name="textruta 30"/>
          <p:cNvSpPr txBox="1"/>
          <p:nvPr/>
        </p:nvSpPr>
        <p:spPr>
          <a:xfrm>
            <a:off x="3975286" y="1380632"/>
            <a:ext cx="234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Befintlig, fortfarande aktuell RUS	</a:t>
            </a:r>
            <a:endParaRPr lang="sv-SE" sz="1200" b="1" dirty="0"/>
          </a:p>
        </p:txBody>
      </p:sp>
      <p:sp>
        <p:nvSpPr>
          <p:cNvPr id="34" name="textruta 33"/>
          <p:cNvSpPr txBox="1"/>
          <p:nvPr/>
        </p:nvSpPr>
        <p:spPr>
          <a:xfrm>
            <a:off x="4464003" y="2218158"/>
            <a:ext cx="1036618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Dalarna </a:t>
            </a:r>
            <a:endParaRPr lang="sv-SE" sz="800" dirty="0"/>
          </a:p>
        </p:txBody>
      </p:sp>
      <p:sp>
        <p:nvSpPr>
          <p:cNvPr id="35" name="textruta 34"/>
          <p:cNvSpPr txBox="1"/>
          <p:nvPr/>
        </p:nvSpPr>
        <p:spPr>
          <a:xfrm>
            <a:off x="4867701" y="2504336"/>
            <a:ext cx="1389202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Jämtland Härjedalen  </a:t>
            </a:r>
            <a:endParaRPr lang="sv-SE" sz="800" dirty="0"/>
          </a:p>
        </p:txBody>
      </p:sp>
      <p:sp>
        <p:nvSpPr>
          <p:cNvPr id="36" name="textruta 35"/>
          <p:cNvSpPr txBox="1"/>
          <p:nvPr/>
        </p:nvSpPr>
        <p:spPr>
          <a:xfrm>
            <a:off x="4526862" y="3460523"/>
            <a:ext cx="1036618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Värmland </a:t>
            </a:r>
            <a:endParaRPr lang="sv-SE" sz="800" dirty="0"/>
          </a:p>
        </p:txBody>
      </p:sp>
      <p:sp>
        <p:nvSpPr>
          <p:cNvPr id="37" name="textruta 36"/>
          <p:cNvSpPr txBox="1"/>
          <p:nvPr/>
        </p:nvSpPr>
        <p:spPr>
          <a:xfrm>
            <a:off x="5521878" y="5419276"/>
            <a:ext cx="983656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Blekinge </a:t>
            </a:r>
            <a:endParaRPr lang="sv-SE" sz="800" dirty="0"/>
          </a:p>
        </p:txBody>
      </p:sp>
      <p:sp>
        <p:nvSpPr>
          <p:cNvPr id="38" name="textruta 37"/>
          <p:cNvSpPr txBox="1"/>
          <p:nvPr/>
        </p:nvSpPr>
        <p:spPr>
          <a:xfrm>
            <a:off x="7761024" y="3495601"/>
            <a:ext cx="1036618" cy="21544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Örebro län  </a:t>
            </a:r>
            <a:endParaRPr lang="sv-SE" sz="800" dirty="0"/>
          </a:p>
        </p:txBody>
      </p:sp>
      <p:sp>
        <p:nvSpPr>
          <p:cNvPr id="39" name="textruta 38"/>
          <p:cNvSpPr txBox="1"/>
          <p:nvPr/>
        </p:nvSpPr>
        <p:spPr>
          <a:xfrm>
            <a:off x="5815453" y="2898236"/>
            <a:ext cx="1036618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Gävleborg </a:t>
            </a:r>
            <a:endParaRPr lang="sv-SE" sz="800" dirty="0"/>
          </a:p>
        </p:txBody>
      </p:sp>
      <p:sp>
        <p:nvSpPr>
          <p:cNvPr id="40" name="textruta 39"/>
          <p:cNvSpPr txBox="1"/>
          <p:nvPr/>
        </p:nvSpPr>
        <p:spPr>
          <a:xfrm>
            <a:off x="5553232" y="3725318"/>
            <a:ext cx="1165701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Västernorrland</a:t>
            </a:r>
            <a:endParaRPr lang="sv-SE" sz="800" dirty="0"/>
          </a:p>
        </p:txBody>
      </p:sp>
      <p:sp>
        <p:nvSpPr>
          <p:cNvPr id="41" name="textruta 40"/>
          <p:cNvSpPr txBox="1"/>
          <p:nvPr/>
        </p:nvSpPr>
        <p:spPr>
          <a:xfrm>
            <a:off x="4820663" y="3193742"/>
            <a:ext cx="1036618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Västmanland </a:t>
            </a:r>
            <a:endParaRPr lang="sv-SE" sz="800" dirty="0"/>
          </a:p>
        </p:txBody>
      </p:sp>
      <p:sp>
        <p:nvSpPr>
          <p:cNvPr id="42" name="textruta 41"/>
          <p:cNvSpPr txBox="1"/>
          <p:nvPr/>
        </p:nvSpPr>
        <p:spPr>
          <a:xfrm>
            <a:off x="4625239" y="4832013"/>
            <a:ext cx="759487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Skåne</a:t>
            </a:r>
            <a:endParaRPr lang="sv-SE" sz="800" dirty="0"/>
          </a:p>
        </p:txBody>
      </p:sp>
      <p:sp>
        <p:nvSpPr>
          <p:cNvPr id="43" name="textruta 42"/>
          <p:cNvSpPr txBox="1"/>
          <p:nvPr/>
        </p:nvSpPr>
        <p:spPr>
          <a:xfrm>
            <a:off x="4805707" y="4408447"/>
            <a:ext cx="1036618" cy="33855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Västra Götalandsregionen</a:t>
            </a:r>
            <a:endParaRPr lang="sv-SE" sz="800" dirty="0"/>
          </a:p>
        </p:txBody>
      </p:sp>
      <p:sp>
        <p:nvSpPr>
          <p:cNvPr id="44" name="textruta 43"/>
          <p:cNvSpPr txBox="1"/>
          <p:nvPr/>
        </p:nvSpPr>
        <p:spPr>
          <a:xfrm>
            <a:off x="5844048" y="4079514"/>
            <a:ext cx="1036618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Östergötland </a:t>
            </a:r>
            <a:endParaRPr lang="sv-SE" sz="800" dirty="0"/>
          </a:p>
        </p:txBody>
      </p:sp>
      <p:sp>
        <p:nvSpPr>
          <p:cNvPr id="45" name="textruta 44"/>
          <p:cNvSpPr txBox="1"/>
          <p:nvPr/>
        </p:nvSpPr>
        <p:spPr>
          <a:xfrm>
            <a:off x="5362468" y="5128653"/>
            <a:ext cx="1136611" cy="215444"/>
          </a:xfrm>
          <a:prstGeom prst="rect">
            <a:avLst/>
          </a:prstGeom>
          <a:solidFill>
            <a:schemeClr val="accent3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Västerbotten </a:t>
            </a:r>
            <a:endParaRPr lang="sv-SE" sz="800" dirty="0"/>
          </a:p>
        </p:txBody>
      </p:sp>
      <p:sp>
        <p:nvSpPr>
          <p:cNvPr id="46" name="textruta 45"/>
          <p:cNvSpPr txBox="1"/>
          <p:nvPr/>
        </p:nvSpPr>
        <p:spPr>
          <a:xfrm>
            <a:off x="6350596" y="1963898"/>
            <a:ext cx="1013459" cy="21544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Norrbotten </a:t>
            </a:r>
            <a:endParaRPr lang="sv-SE" sz="800" dirty="0"/>
          </a:p>
        </p:txBody>
      </p:sp>
      <p:sp>
        <p:nvSpPr>
          <p:cNvPr id="47" name="textruta 46"/>
          <p:cNvSpPr txBox="1"/>
          <p:nvPr/>
        </p:nvSpPr>
        <p:spPr>
          <a:xfrm>
            <a:off x="6316927" y="3171112"/>
            <a:ext cx="1135543" cy="21544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Jönköpings län </a:t>
            </a:r>
            <a:endParaRPr lang="sv-SE" sz="800" dirty="0"/>
          </a:p>
        </p:txBody>
      </p:sp>
      <p:sp>
        <p:nvSpPr>
          <p:cNvPr id="48" name="textruta 47"/>
          <p:cNvSpPr txBox="1"/>
          <p:nvPr/>
        </p:nvSpPr>
        <p:spPr>
          <a:xfrm>
            <a:off x="7172988" y="4490646"/>
            <a:ext cx="1036618" cy="33855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Stockholms läns landsting RUFS </a:t>
            </a:r>
            <a:endParaRPr lang="sv-SE" sz="800" dirty="0"/>
          </a:p>
        </p:txBody>
      </p:sp>
      <p:sp>
        <p:nvSpPr>
          <p:cNvPr id="49" name="textruta 48"/>
          <p:cNvSpPr txBox="1"/>
          <p:nvPr/>
        </p:nvSpPr>
        <p:spPr>
          <a:xfrm>
            <a:off x="6379237" y="3424873"/>
            <a:ext cx="888379" cy="21544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Gotland </a:t>
            </a:r>
            <a:endParaRPr lang="sv-SE" sz="800" dirty="0"/>
          </a:p>
        </p:txBody>
      </p:sp>
      <p:sp>
        <p:nvSpPr>
          <p:cNvPr id="50" name="textruta 49"/>
          <p:cNvSpPr txBox="1"/>
          <p:nvPr/>
        </p:nvSpPr>
        <p:spPr>
          <a:xfrm>
            <a:off x="7387214" y="3848682"/>
            <a:ext cx="1036618" cy="33855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Regionförbundet Kalmar </a:t>
            </a:r>
            <a:endParaRPr lang="sv-SE" sz="800" dirty="0"/>
          </a:p>
        </p:txBody>
      </p:sp>
      <p:sp>
        <p:nvSpPr>
          <p:cNvPr id="51" name="textruta 50"/>
          <p:cNvSpPr txBox="1"/>
          <p:nvPr/>
        </p:nvSpPr>
        <p:spPr>
          <a:xfrm>
            <a:off x="6362357" y="2230742"/>
            <a:ext cx="866581" cy="21544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 Halland  </a:t>
            </a:r>
            <a:endParaRPr lang="sv-SE" sz="800" dirty="0"/>
          </a:p>
        </p:txBody>
      </p:sp>
      <p:sp>
        <p:nvSpPr>
          <p:cNvPr id="52" name="textruta 51"/>
          <p:cNvSpPr txBox="1"/>
          <p:nvPr/>
        </p:nvSpPr>
        <p:spPr>
          <a:xfrm>
            <a:off x="6350596" y="2521365"/>
            <a:ext cx="1119980" cy="338554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/>
              <a:t>Regionförbundet Sörmland </a:t>
            </a:r>
            <a:endParaRPr lang="sv-SE" sz="800" dirty="0"/>
          </a:p>
        </p:txBody>
      </p:sp>
      <p:cxnSp>
        <p:nvCxnSpPr>
          <p:cNvPr id="54" name="Rak 53"/>
          <p:cNvCxnSpPr/>
          <p:nvPr/>
        </p:nvCxnSpPr>
        <p:spPr>
          <a:xfrm>
            <a:off x="2171700" y="1965960"/>
            <a:ext cx="0" cy="37726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/>
        </p:nvCxnSpPr>
        <p:spPr>
          <a:xfrm>
            <a:off x="3002280" y="1965960"/>
            <a:ext cx="0" cy="380887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1488145" y="3310077"/>
            <a:ext cx="910750" cy="21544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tx1"/>
                </a:solidFill>
              </a:rPr>
              <a:t>Region Uppsala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56" name="textruta 55"/>
          <p:cNvSpPr txBox="1"/>
          <p:nvPr/>
        </p:nvSpPr>
        <p:spPr>
          <a:xfrm>
            <a:off x="2617308" y="2651506"/>
            <a:ext cx="1022277" cy="21544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chemeClr val="tx1"/>
                </a:solidFill>
              </a:rPr>
              <a:t>Region Kronoberg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085330" y="1674900"/>
            <a:ext cx="989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Färdigt förslag</a:t>
            </a:r>
            <a:endParaRPr lang="sv-SE" sz="800" dirty="0"/>
          </a:p>
        </p:txBody>
      </p:sp>
      <p:sp>
        <p:nvSpPr>
          <p:cNvPr id="16" name="textruta 15"/>
          <p:cNvSpPr txBox="1"/>
          <p:nvPr/>
        </p:nvSpPr>
        <p:spPr>
          <a:xfrm>
            <a:off x="6298638" y="1663152"/>
            <a:ext cx="1375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Projektplanering</a:t>
            </a:r>
            <a:endParaRPr lang="sv-SE" sz="800" dirty="0"/>
          </a:p>
        </p:txBody>
      </p:sp>
      <p:sp>
        <p:nvSpPr>
          <p:cNvPr id="17" name="textruta 16"/>
          <p:cNvSpPr txBox="1"/>
          <p:nvPr/>
        </p:nvSpPr>
        <p:spPr>
          <a:xfrm>
            <a:off x="3879583" y="1695042"/>
            <a:ext cx="10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Genomförande</a:t>
            </a:r>
            <a:endParaRPr lang="sv-SE" sz="800" dirty="0"/>
          </a:p>
        </p:txBody>
      </p:sp>
      <p:sp>
        <p:nvSpPr>
          <p:cNvPr id="18" name="textruta 17"/>
          <p:cNvSpPr txBox="1"/>
          <p:nvPr/>
        </p:nvSpPr>
        <p:spPr>
          <a:xfrm>
            <a:off x="5465082" y="1687719"/>
            <a:ext cx="84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Initiativ till ny process</a:t>
            </a:r>
            <a:endParaRPr lang="sv-SE" sz="800" dirty="0"/>
          </a:p>
        </p:txBody>
      </p:sp>
      <p:sp>
        <p:nvSpPr>
          <p:cNvPr id="19" name="textruta 18"/>
          <p:cNvSpPr txBox="1"/>
          <p:nvPr/>
        </p:nvSpPr>
        <p:spPr>
          <a:xfrm>
            <a:off x="1379925" y="1711612"/>
            <a:ext cx="1127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Antagen/beslutad</a:t>
            </a:r>
            <a:endParaRPr lang="sv-SE" sz="800" dirty="0"/>
          </a:p>
        </p:txBody>
      </p:sp>
      <p:sp>
        <p:nvSpPr>
          <p:cNvPr id="57" name="textruta 56"/>
          <p:cNvSpPr txBox="1"/>
          <p:nvPr/>
        </p:nvSpPr>
        <p:spPr>
          <a:xfrm>
            <a:off x="2918344" y="1701879"/>
            <a:ext cx="101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Genomförande</a:t>
            </a:r>
            <a:endParaRPr lang="sv-SE" sz="800" dirty="0"/>
          </a:p>
        </p:txBody>
      </p:sp>
      <p:sp>
        <p:nvSpPr>
          <p:cNvPr id="58" name="textruta 57"/>
          <p:cNvSpPr txBox="1"/>
          <p:nvPr/>
        </p:nvSpPr>
        <p:spPr>
          <a:xfrm>
            <a:off x="7260071" y="1669017"/>
            <a:ext cx="1375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Framtagande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8076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9832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Årskonferensen</a:t>
            </a:r>
          </a:p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Studie: Platsens betydelse för utrikes föddas etablering</a:t>
            </a:r>
          </a:p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BRP+. 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Matchningsindikatorerna – analys 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Forskarforum 2018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Nätverken</a:t>
            </a:r>
          </a:p>
          <a:p>
            <a:pPr indent="-457200"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Region 2050</a:t>
            </a:r>
          </a:p>
          <a:p>
            <a:pPr indent="-457200" defTabSz="358775">
              <a:spcAft>
                <a:spcPts val="1000"/>
              </a:spcAft>
            </a:pPr>
            <a:endParaRPr lang="sv-SE" sz="2000" dirty="0" smtClean="0">
              <a:latin typeface="+mj-lt"/>
              <a:cs typeface="Arial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Nuläge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9832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6"/>
          <p:cNvSpPr txBox="1">
            <a:spLocks noChangeArrowheads="1"/>
          </p:cNvSpPr>
          <p:nvPr/>
        </p:nvSpPr>
        <p:spPr bwMode="auto">
          <a:xfrm>
            <a:off x="1866899" y="2003425"/>
            <a:ext cx="7136423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>
              <a:lnSpc>
                <a:spcPct val="150000"/>
              </a:lnSpc>
            </a:pPr>
            <a:r>
              <a:rPr lang="sv-SE" sz="2000" dirty="0" smtClean="0">
                <a:latin typeface="+mn-lt"/>
              </a:rPr>
              <a:t>	</a:t>
            </a:r>
            <a:r>
              <a:rPr lang="sv-SE" sz="2000" b="1" dirty="0" smtClean="0">
                <a:latin typeface="+mn-lt"/>
              </a:rPr>
              <a:t>	</a:t>
            </a:r>
            <a:endParaRPr lang="sv-SE" sz="2000" dirty="0" smtClean="0">
              <a:latin typeface="+mn-lt"/>
            </a:endParaRPr>
          </a:p>
          <a:p>
            <a:pPr indent="-457200" defTabSz="358775">
              <a:lnSpc>
                <a:spcPct val="150000"/>
              </a:lnSpc>
              <a:spcAft>
                <a:spcPts val="1000"/>
              </a:spcAft>
            </a:pPr>
            <a:r>
              <a:rPr lang="sv-SE" sz="2000" dirty="0" smtClean="0">
                <a:latin typeface="+mn-lt"/>
                <a:cs typeface="Arial"/>
              </a:rPr>
              <a:t>Norrbottens kommuner</a:t>
            </a:r>
          </a:p>
          <a:p>
            <a:pPr indent="-457200" defTabSz="358775">
              <a:lnSpc>
                <a:spcPct val="150000"/>
              </a:lnSpc>
              <a:spcAft>
                <a:spcPts val="1000"/>
              </a:spcAft>
            </a:pPr>
            <a:r>
              <a:rPr lang="sv-SE" sz="2000" dirty="0" err="1" smtClean="0">
                <a:latin typeface="+mn-lt"/>
                <a:cs typeface="Arial"/>
              </a:rPr>
              <a:t>Ramböll</a:t>
            </a:r>
            <a:r>
              <a:rPr lang="sv-SE" sz="2000" dirty="0" smtClean="0">
                <a:latin typeface="+mn-lt"/>
                <a:cs typeface="Arial"/>
              </a:rPr>
              <a:t> management </a:t>
            </a:r>
            <a:r>
              <a:rPr lang="sv-SE" sz="2000" dirty="0" err="1" smtClean="0">
                <a:latin typeface="+mn-lt"/>
                <a:cs typeface="Arial"/>
              </a:rPr>
              <a:t>consulting</a:t>
            </a:r>
            <a:endParaRPr lang="sv-SE" sz="2000" dirty="0" smtClean="0">
              <a:latin typeface="+mn-lt"/>
              <a:cs typeface="Arial"/>
            </a:endParaRPr>
          </a:p>
          <a:p>
            <a:pPr marL="0" lvl="2" indent="-457200" defTabSz="358775">
              <a:lnSpc>
                <a:spcPct val="150000"/>
              </a:lnSpc>
              <a:spcAft>
                <a:spcPts val="1000"/>
              </a:spcAft>
            </a:pPr>
            <a:r>
              <a:rPr lang="sv-SE" sz="2000" dirty="0">
                <a:latin typeface="+mn-lt"/>
              </a:rPr>
              <a:t>Luleå tekniska universitet/Institutionen för ekonomi, teknik och samhälle (akademisk partner)		</a:t>
            </a:r>
            <a:r>
              <a:rPr lang="sv-SE" sz="2000" b="1" dirty="0">
                <a:latin typeface="+mn-lt"/>
              </a:rPr>
              <a:t>	</a:t>
            </a:r>
            <a:endParaRPr lang="sv-SE" sz="2000" dirty="0">
              <a:latin typeface="+mn-lt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/>
            <a:r>
              <a:rPr lang="sv-SE" sz="3600" b="1" dirty="0" smtClean="0">
                <a:cs typeface="Arial"/>
              </a:rPr>
              <a:t>Nya partner – beslut 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8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/>
          <a:lstStyle/>
          <a:p>
            <a:pPr algn="l" eaLnBrk="1" hangingPunct="1"/>
            <a:r>
              <a:rPr lang="sv-SE" sz="3600" b="1" dirty="0" smtClean="0">
                <a:cs typeface="Arial"/>
              </a:rPr>
              <a:t>Reglabs partner</a:t>
            </a:r>
            <a:endParaRPr lang="sv-SE" sz="5400" dirty="0" smtClean="0">
              <a:cs typeface="Arial"/>
            </a:endParaRPr>
          </a:p>
        </p:txBody>
      </p:sp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1866900" y="1984633"/>
            <a:ext cx="37592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sz="1400" b="1" dirty="0" smtClean="0">
                <a:latin typeface="+mj-lt"/>
                <a:ea typeface="Verdana" panose="020B0604030504040204" pitchFamily="34" charset="0"/>
                <a:cs typeface="Arial"/>
              </a:rPr>
              <a:t>Myndigheter</a:t>
            </a: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Tillväxtanalys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ESF-rådet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						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Boverket						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Myndigheten 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för ungdoms- och </a:t>
            </a: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civilsamhällesfrågor, Mucf</a:t>
            </a:r>
            <a:endParaRPr lang="sv-SE" sz="1400" dirty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Myndigheten för </a:t>
            </a: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yrkeshögskolan</a:t>
            </a:r>
          </a:p>
          <a:p>
            <a:pPr eaLnBrk="1" hangingPunct="1">
              <a:spcAft>
                <a:spcPts val="600"/>
              </a:spcAft>
            </a:pP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b="1" dirty="0" smtClean="0">
                <a:latin typeface="+mj-lt"/>
                <a:ea typeface="Verdana" panose="020B0604030504040204" pitchFamily="34" charset="0"/>
                <a:cs typeface="Arial"/>
              </a:rPr>
              <a:t>Ideella organisationer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Folkbildningsrådet</a:t>
            </a:r>
            <a:endParaRPr lang="sv-SE" sz="1400" dirty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dirty="0" err="1" smtClean="0">
                <a:latin typeface="+mj-lt"/>
                <a:ea typeface="Verdana" panose="020B0604030504040204" pitchFamily="34" charset="0"/>
                <a:cs typeface="Arial"/>
              </a:rPr>
              <a:t>Mälardalsrådet</a:t>
            </a: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Studieförbunden</a:t>
            </a:r>
          </a:p>
          <a:p>
            <a:pPr eaLnBrk="1" hangingPunct="1">
              <a:spcAft>
                <a:spcPts val="600"/>
              </a:spcAft>
            </a:pP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b="1" dirty="0" smtClean="0">
                <a:latin typeface="+mj-lt"/>
                <a:ea typeface="Verdana" panose="020B0604030504040204" pitchFamily="34" charset="0"/>
                <a:cs typeface="Arial"/>
              </a:rPr>
              <a:t>Internationella partner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err="1">
                <a:latin typeface="+mj-lt"/>
                <a:ea typeface="Verdana" panose="020B0604030504040204" pitchFamily="34" charset="0"/>
                <a:cs typeface="Arial"/>
              </a:rPr>
              <a:t>Distriktssentret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 (NO)</a:t>
            </a:r>
          </a:p>
        </p:txBody>
      </p:sp>
      <p:sp>
        <p:nvSpPr>
          <p:cNvPr id="13" name="textruta 6"/>
          <p:cNvSpPr txBox="1">
            <a:spLocks noChangeArrowheads="1"/>
          </p:cNvSpPr>
          <p:nvPr/>
        </p:nvSpPr>
        <p:spPr bwMode="auto">
          <a:xfrm>
            <a:off x="5626100" y="2006639"/>
            <a:ext cx="3340100" cy="35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sz="1400" b="1" dirty="0" smtClean="0">
                <a:latin typeface="+mj-lt"/>
                <a:ea typeface="Verdana" panose="020B0604030504040204" pitchFamily="34" charset="0"/>
                <a:cs typeface="Arial"/>
              </a:rPr>
              <a:t>Akademin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Nordregio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Centrum för regional analys, GU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Centrum för regionalt samhällsbyggande, </a:t>
            </a:r>
            <a:r>
              <a:rPr lang="sv-SE" sz="1400" dirty="0" err="1" smtClean="0">
                <a:latin typeface="+mj-lt"/>
                <a:ea typeface="Verdana" panose="020B0604030504040204" pitchFamily="34" charset="0"/>
                <a:cs typeface="Arial"/>
              </a:rPr>
              <a:t>KaU</a:t>
            </a: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dirty="0" err="1" smtClean="0">
                <a:latin typeface="+mj-lt"/>
                <a:ea typeface="Verdana" panose="020B0604030504040204" pitchFamily="34" charset="0"/>
                <a:cs typeface="Arial"/>
              </a:rPr>
              <a:t>Ratio</a:t>
            </a: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endParaRPr lang="sv-SE" sz="1400" dirty="0" smtClean="0">
              <a:latin typeface="+mj-lt"/>
              <a:ea typeface="Verdana" panose="020B0604030504040204" pitchFamily="34" charset="0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sv-SE" sz="1400" b="1" dirty="0" smtClean="0">
                <a:latin typeface="+mj-lt"/>
                <a:ea typeface="Verdana" panose="020B0604030504040204" pitchFamily="34" charset="0"/>
                <a:cs typeface="Arial"/>
              </a:rPr>
              <a:t>Privata bolag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err="1" smtClean="0">
                <a:latin typeface="+mj-lt"/>
                <a:ea typeface="Verdana" panose="020B0604030504040204" pitchFamily="34" charset="0"/>
                <a:cs typeface="Arial"/>
              </a:rPr>
              <a:t>PwC</a:t>
            </a: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/Kommunal 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sektor</a:t>
            </a:r>
          </a:p>
          <a:p>
            <a:pPr eaLnBrk="1" hangingPunct="1">
              <a:spcAft>
                <a:spcPts val="600"/>
              </a:spcAft>
            </a:pPr>
            <a:r>
              <a:rPr lang="sv-SE" sz="1400" dirty="0" err="1">
                <a:latin typeface="+mj-lt"/>
                <a:ea typeface="Verdana" panose="020B0604030504040204" pitchFamily="34" charset="0"/>
                <a:cs typeface="Arial"/>
              </a:rPr>
              <a:t>Sweco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 </a:t>
            </a:r>
            <a:r>
              <a:rPr lang="sv-SE" sz="1400" dirty="0" err="1">
                <a:latin typeface="+mj-lt"/>
                <a:ea typeface="Verdana" panose="020B0604030504040204" pitchFamily="34" charset="0"/>
                <a:cs typeface="Arial"/>
              </a:rPr>
              <a:t>Strategy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WSP </a:t>
            </a:r>
            <a:r>
              <a:rPr lang="sv-SE" sz="1400" dirty="0">
                <a:latin typeface="+mj-lt"/>
                <a:ea typeface="Verdana" panose="020B0604030504040204" pitchFamily="34" charset="0"/>
                <a:cs typeface="Arial"/>
              </a:rPr>
              <a:t>Sverige analys &amp; </a:t>
            </a:r>
            <a:r>
              <a:rPr lang="sv-SE" sz="1400" dirty="0" smtClean="0">
                <a:latin typeface="+mj-lt"/>
                <a:ea typeface="Verdana" panose="020B0604030504040204" pitchFamily="34" charset="0"/>
                <a:cs typeface="Arial"/>
              </a:rPr>
              <a:t>strategi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sv-SE" sz="1400" dirty="0" err="1" smtClean="0">
                <a:latin typeface="+mj-lt"/>
                <a:ea typeface="Verdana" panose="020B0604030504040204" pitchFamily="34" charset="0"/>
                <a:cs typeface="Arial"/>
              </a:rPr>
              <a:t>Kontigo</a:t>
            </a:r>
            <a:endParaRPr lang="sv-SE" sz="1400" dirty="0">
              <a:latin typeface="+mj-lt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686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7935" y="2"/>
            <a:ext cx="628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42084" y="0"/>
            <a:ext cx="141331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16752" y="0"/>
            <a:ext cx="120374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33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6"/>
          <p:cNvSpPr txBox="1">
            <a:spLocks noChangeArrowheads="1"/>
          </p:cNvSpPr>
          <p:nvPr/>
        </p:nvSpPr>
        <p:spPr bwMode="auto">
          <a:xfrm>
            <a:off x="1866900" y="2363350"/>
            <a:ext cx="6858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Digitalisering</a:t>
            </a:r>
          </a:p>
          <a:p>
            <a:pPr defTabSz="358775">
              <a:spcAft>
                <a:spcPts val="1000"/>
              </a:spcAft>
            </a:pPr>
            <a:r>
              <a:rPr lang="sv-SE" sz="2000" dirty="0">
                <a:latin typeface="+mn-lt"/>
                <a:ea typeface="Verdana" panose="020B0604030504040204" pitchFamily="34" charset="0"/>
                <a:cs typeface="Arial"/>
              </a:rPr>
              <a:t>Regional styrning</a:t>
            </a:r>
          </a:p>
          <a:p>
            <a:pPr defTabSz="358775">
              <a:spcAft>
                <a:spcPts val="1000"/>
              </a:spcAft>
            </a:pPr>
            <a:r>
              <a:rPr lang="sv-SE" sz="2000" dirty="0" smtClean="0">
                <a:latin typeface="+mj-lt"/>
                <a:cs typeface="Arial"/>
              </a:rPr>
              <a:t>Social hållbarhet</a:t>
            </a:r>
          </a:p>
          <a:p>
            <a:pPr defTabSz="358775">
              <a:spcAft>
                <a:spcPts val="1000"/>
              </a:spcAft>
            </a:pPr>
            <a:endParaRPr lang="sv-SE" sz="2000" dirty="0">
              <a:latin typeface="+mj-lt"/>
              <a:cs typeface="Arial"/>
            </a:endParaRPr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1854200" y="928688"/>
            <a:ext cx="6858000" cy="1000125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3600" b="1" dirty="0" smtClean="0">
                <a:cs typeface="Arial"/>
              </a:rPr>
              <a:t>VP 2017: Prioriterade områden</a:t>
            </a:r>
            <a:endParaRPr lang="sv-SE" sz="5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1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6240" y="0"/>
            <a:ext cx="904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1094" y="2"/>
            <a:ext cx="5717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68648" y="0"/>
            <a:ext cx="116803" cy="6858000"/>
          </a:xfrm>
          <a:prstGeom prst="rect">
            <a:avLst/>
          </a:prstGeom>
          <a:solidFill>
            <a:srgbClr val="EB6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4692" y="0"/>
            <a:ext cx="85535" cy="6858000"/>
          </a:xfrm>
          <a:prstGeom prst="rect">
            <a:avLst/>
          </a:prstGeom>
          <a:solidFill>
            <a:srgbClr val="C9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7613" y="0"/>
            <a:ext cx="145652" cy="6858000"/>
          </a:xfrm>
          <a:prstGeom prst="rect">
            <a:avLst/>
          </a:prstGeom>
          <a:solidFill>
            <a:srgbClr val="B1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5790" y="0"/>
            <a:ext cx="561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1C800"/>
              </a:solidFill>
              <a:latin typeface="+mj-lt"/>
            </a:endParaRPr>
          </a:p>
        </p:txBody>
      </p:sp>
      <p:pic>
        <p:nvPicPr>
          <p:cNvPr id="15" name="Bildobjekt 4" descr="REGLAG logo2rgb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27" y="6051067"/>
            <a:ext cx="2114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" y="1160242"/>
            <a:ext cx="9144000" cy="27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341</Words>
  <Application>Microsoft Office PowerPoint</Application>
  <PresentationFormat>Bildspel på skärmen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Office-tema</vt:lpstr>
      <vt:lpstr>PowerPoint-presentation</vt:lpstr>
      <vt:lpstr>Nuläge</vt:lpstr>
      <vt:lpstr>Reglabs nätverk</vt:lpstr>
      <vt:lpstr>Var i RUS-processen befinner sig regionerna? (januari 2017) </vt:lpstr>
      <vt:lpstr>Nuläge</vt:lpstr>
      <vt:lpstr>Nya partner – beslut </vt:lpstr>
      <vt:lpstr>Reglabs partner</vt:lpstr>
      <vt:lpstr>VP 2017: Prioriterade områden</vt:lpstr>
      <vt:lpstr>PowerPoint-presentation</vt:lpstr>
      <vt:lpstr>PowerPoint-presentation</vt:lpstr>
      <vt:lpstr>Organisation</vt:lpstr>
      <vt:lpstr>PowerPoint-presentation</vt:lpstr>
      <vt:lpstr>PowerPoint-presentation</vt:lpstr>
      <vt:lpstr>Workshop 1, 16-18 maj</vt:lpstr>
      <vt:lpstr>Att diskutera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--</dc:creator>
  <cp:lastModifiedBy>Moe Eva</cp:lastModifiedBy>
  <cp:revision>183</cp:revision>
  <dcterms:created xsi:type="dcterms:W3CDTF">2014-12-15T22:05:22Z</dcterms:created>
  <dcterms:modified xsi:type="dcterms:W3CDTF">2017-03-13T08:22:15Z</dcterms:modified>
</cp:coreProperties>
</file>