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89" r:id="rId2"/>
    <p:sldId id="291" r:id="rId3"/>
    <p:sldId id="290" r:id="rId4"/>
    <p:sldId id="288" r:id="rId5"/>
    <p:sldId id="257" r:id="rId6"/>
    <p:sldId id="287" r:id="rId7"/>
    <p:sldId id="294" r:id="rId8"/>
    <p:sldId id="292" r:id="rId9"/>
    <p:sldId id="293" r:id="rId10"/>
    <p:sldId id="260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844"/>
    <p:restoredTop sz="94663"/>
  </p:normalViewPr>
  <p:slideViewPr>
    <p:cSldViewPr snapToGrid="0" snapToObjects="1">
      <p:cViewPr varScale="1">
        <p:scale>
          <a:sx n="112" d="100"/>
          <a:sy n="112" d="100"/>
        </p:scale>
        <p:origin x="208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FE4F44-ECA7-BB4A-8371-5F1EE0061D9B}" type="datetimeFigureOut">
              <a:rPr lang="sv-SE" smtClean="0"/>
              <a:t>2021-03-03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95819-172D-974D-A0F0-01E6D7989DB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5960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95819-172D-974D-A0F0-01E6D7989DB7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7361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sida">
    <p:bg>
      <p:bgPr>
        <a:gradFill rotWithShape="1">
          <a:gsLst>
            <a:gs pos="5000">
              <a:schemeClr val="bg1"/>
            </a:gs>
            <a:gs pos="91000">
              <a:schemeClr val="accent1"/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 b="1" i="0">
                <a:latin typeface="Arial" panose="020B060402020202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54956"/>
            <a:ext cx="6858000" cy="108284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739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</p:txBody>
      </p:sp>
    </p:spTree>
    <p:extLst>
      <p:ext uri="{BB962C8B-B14F-4D97-AF65-F5344CB8AC3E}">
        <p14:creationId xmlns:p14="http://schemas.microsoft.com/office/powerpoint/2010/main" val="896659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brödtext/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6038" indent="0">
              <a:spcBef>
                <a:spcPts val="0"/>
              </a:spcBef>
              <a:spcAft>
                <a:spcPts val="600"/>
              </a:spcAft>
              <a:buFontTx/>
              <a:buNone/>
              <a:tabLst/>
              <a:defRPr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198063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text/bildr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8195A10-16E2-FB4A-A5F7-A4106FB8CC3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8650" y="1427832"/>
            <a:ext cx="3825995" cy="3501125"/>
          </a:xfr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B415FFE-E5A3-614D-AD33-7BDC721E537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689355" y="1427831"/>
            <a:ext cx="3825995" cy="3501125"/>
          </a:xfr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291693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780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8000">
              <a:schemeClr val="bg1">
                <a:tint val="98000"/>
                <a:satMod val="130000"/>
                <a:shade val="90000"/>
                <a:lumMod val="70000"/>
                <a:lumOff val="3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B84ED7DB-0FEF-2446-A5C8-9BFA338C53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13000"/>
          </a:blip>
          <a:stretch>
            <a:fillRect/>
          </a:stretch>
        </p:blipFill>
        <p:spPr>
          <a:xfrm>
            <a:off x="0" y="681629"/>
            <a:ext cx="9061738" cy="44618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03028"/>
            <a:ext cx="7197921" cy="8649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27832"/>
            <a:ext cx="7886700" cy="3501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37AE060-0E16-C445-B35B-D9D41408BEA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568698" y="102302"/>
            <a:ext cx="457673" cy="18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00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6" r:id="rId4"/>
    <p:sldLayoutId id="2147483663" r:id="rId5"/>
  </p:sldLayoutIdLst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55575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42875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30175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17475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olada.se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5698988-B395-4A48-9CFC-8A413B33D4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2297668"/>
          </a:xfrm>
        </p:spPr>
        <p:txBody>
          <a:bodyPr>
            <a:normAutofit fontScale="90000"/>
          </a:bodyPr>
          <a:lstStyle/>
          <a:p>
            <a:r>
              <a:rPr lang="sv-SE" dirty="0"/>
              <a:t>BRP+</a:t>
            </a:r>
            <a:br>
              <a:rPr lang="sv-SE" dirty="0"/>
            </a:br>
            <a:r>
              <a:rPr lang="sv-SE" dirty="0"/>
              <a:t>Mätsystemet för </a:t>
            </a:r>
            <a:br>
              <a:rPr lang="sv-SE" dirty="0"/>
            </a:br>
            <a:r>
              <a:rPr lang="sv-SE" dirty="0"/>
              <a:t>långsiktig livskvalitet </a:t>
            </a:r>
            <a:br>
              <a:rPr lang="sv-SE" dirty="0"/>
            </a:br>
            <a:r>
              <a:rPr lang="sv-SE" dirty="0"/>
              <a:t>i svenska regioner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DDF021B-4907-2541-B793-DBC501C1D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329940"/>
            <a:ext cx="6858000" cy="707858"/>
          </a:xfrm>
        </p:spPr>
        <p:txBody>
          <a:bodyPr/>
          <a:lstStyle/>
          <a:p>
            <a:r>
              <a:rPr lang="sv-SE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153406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B5BCF5-CEBF-5849-BE8A-526452276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Livskvalitet – tema 1, medborgarengagemang och demokratisk delaktighet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D115617D-3322-9947-9139-52821CF67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849"/>
          <a:stretch/>
        </p:blipFill>
        <p:spPr>
          <a:xfrm>
            <a:off x="628650" y="1696048"/>
            <a:ext cx="7886700" cy="2461641"/>
          </a:xfrm>
        </p:spPr>
      </p:pic>
    </p:spTree>
    <p:extLst>
      <p:ext uri="{BB962C8B-B14F-4D97-AF65-F5344CB8AC3E}">
        <p14:creationId xmlns:p14="http://schemas.microsoft.com/office/powerpoint/2010/main" val="1012124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B5BCF5-CEBF-5849-BE8A-526452276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Livskvalitet – tema 2, trygghet och säkerhet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D115617D-3322-9947-9139-52821CF67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840"/>
          <a:stretch/>
        </p:blipFill>
        <p:spPr>
          <a:xfrm>
            <a:off x="628650" y="1787991"/>
            <a:ext cx="7886700" cy="2385331"/>
          </a:xfrm>
        </p:spPr>
      </p:pic>
    </p:spTree>
    <p:extLst>
      <p:ext uri="{BB962C8B-B14F-4D97-AF65-F5344CB8AC3E}">
        <p14:creationId xmlns:p14="http://schemas.microsoft.com/office/powerpoint/2010/main" val="135685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BB1F23-A5B0-4E49-B40C-AFBD0F5A4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Livskvalitet – tema 3, miljökvalitet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3631D928-F98B-0B44-BE41-42B8311A3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689"/>
          <a:stretch/>
        </p:blipFill>
        <p:spPr>
          <a:xfrm>
            <a:off x="485215" y="1740151"/>
            <a:ext cx="7886700" cy="2380374"/>
          </a:xfrm>
        </p:spPr>
      </p:pic>
    </p:spTree>
    <p:extLst>
      <p:ext uri="{BB962C8B-B14F-4D97-AF65-F5344CB8AC3E}">
        <p14:creationId xmlns:p14="http://schemas.microsoft.com/office/powerpoint/2010/main" val="614150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0B2BD8B-5477-4946-93D0-99EB9989A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Livskvalitet – tema 4, tillgänglighet till tjänster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70AE7AF3-0785-1142-BC5F-6B2A571F0D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243"/>
          <a:stretch/>
        </p:blipFill>
        <p:spPr>
          <a:xfrm>
            <a:off x="628650" y="1819454"/>
            <a:ext cx="7886700" cy="2358266"/>
          </a:xfrm>
        </p:spPr>
      </p:pic>
    </p:spTree>
    <p:extLst>
      <p:ext uri="{BB962C8B-B14F-4D97-AF65-F5344CB8AC3E}">
        <p14:creationId xmlns:p14="http://schemas.microsoft.com/office/powerpoint/2010/main" val="1594552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D76258F-0F4C-AC43-AF80-66AC45253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Livskvalitet – tema 5, inkomst och förmögenhet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0EB3F8A8-9638-084F-AB6D-FE23C95E9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432"/>
          <a:stretch/>
        </p:blipFill>
        <p:spPr>
          <a:xfrm>
            <a:off x="628650" y="1756691"/>
            <a:ext cx="7886700" cy="2412074"/>
          </a:xfrm>
        </p:spPr>
      </p:pic>
    </p:spTree>
    <p:extLst>
      <p:ext uri="{BB962C8B-B14F-4D97-AF65-F5344CB8AC3E}">
        <p14:creationId xmlns:p14="http://schemas.microsoft.com/office/powerpoint/2010/main" val="304449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57871BD-7A49-304D-9135-87D34F884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Livskvalitet – tema 6, arbete och lön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E2544B6D-8C74-8A4C-8BBF-D25B64390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489"/>
          <a:stretch/>
        </p:blipFill>
        <p:spPr>
          <a:xfrm>
            <a:off x="503144" y="1565968"/>
            <a:ext cx="7886700" cy="2614226"/>
          </a:xfrm>
        </p:spPr>
      </p:pic>
    </p:spTree>
    <p:extLst>
      <p:ext uri="{BB962C8B-B14F-4D97-AF65-F5344CB8AC3E}">
        <p14:creationId xmlns:p14="http://schemas.microsoft.com/office/powerpoint/2010/main" val="4131357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7667307-7504-5C43-A3C0-37A1F0364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Livskvalitet – tema 7, bostad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20996EC0-F647-864E-8F5A-D6EF5ABFF7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035"/>
          <a:stretch/>
        </p:blipFill>
        <p:spPr>
          <a:xfrm>
            <a:off x="628650" y="1822858"/>
            <a:ext cx="7886700" cy="2351455"/>
          </a:xfrm>
        </p:spPr>
      </p:pic>
    </p:spTree>
    <p:extLst>
      <p:ext uri="{BB962C8B-B14F-4D97-AF65-F5344CB8AC3E}">
        <p14:creationId xmlns:p14="http://schemas.microsoft.com/office/powerpoint/2010/main" val="584206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17BD2B4-930E-7B47-8CA2-395ED4FEF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Livskvalitet – tema 8, balans arbete/fritid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24738D49-6CB5-3A46-989D-8C9E8AA6F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608"/>
          <a:stretch/>
        </p:blipFill>
        <p:spPr>
          <a:xfrm>
            <a:off x="628650" y="1873241"/>
            <a:ext cx="7886700" cy="2322407"/>
          </a:xfrm>
        </p:spPr>
      </p:pic>
    </p:spTree>
    <p:extLst>
      <p:ext uri="{BB962C8B-B14F-4D97-AF65-F5344CB8AC3E}">
        <p14:creationId xmlns:p14="http://schemas.microsoft.com/office/powerpoint/2010/main" val="65739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E0EB0A4-283A-744A-ADE7-479D6ADAC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Livskvalitet – tema 9, hälsa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CFB37F7E-7CD4-9C4C-8156-93855CAB54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836"/>
          <a:stretch/>
        </p:blipFill>
        <p:spPr>
          <a:xfrm>
            <a:off x="628650" y="1615214"/>
            <a:ext cx="7886700" cy="2551594"/>
          </a:xfrm>
        </p:spPr>
      </p:pic>
    </p:spTree>
    <p:extLst>
      <p:ext uri="{BB962C8B-B14F-4D97-AF65-F5344CB8AC3E}">
        <p14:creationId xmlns:p14="http://schemas.microsoft.com/office/powerpoint/2010/main" val="246878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61D87B-692B-4141-B61F-FB6917E34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Livskvalitet – tema 10, utbildning och kompetens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DACBC2D8-8762-1346-B7FB-BC2FD4225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243"/>
          <a:stretch/>
        </p:blipFill>
        <p:spPr>
          <a:xfrm>
            <a:off x="628650" y="1819454"/>
            <a:ext cx="7886700" cy="2358266"/>
          </a:xfrm>
        </p:spPr>
      </p:pic>
    </p:spTree>
    <p:extLst>
      <p:ext uri="{BB962C8B-B14F-4D97-AF65-F5344CB8AC3E}">
        <p14:creationId xmlns:p14="http://schemas.microsoft.com/office/powerpoint/2010/main" val="1580215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6A4F434-155B-2141-B9A5-81334F0AF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Regionernas behov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21C5845-357F-614F-9E96-15B98DB5E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BRP+ startade som ett initiativ från Sveriges regioner 2013</a:t>
            </a:r>
          </a:p>
          <a:p>
            <a:r>
              <a:rPr lang="sv-SE" dirty="0"/>
              <a:t>Ramverket utvecklades i </a:t>
            </a:r>
            <a:r>
              <a:rPr lang="sv-SE" dirty="0" err="1"/>
              <a:t>Reglabs</a:t>
            </a:r>
            <a:r>
              <a:rPr lang="sv-SE" dirty="0"/>
              <a:t> regi och lanserades 2016</a:t>
            </a:r>
          </a:p>
          <a:p>
            <a:r>
              <a:rPr lang="sv-SE" dirty="0"/>
              <a:t>Utveckling och revidering löpande</a:t>
            </a:r>
          </a:p>
          <a:p>
            <a:r>
              <a:rPr lang="sv-SE" dirty="0"/>
              <a:t>Ny teknisk rapport 2021 – utvecklade hållbarhetsdimensioner</a:t>
            </a:r>
          </a:p>
        </p:txBody>
      </p:sp>
    </p:spTree>
    <p:extLst>
      <p:ext uri="{BB962C8B-B14F-4D97-AF65-F5344CB8AC3E}">
        <p14:creationId xmlns:p14="http://schemas.microsoft.com/office/powerpoint/2010/main" val="665058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937D5C9-D188-444B-8D10-30018E455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Livskvalitet – tema 11, sociala relationer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BEF27EF7-772B-7743-9720-2C3F11A87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312"/>
          <a:stretch/>
        </p:blipFill>
        <p:spPr>
          <a:xfrm>
            <a:off x="628650" y="1667435"/>
            <a:ext cx="7886700" cy="2360544"/>
          </a:xfrm>
        </p:spPr>
      </p:pic>
    </p:spTree>
    <p:extLst>
      <p:ext uri="{BB962C8B-B14F-4D97-AF65-F5344CB8AC3E}">
        <p14:creationId xmlns:p14="http://schemas.microsoft.com/office/powerpoint/2010/main" val="998177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72560F2-626D-0542-9D4A-21E290C69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Livskvalitet – tema 12, individuellt välbefinnande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C8F10BB6-EF6A-9846-90F6-DD2600EEAF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048"/>
          <a:stretch/>
        </p:blipFill>
        <p:spPr>
          <a:xfrm>
            <a:off x="628650" y="1784545"/>
            <a:ext cx="7886700" cy="2392225"/>
          </a:xfrm>
        </p:spPr>
      </p:pic>
    </p:spTree>
    <p:extLst>
      <p:ext uri="{BB962C8B-B14F-4D97-AF65-F5344CB8AC3E}">
        <p14:creationId xmlns:p14="http://schemas.microsoft.com/office/powerpoint/2010/main" val="2358168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8E46541-1C7C-FB44-8698-E4A55309C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Hållbarhet miljö – utsläpp 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D036364C-5253-5B45-A248-EE655BA374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729"/>
          <a:stretch/>
        </p:blipFill>
        <p:spPr>
          <a:xfrm>
            <a:off x="610721" y="1721224"/>
            <a:ext cx="7886700" cy="2326586"/>
          </a:xfrm>
        </p:spPr>
      </p:pic>
    </p:spTree>
    <p:extLst>
      <p:ext uri="{BB962C8B-B14F-4D97-AF65-F5344CB8AC3E}">
        <p14:creationId xmlns:p14="http://schemas.microsoft.com/office/powerpoint/2010/main" val="33745607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3244B63-067B-C14E-8634-DF9BEB134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Hållbarhet miljö – resursanvändning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613B7473-C9E2-7349-A0EB-C58483CD06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312"/>
          <a:stretch/>
        </p:blipFill>
        <p:spPr>
          <a:xfrm>
            <a:off x="628650" y="1818315"/>
            <a:ext cx="7886700" cy="2360544"/>
          </a:xfrm>
        </p:spPr>
      </p:pic>
    </p:spTree>
    <p:extLst>
      <p:ext uri="{BB962C8B-B14F-4D97-AF65-F5344CB8AC3E}">
        <p14:creationId xmlns:p14="http://schemas.microsoft.com/office/powerpoint/2010/main" val="1401904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8B64211-1B6E-0B47-AEB5-66B6B4FF6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Hållbarhet miljö – skydd av natur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71419BF0-2940-F642-8A3D-299CCC362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049"/>
          <a:stretch/>
        </p:blipFill>
        <p:spPr>
          <a:xfrm>
            <a:off x="628650" y="1703294"/>
            <a:ext cx="7886700" cy="2344516"/>
          </a:xfrm>
        </p:spPr>
      </p:pic>
    </p:spTree>
    <p:extLst>
      <p:ext uri="{BB962C8B-B14F-4D97-AF65-F5344CB8AC3E}">
        <p14:creationId xmlns:p14="http://schemas.microsoft.com/office/powerpoint/2010/main" val="1590679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A149A8-0ADA-A647-8306-A450C73AD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Social hållbarhet – skador/olyckor och levnadsvanor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29BBE601-13A0-0C49-BFE7-345445504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677"/>
          <a:stretch/>
        </p:blipFill>
        <p:spPr>
          <a:xfrm>
            <a:off x="628650" y="1714629"/>
            <a:ext cx="7886700" cy="2460337"/>
          </a:xfrm>
        </p:spPr>
      </p:pic>
    </p:spTree>
    <p:extLst>
      <p:ext uri="{BB962C8B-B14F-4D97-AF65-F5344CB8AC3E}">
        <p14:creationId xmlns:p14="http://schemas.microsoft.com/office/powerpoint/2010/main" val="3544687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430D3B-74E9-334B-BB97-C7C883800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Social hållbarhet – studier och kompetens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46E8422C-358B-7A40-A669-812F9F24A5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479"/>
          <a:stretch/>
        </p:blipFill>
        <p:spPr>
          <a:xfrm>
            <a:off x="628650" y="1613647"/>
            <a:ext cx="7886700" cy="2373543"/>
          </a:xfrm>
        </p:spPr>
      </p:pic>
    </p:spTree>
    <p:extLst>
      <p:ext uri="{BB962C8B-B14F-4D97-AF65-F5344CB8AC3E}">
        <p14:creationId xmlns:p14="http://schemas.microsoft.com/office/powerpoint/2010/main" val="2509966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236F6A-1204-D441-A35D-E3E0B35AB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Social hållbarhet – brott och demokrati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4590A08E-BA49-D24C-8B43-19A0C082CB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213"/>
          <a:stretch/>
        </p:blipFill>
        <p:spPr>
          <a:xfrm>
            <a:off x="628650" y="1685365"/>
            <a:ext cx="7886700" cy="2301826"/>
          </a:xfrm>
        </p:spPr>
      </p:pic>
    </p:spTree>
    <p:extLst>
      <p:ext uri="{BB962C8B-B14F-4D97-AF65-F5344CB8AC3E}">
        <p14:creationId xmlns:p14="http://schemas.microsoft.com/office/powerpoint/2010/main" val="42417412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46C5200-9796-834D-AC07-E024F143C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Ekonomisk hållbarhet – hushållen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6178A086-A3F8-4D44-9AB3-72DDE5A2F1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551"/>
          <a:stretch/>
        </p:blipFill>
        <p:spPr>
          <a:xfrm>
            <a:off x="628650" y="1559858"/>
            <a:ext cx="7886700" cy="2313614"/>
          </a:xfrm>
        </p:spPr>
      </p:pic>
    </p:spTree>
    <p:extLst>
      <p:ext uri="{BB962C8B-B14F-4D97-AF65-F5344CB8AC3E}">
        <p14:creationId xmlns:p14="http://schemas.microsoft.com/office/powerpoint/2010/main" val="2031973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59E9E32-1E89-3745-AB39-578BF3E1E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Ekonomisk hållbarhet – tillväxt, FoU, investeringar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DA651BD5-8ECE-BF45-A592-B088EFCC8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681"/>
          <a:stretch/>
        </p:blipFill>
        <p:spPr>
          <a:xfrm>
            <a:off x="628650" y="1768787"/>
            <a:ext cx="7886700" cy="2387882"/>
          </a:xfrm>
        </p:spPr>
      </p:pic>
    </p:spTree>
    <p:extLst>
      <p:ext uri="{BB962C8B-B14F-4D97-AF65-F5344CB8AC3E}">
        <p14:creationId xmlns:p14="http://schemas.microsoft.com/office/powerpoint/2010/main" val="760045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9BBDF22-6556-4846-A261-C04E93261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Livskvalitet – nu och framtiden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1D42F46-E625-A54D-B0A5-81DF1A585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Mål 17:19 i Agenda 2030</a:t>
            </a:r>
          </a:p>
          <a:p>
            <a:pPr marL="0" indent="0">
              <a:buNone/>
            </a:pPr>
            <a:r>
              <a:rPr lang="sv-SE" dirty="0"/>
              <a:t>”bygga vidare på befintliga initiativ för att utveckla mått på framsteg som görs mot hållbar utveckling som kompletterar BNP”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BRP+ kompletterar både BRP och Agenda 2030</a:t>
            </a:r>
          </a:p>
          <a:p>
            <a:r>
              <a:rPr lang="sv-SE" dirty="0"/>
              <a:t>Bred systemsyn för djupare dialoger</a:t>
            </a:r>
          </a:p>
        </p:txBody>
      </p:sp>
    </p:spTree>
    <p:extLst>
      <p:ext uri="{BB962C8B-B14F-4D97-AF65-F5344CB8AC3E}">
        <p14:creationId xmlns:p14="http://schemas.microsoft.com/office/powerpoint/2010/main" val="2889416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A0A0DCB-E6D6-AB46-8D73-624CD93EA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Översikt</a:t>
            </a:r>
          </a:p>
        </p:txBody>
      </p:sp>
      <p:pic>
        <p:nvPicPr>
          <p:cNvPr id="5" name="Platshållare för innehåll 4" descr="En bild som visar bord&#10;&#10;Automatiskt genererad beskrivning">
            <a:extLst>
              <a:ext uri="{FF2B5EF4-FFF2-40B4-BE49-F238E27FC236}">
                <a16:creationId xmlns:a16="http://schemas.microsoft.com/office/drawing/2014/main" id="{FFA0A38A-311F-C143-8D28-216A57E76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4155" y="1427163"/>
            <a:ext cx="4935689" cy="3502025"/>
          </a:xfrm>
        </p:spPr>
      </p:pic>
    </p:spTree>
    <p:extLst>
      <p:ext uri="{BB962C8B-B14F-4D97-AF65-F5344CB8AC3E}">
        <p14:creationId xmlns:p14="http://schemas.microsoft.com/office/powerpoint/2010/main" val="4176228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latshållare för innehåll 46">
            <a:extLst>
              <a:ext uri="{FF2B5EF4-FFF2-40B4-BE49-F238E27FC236}">
                <a16:creationId xmlns:a16="http://schemas.microsoft.com/office/drawing/2014/main" id="{73F391A9-87DB-204D-AC54-D27EBE660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382" t="8514"/>
          <a:stretch/>
        </p:blipFill>
        <p:spPr>
          <a:xfrm>
            <a:off x="1183341" y="770964"/>
            <a:ext cx="5970493" cy="3933650"/>
          </a:xfrm>
        </p:spPr>
      </p:pic>
    </p:spTree>
    <p:extLst>
      <p:ext uri="{BB962C8B-B14F-4D97-AF65-F5344CB8AC3E}">
        <p14:creationId xmlns:p14="http://schemas.microsoft.com/office/powerpoint/2010/main" val="2577283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>
            <a:extLst>
              <a:ext uri="{FF2B5EF4-FFF2-40B4-BE49-F238E27FC236}">
                <a16:creationId xmlns:a16="http://schemas.microsoft.com/office/drawing/2014/main" id="{820D192A-DCF9-7744-811B-DB8456FD6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Jämställdhet och jämlikhet</a:t>
            </a:r>
          </a:p>
        </p:txBody>
      </p:sp>
      <p:pic>
        <p:nvPicPr>
          <p:cNvPr id="3" name="Platshållare för innehåll 2">
            <a:extLst>
              <a:ext uri="{FF2B5EF4-FFF2-40B4-BE49-F238E27FC236}">
                <a16:creationId xmlns:a16="http://schemas.microsoft.com/office/drawing/2014/main" id="{92299B63-315A-234C-A2F9-75399DD51A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0897" y="1427163"/>
            <a:ext cx="5262205" cy="3502025"/>
          </a:xfrm>
        </p:spPr>
      </p:pic>
    </p:spTree>
    <p:extLst>
      <p:ext uri="{BB962C8B-B14F-4D97-AF65-F5344CB8AC3E}">
        <p14:creationId xmlns:p14="http://schemas.microsoft.com/office/powerpoint/2010/main" val="1872191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B9211D-14CE-B24E-B032-8A8FC842D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Några publikationer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87E172B-EB96-9B40-AF9F-12018240F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38985"/>
            <a:ext cx="2168338" cy="1547065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Livskvalitet 2018</a:t>
            </a:r>
          </a:p>
          <a:p>
            <a:pPr marL="0" indent="0">
              <a:buNone/>
            </a:pPr>
            <a:r>
              <a:rPr lang="sv-SE" dirty="0"/>
              <a:t>Antologi 2019</a:t>
            </a:r>
          </a:p>
          <a:p>
            <a:pPr marL="0" indent="0">
              <a:buNone/>
            </a:pPr>
            <a:r>
              <a:rPr lang="sv-SE" dirty="0"/>
              <a:t>Hållbarhet 2020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ACDD529-D8E0-1545-B84C-785EF9EC6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983" y="1268015"/>
            <a:ext cx="2039817" cy="2868706"/>
          </a:xfrm>
          <a:prstGeom prst="rect">
            <a:avLst/>
          </a:prstGeom>
        </p:spPr>
      </p:pic>
      <p:pic>
        <p:nvPicPr>
          <p:cNvPr id="7" name="Bildobjekt 6" descr="En bild som visar text&#10;&#10;Automatiskt genererad beskrivning">
            <a:extLst>
              <a:ext uri="{FF2B5EF4-FFF2-40B4-BE49-F238E27FC236}">
                <a16:creationId xmlns:a16="http://schemas.microsoft.com/office/drawing/2014/main" id="{98CF0393-456F-CA43-9540-1C49EE80F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900" y="503389"/>
            <a:ext cx="2941450" cy="4136721"/>
          </a:xfrm>
          <a:prstGeom prst="rect">
            <a:avLst/>
          </a:prstGeom>
        </p:spPr>
      </p:pic>
      <p:pic>
        <p:nvPicPr>
          <p:cNvPr id="6" name="Bildobjekt 5" descr="En bild som visar pil&#10;&#10;Automatiskt genererad beskrivning">
            <a:extLst>
              <a:ext uri="{FF2B5EF4-FFF2-40B4-BE49-F238E27FC236}">
                <a16:creationId xmlns:a16="http://schemas.microsoft.com/office/drawing/2014/main" id="{EB68781C-7C01-8348-B129-1A5295267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571749"/>
            <a:ext cx="1522774" cy="207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68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FAC6BC-3349-F044-96FB-C42D15F39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BRP+ tillgängligt för användning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D6317A2-A5F5-0F47-82E5-10FF9A66F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Från och med 2021 är Tillväxtverket systemägare för BRP+.</a:t>
            </a:r>
          </a:p>
          <a:p>
            <a:r>
              <a:rPr lang="sv-SE" dirty="0"/>
              <a:t>BRP+ finns på </a:t>
            </a:r>
            <a:r>
              <a:rPr lang="sv-SE" dirty="0">
                <a:hlinkClick r:id="rId2"/>
              </a:rPr>
              <a:t>www.Kolada.se</a:t>
            </a:r>
            <a:r>
              <a:rPr lang="sv-SE" dirty="0"/>
              <a:t>, välj ”jämföraren” och klicka på ”mer”.</a:t>
            </a:r>
          </a:p>
          <a:p>
            <a:pPr marL="0" indent="0">
              <a:buNone/>
            </a:pPr>
            <a:br>
              <a:rPr lang="sv-SE" dirty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86458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1A5912E7-A491-B048-83F8-2722C9E24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0969" y="240008"/>
            <a:ext cx="6402061" cy="4663483"/>
          </a:xfrm>
        </p:spPr>
      </p:pic>
    </p:spTree>
    <p:extLst>
      <p:ext uri="{BB962C8B-B14F-4D97-AF65-F5344CB8AC3E}">
        <p14:creationId xmlns:p14="http://schemas.microsoft.com/office/powerpoint/2010/main" val="6083372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Egen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DA1C3"/>
      </a:accent1>
      <a:accent2>
        <a:srgbClr val="EB6915"/>
      </a:accent2>
      <a:accent3>
        <a:srgbClr val="BDC3C0"/>
      </a:accent3>
      <a:accent4>
        <a:srgbClr val="D3DBB5"/>
      </a:accent4>
      <a:accent5>
        <a:srgbClr val="99B620"/>
      </a:accent5>
      <a:accent6>
        <a:srgbClr val="F7B61B"/>
      </a:accent6>
      <a:hlink>
        <a:srgbClr val="416B8F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1293</TotalTime>
  <Words>273</Words>
  <Application>Microsoft Macintosh PowerPoint</Application>
  <PresentationFormat>Bildspel på skärmen (16:9)</PresentationFormat>
  <Paragraphs>44</Paragraphs>
  <Slides>29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Office-tema</vt:lpstr>
      <vt:lpstr>BRP+ Mätsystemet för  långsiktig livskvalitet  i svenska regioner</vt:lpstr>
      <vt:lpstr>Regionernas behov</vt:lpstr>
      <vt:lpstr>Livskvalitet – nu och framtiden</vt:lpstr>
      <vt:lpstr>Översikt</vt:lpstr>
      <vt:lpstr>PowerPoint-presentation</vt:lpstr>
      <vt:lpstr>Jämställdhet och jämlikhet</vt:lpstr>
      <vt:lpstr>Några publikationer</vt:lpstr>
      <vt:lpstr>BRP+ tillgängligt för användning</vt:lpstr>
      <vt:lpstr>PowerPoint-presentation</vt:lpstr>
      <vt:lpstr>Livskvalitet – tema 1, medborgarengagemang och demokratisk delaktighet</vt:lpstr>
      <vt:lpstr>Livskvalitet – tema 2, trygghet och säkerhet</vt:lpstr>
      <vt:lpstr>Livskvalitet – tema 3, miljökvalitet</vt:lpstr>
      <vt:lpstr>Livskvalitet – tema 4, tillgänglighet till tjänster</vt:lpstr>
      <vt:lpstr>Livskvalitet – tema 5, inkomst och förmögenhet</vt:lpstr>
      <vt:lpstr>Livskvalitet – tema 6, arbete och lön</vt:lpstr>
      <vt:lpstr>Livskvalitet – tema 7, bostad</vt:lpstr>
      <vt:lpstr>Livskvalitet – tema 8, balans arbete/fritid</vt:lpstr>
      <vt:lpstr>Livskvalitet – tema 9, hälsa</vt:lpstr>
      <vt:lpstr>Livskvalitet – tema 10, utbildning och kompetens</vt:lpstr>
      <vt:lpstr>Livskvalitet – tema 11, sociala relationer</vt:lpstr>
      <vt:lpstr>Livskvalitet – tema 12, individuellt välbefinnande</vt:lpstr>
      <vt:lpstr>Hållbarhet miljö – utsläpp </vt:lpstr>
      <vt:lpstr>Hållbarhet miljö – resursanvändning</vt:lpstr>
      <vt:lpstr>Hållbarhet miljö – skydd av natur</vt:lpstr>
      <vt:lpstr>Social hållbarhet – skador/olyckor och levnadsvanor</vt:lpstr>
      <vt:lpstr>Social hållbarhet – studier och kompetens</vt:lpstr>
      <vt:lpstr>Social hållbarhet – brott och demokrati</vt:lpstr>
      <vt:lpstr>Ekonomisk hållbarhet – hushållen</vt:lpstr>
      <vt:lpstr>Ekonomisk hållbarhet – tillväxt, FoU, investeringar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Fanfar Kommunikation AB</dc:creator>
  <cp:lastModifiedBy>Gunnel Vidén</cp:lastModifiedBy>
  <cp:revision>28</cp:revision>
  <dcterms:created xsi:type="dcterms:W3CDTF">2020-12-01T09:55:11Z</dcterms:created>
  <dcterms:modified xsi:type="dcterms:W3CDTF">2021-03-03T15:14:10Z</dcterms:modified>
</cp:coreProperties>
</file>