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28" r:id="rId1"/>
  </p:sldMasterIdLst>
  <p:notesMasterIdLst>
    <p:notesMasterId r:id="rId11"/>
  </p:notesMasterIdLst>
  <p:sldIdLst>
    <p:sldId id="514" r:id="rId2"/>
    <p:sldId id="528" r:id="rId3"/>
    <p:sldId id="529" r:id="rId4"/>
    <p:sldId id="530" r:id="rId5"/>
    <p:sldId id="531" r:id="rId6"/>
    <p:sldId id="532" r:id="rId7"/>
    <p:sldId id="533" r:id="rId8"/>
    <p:sldId id="534" r:id="rId9"/>
    <p:sldId id="535" r:id="rId10"/>
  </p:sldIdLst>
  <p:sldSz cx="9144000" cy="5143500" type="screen16x9"/>
  <p:notesSz cx="6858000" cy="9144000"/>
  <p:embeddedFontLst>
    <p:embeddedFont>
      <p:font typeface="Gotham-Medium" panose="02000604030000020004" pitchFamily="2" charset="77"/>
      <p:regular r:id="rId12"/>
      <p:bold r:id="rId13"/>
      <p:italic r:id="rId14"/>
      <p:boldItalic r:id="rId15"/>
    </p:embeddedFont>
    <p:embeddedFont>
      <p:font typeface="Thin Press" panose="02000500000000000000" pitchFamily="2" charset="77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93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576">
          <p15:clr>
            <a:srgbClr val="A4A3A4"/>
          </p15:clr>
        </p15:guide>
        <p15:guide id="4" pos="521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872" userDrawn="1">
          <p15:clr>
            <a:srgbClr val="A4A3A4"/>
          </p15:clr>
        </p15:guide>
        <p15:guide id="7" orient="horz" pos="2232" userDrawn="1">
          <p15:clr>
            <a:srgbClr val="A4A3A4"/>
          </p15:clr>
        </p15:guide>
        <p15:guide id="8" pos="3084" userDrawn="1">
          <p15:clr>
            <a:srgbClr val="A4A3A4"/>
          </p15:clr>
        </p15:guide>
        <p15:guide id="9" orient="horz" pos="2550" userDrawn="1">
          <p15:clr>
            <a:srgbClr val="A4A3A4"/>
          </p15:clr>
        </p15:guide>
        <p15:guide id="10" orient="horz" pos="2731" userDrawn="1">
          <p15:clr>
            <a:srgbClr val="A4A3A4"/>
          </p15:clr>
        </p15:guide>
        <p15:guide id="11" pos="295" userDrawn="1">
          <p15:clr>
            <a:srgbClr val="A4A3A4"/>
          </p15:clr>
        </p15:guide>
        <p15:guide id="12" orient="horz" pos="781" userDrawn="1">
          <p15:clr>
            <a:srgbClr val="A4A3A4"/>
          </p15:clr>
        </p15:guide>
        <p15:guide id="13" orient="horz" pos="3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uti Kuittinen" initials="" lastIdx="7" clrIdx="0"/>
  <p:cmAuthor id="1" name="Botås Karin" initials="BK" lastIdx="3" clrIdx="1">
    <p:extLst>
      <p:ext uri="{19B8F6BF-5375-455C-9EA6-DF929625EA0E}">
        <p15:presenceInfo xmlns:p15="http://schemas.microsoft.com/office/powerpoint/2012/main" userId="S-1-5-21-1499430162-1245868380-186260367-56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FFFFFF"/>
    <a:srgbClr val="F15B0C"/>
    <a:srgbClr val="FFA1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903808-8B25-4DAE-A35B-F2D0D3C7A797}">
  <a:tblStyle styleId="{08903808-8B25-4DAE-A35B-F2D0D3C7A797}" styleName="Table_0"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3797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/>
    <p:restoredTop sz="91937" autoAdjust="0"/>
  </p:normalViewPr>
  <p:slideViewPr>
    <p:cSldViewPr snapToGrid="0" snapToObjects="1" showGuides="1">
      <p:cViewPr varScale="1">
        <p:scale>
          <a:sx n="179" d="100"/>
          <a:sy n="179" d="100"/>
        </p:scale>
        <p:origin x="200" y="192"/>
      </p:cViewPr>
      <p:guideLst>
        <p:guide orient="horz" pos="1493"/>
        <p:guide orient="horz" pos="1008"/>
        <p:guide orient="horz" pos="1576"/>
        <p:guide pos="521"/>
        <p:guide pos="2880"/>
        <p:guide orient="horz" pos="872"/>
        <p:guide orient="horz" pos="2232"/>
        <p:guide pos="3084"/>
        <p:guide orient="horz" pos="2550"/>
        <p:guide orient="horz" pos="2731"/>
        <p:guide pos="295"/>
        <p:guide orient="horz" pos="781"/>
        <p:guide orient="horz" pos="3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5764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81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3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16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711200" y="744575"/>
            <a:ext cx="7761258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9000" spc="300">
                <a:solidFill>
                  <a:srgbClr val="E46C0A"/>
                </a:solidFill>
                <a:latin typeface="Thin Press"/>
                <a:cs typeface="Thin Press"/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711200" y="2834125"/>
            <a:ext cx="7761258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latin typeface="Gotham-Medium"/>
                <a:cs typeface="Gotham-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BF66152-95D0-9240-8CAD-BC56457B8F9A}"/>
              </a:ext>
            </a:extLst>
          </p:cNvPr>
          <p:cNvSpPr txBox="1"/>
          <p:nvPr userDrawn="1"/>
        </p:nvSpPr>
        <p:spPr>
          <a:xfrm>
            <a:off x="452176" y="217044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jkcemt5G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youtube.com/watch?v=Ys9fT6Dp0sQ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63F18CC-296A-0F45-879C-289EE6EC7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2838" y="-747915"/>
            <a:ext cx="9329675" cy="649962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69B6B04-50C0-A74E-90B2-2AEB7CEE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781" y="1485161"/>
            <a:ext cx="4616605" cy="203862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F25AC1A-A9A4-8C4F-869B-72E297C3F2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5162" y="2051824"/>
            <a:ext cx="5018049" cy="1491476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A4DF31D5-A9DF-2A4B-8BEA-301C91F2D992}"/>
              </a:ext>
            </a:extLst>
          </p:cNvPr>
          <p:cNvSpPr txBox="1"/>
          <p:nvPr/>
        </p:nvSpPr>
        <p:spPr>
          <a:xfrm>
            <a:off x="392113" y="3235807"/>
            <a:ext cx="705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Reglabs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 Årskonferens 2019</a:t>
            </a:r>
          </a:p>
        </p:txBody>
      </p:sp>
    </p:spTree>
    <p:extLst>
      <p:ext uri="{BB962C8B-B14F-4D97-AF65-F5344CB8AC3E}">
        <p14:creationId xmlns:p14="http://schemas.microsoft.com/office/powerpoint/2010/main" val="13593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4843674-CDFE-9746-9C4C-7710DF1DC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685800" y="3310630"/>
            <a:ext cx="7772400" cy="830278"/>
          </a:xfrm>
        </p:spPr>
        <p:txBody>
          <a:bodyPr/>
          <a:lstStyle/>
          <a:p>
            <a:r>
              <a:rPr lang="sv-SE" sz="2800" b="1" spc="0" dirty="0">
                <a:latin typeface="Arial" panose="020B0604020202020204" pitchFamily="34" charset="0"/>
                <a:cs typeface="Arial" panose="020B0604020202020204" pitchFamily="34" charset="0"/>
              </a:rPr>
              <a:t>Välkommen!</a:t>
            </a:r>
          </a:p>
        </p:txBody>
      </p:sp>
      <p:pic>
        <p:nvPicPr>
          <p:cNvPr id="6" name="Bildobjekt 5" descr="Region_2050_tagline_Grey_CMYK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618"/>
            <a:ext cx="9144001" cy="27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E83ADA8-F85D-A642-BBC8-E7B233E9E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8FA2DC81-37C6-5A4B-B415-F9B20A8A96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9521">
            <a:off x="6376654" y="1633907"/>
            <a:ext cx="2048139" cy="290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F394132-52D6-F847-9FBE-B91B286A6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0599"/>
            <a:ext cx="2048223" cy="288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ADC579A-916A-D149-8678-54C9BAEAC7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2603">
            <a:off x="786386" y="633449"/>
            <a:ext cx="2048139" cy="290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74B2A09-A2F6-4345-A067-48169AB83B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700">
            <a:off x="2750179" y="1676103"/>
            <a:ext cx="2048223" cy="288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53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E83ADA8-F85D-A642-BBC8-E7B233E9E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Bildobjekt 2">
            <a:hlinkClick r:id="rId3"/>
            <a:extLst>
              <a:ext uri="{FF2B5EF4-FFF2-40B4-BE49-F238E27FC236}">
                <a16:creationId xmlns:a16="http://schemas.microsoft.com/office/drawing/2014/main" id="{7F394132-52D6-F847-9FBE-B91B286A61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7900">
            <a:off x="4632301" y="313168"/>
            <a:ext cx="2048223" cy="288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>
            <a:hlinkClick r:id="rId5"/>
            <a:extLst>
              <a:ext uri="{FF2B5EF4-FFF2-40B4-BE49-F238E27FC236}">
                <a16:creationId xmlns:a16="http://schemas.microsoft.com/office/drawing/2014/main" id="{1ADC579A-916A-D149-8678-54C9BAEAC7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2603">
            <a:off x="2109730" y="263417"/>
            <a:ext cx="2048139" cy="290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27C7DBC-F6E9-A84E-95BF-E2E3D5CA0FD8}"/>
              </a:ext>
            </a:extLst>
          </p:cNvPr>
          <p:cNvSpPr txBox="1"/>
          <p:nvPr/>
        </p:nvSpPr>
        <p:spPr>
          <a:xfrm>
            <a:off x="827088" y="3442911"/>
            <a:ext cx="726352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/>
              <a:t>Fundera under filmen: </a:t>
            </a:r>
          </a:p>
          <a:p>
            <a:r>
              <a:rPr lang="sv-SE" sz="1800" dirty="0"/>
              <a:t>Vilka signaler ser du redan i dag som pekar mot dessa två scenarier?</a:t>
            </a:r>
            <a:br>
              <a:rPr lang="sv-SE" sz="1800" dirty="0"/>
            </a:br>
            <a:r>
              <a:rPr lang="sv-SE" sz="1800" dirty="0"/>
              <a:t>Skriv på post-it!</a:t>
            </a:r>
          </a:p>
          <a:p>
            <a:pPr>
              <a:lnSpc>
                <a:spcPts val="1160"/>
              </a:lnSpc>
            </a:pPr>
            <a:endParaRPr lang="sv-SE" sz="1800" dirty="0"/>
          </a:p>
          <a:p>
            <a:r>
              <a:rPr lang="sv-SE" b="1" dirty="0"/>
              <a:t>Definition: </a:t>
            </a:r>
            <a:r>
              <a:rPr lang="sv-SE" dirty="0"/>
              <a:t>Tecken och signaler = Enstaka företeelser som förstorade, </a:t>
            </a:r>
          </a:p>
          <a:p>
            <a:r>
              <a:rPr lang="sv-SE" dirty="0"/>
              <a:t>eller i kombination med andra händelser, kan skapa framtida trender och förändringar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418910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E83ADA8-F85D-A642-BBC8-E7B233E9E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ktangel med rundade hörn 1">
            <a:extLst>
              <a:ext uri="{FF2B5EF4-FFF2-40B4-BE49-F238E27FC236}">
                <a16:creationId xmlns:a16="http://schemas.microsoft.com/office/drawing/2014/main" id="{68C366F4-5188-A348-8B2F-C0066AC04A1F}"/>
              </a:ext>
            </a:extLst>
          </p:cNvPr>
          <p:cNvSpPr/>
          <p:nvPr/>
        </p:nvSpPr>
        <p:spPr>
          <a:xfrm>
            <a:off x="468313" y="1239838"/>
            <a:ext cx="8167687" cy="3306762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27C7DBC-F6E9-A84E-95BF-E2E3D5CA0FD8}"/>
              </a:ext>
            </a:extLst>
          </p:cNvPr>
          <p:cNvSpPr txBox="1"/>
          <p:nvPr/>
        </p:nvSpPr>
        <p:spPr>
          <a:xfrm>
            <a:off x="824820" y="1801356"/>
            <a:ext cx="74943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E46C0A"/>
                </a:solidFill>
              </a:rPr>
              <a:t>Uppgift 1. </a:t>
            </a:r>
          </a:p>
          <a:p>
            <a:r>
              <a:rPr lang="sv-SE" sz="4000" b="1" dirty="0"/>
              <a:t>Framtidsspana!</a:t>
            </a:r>
            <a:endParaRPr lang="sv-SE" sz="4000" dirty="0"/>
          </a:p>
          <a:p>
            <a:endParaRPr lang="sv-SE" sz="1800" dirty="0"/>
          </a:p>
          <a:p>
            <a:r>
              <a:rPr lang="sv-SE" sz="1800" dirty="0"/>
              <a:t>Fyll i tecken och signaler som pekar mot </a:t>
            </a:r>
            <a:r>
              <a:rPr lang="sv-SE" sz="1800" dirty="0" err="1"/>
              <a:t>scenariet</a:t>
            </a:r>
            <a:r>
              <a:rPr lang="sv-SE" sz="1800" dirty="0"/>
              <a:t> </a:t>
            </a:r>
            <a:r>
              <a:rPr lang="sv-SE" sz="1800" i="1" dirty="0" err="1"/>
              <a:t>Globase</a:t>
            </a:r>
            <a:r>
              <a:rPr lang="sv-SE" sz="1800" i="1" dirty="0"/>
              <a:t>/Senior city</a:t>
            </a:r>
            <a:r>
              <a:rPr lang="sv-SE" sz="1800" dirty="0"/>
              <a:t>. </a:t>
            </a:r>
          </a:p>
          <a:p>
            <a:r>
              <a:rPr lang="sv-SE" sz="1800" dirty="0"/>
              <a:t>Tänk på olika områden: </a:t>
            </a:r>
            <a:r>
              <a:rPr lang="sv-SE" sz="1800" b="1" dirty="0"/>
              <a:t>politik, ekonomi, teknik, livsstil, miljö!</a:t>
            </a:r>
          </a:p>
          <a:p>
            <a:endParaRPr lang="sv-SE" sz="18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2E6F160-9256-264E-899A-7A707DE20C9A}"/>
              </a:ext>
            </a:extLst>
          </p:cNvPr>
          <p:cNvSpPr txBox="1"/>
          <p:nvPr/>
        </p:nvSpPr>
        <p:spPr>
          <a:xfrm>
            <a:off x="827088" y="55562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/>
              <a:t>Från scenarier till strategi</a:t>
            </a: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1327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E83ADA8-F85D-A642-BBC8-E7B233E9E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A514EDC5-D693-344B-BBB7-3D21BBA8CEF9}"/>
              </a:ext>
            </a:extLst>
          </p:cNvPr>
          <p:cNvSpPr/>
          <p:nvPr/>
        </p:nvSpPr>
        <p:spPr>
          <a:xfrm>
            <a:off x="468313" y="1239838"/>
            <a:ext cx="8167687" cy="3306762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27C7DBC-F6E9-A84E-95BF-E2E3D5CA0FD8}"/>
              </a:ext>
            </a:extLst>
          </p:cNvPr>
          <p:cNvSpPr txBox="1"/>
          <p:nvPr/>
        </p:nvSpPr>
        <p:spPr>
          <a:xfrm>
            <a:off x="824820" y="1801356"/>
            <a:ext cx="680186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E46C0A"/>
                </a:solidFill>
              </a:rPr>
              <a:t>Uppgift 2. </a:t>
            </a:r>
          </a:p>
          <a:p>
            <a:r>
              <a:rPr lang="sv-SE" sz="4000" b="1" dirty="0"/>
              <a:t>Vad har hänt i samhället?</a:t>
            </a:r>
          </a:p>
          <a:p>
            <a:endParaRPr lang="sv-SE" sz="1800" dirty="0"/>
          </a:p>
          <a:p>
            <a:r>
              <a:rPr lang="sv-SE" sz="1800" dirty="0"/>
              <a:t>Använd backcasting – stega er bakåt längs tidslinjen från 2050. </a:t>
            </a:r>
          </a:p>
          <a:p>
            <a:r>
              <a:rPr lang="sv-SE" sz="1800" dirty="0"/>
              <a:t>Skriv och rita viktiga händelser på tidslinjen.</a:t>
            </a:r>
          </a:p>
          <a:p>
            <a:r>
              <a:rPr lang="sv-SE" sz="1800" dirty="0"/>
              <a:t>Tänk på olika områden: </a:t>
            </a:r>
            <a:r>
              <a:rPr lang="sv-SE" sz="1800" b="1" dirty="0"/>
              <a:t>politik, ekonomi, teknik, livsstil, miljö!</a:t>
            </a:r>
          </a:p>
          <a:p>
            <a:endParaRPr lang="sv-SE" sz="18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2E6F160-9256-264E-899A-7A707DE20C9A}"/>
              </a:ext>
            </a:extLst>
          </p:cNvPr>
          <p:cNvSpPr txBox="1"/>
          <p:nvPr/>
        </p:nvSpPr>
        <p:spPr>
          <a:xfrm>
            <a:off x="827088" y="55562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/>
              <a:t>Från scenarier till strategi</a:t>
            </a: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07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E83ADA8-F85D-A642-BBC8-E7B233E9E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8CC89CCF-10DC-FA46-B22C-96B5AA6C5172}"/>
              </a:ext>
            </a:extLst>
          </p:cNvPr>
          <p:cNvSpPr/>
          <p:nvPr/>
        </p:nvSpPr>
        <p:spPr>
          <a:xfrm>
            <a:off x="468313" y="1239838"/>
            <a:ext cx="8167687" cy="3306762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27C7DBC-F6E9-A84E-95BF-E2E3D5CA0FD8}"/>
              </a:ext>
            </a:extLst>
          </p:cNvPr>
          <p:cNvSpPr txBox="1"/>
          <p:nvPr/>
        </p:nvSpPr>
        <p:spPr>
          <a:xfrm>
            <a:off x="824820" y="1801356"/>
            <a:ext cx="70519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rgbClr val="E46C0A"/>
                </a:solidFill>
              </a:rPr>
              <a:t>Uppgift 3. </a:t>
            </a:r>
          </a:p>
          <a:p>
            <a:r>
              <a:rPr lang="sv-SE" sz="4000" b="1" dirty="0"/>
              <a:t>Strategiska handlingar i dag</a:t>
            </a:r>
          </a:p>
          <a:p>
            <a:endParaRPr lang="sv-SE" sz="1800" dirty="0"/>
          </a:p>
          <a:p>
            <a:r>
              <a:rPr lang="sv-SE" sz="1800" dirty="0"/>
              <a:t>Utgå från händelserna på tidslinjen. </a:t>
            </a:r>
          </a:p>
          <a:p>
            <a:r>
              <a:rPr lang="sv-SE" sz="1800" dirty="0"/>
              <a:t>Vad kan din organisation göra redan i dag för att stärka drivkrafter </a:t>
            </a:r>
          </a:p>
          <a:p>
            <a:r>
              <a:rPr lang="sv-SE" sz="1800" dirty="0"/>
              <a:t>och motverka hinder ‒ för att nå din organisations mål?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2E6F160-9256-264E-899A-7A707DE20C9A}"/>
              </a:ext>
            </a:extLst>
          </p:cNvPr>
          <p:cNvSpPr txBox="1"/>
          <p:nvPr/>
        </p:nvSpPr>
        <p:spPr>
          <a:xfrm>
            <a:off x="827088" y="55562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/>
              <a:t>Från scenarier till strategi</a:t>
            </a: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0605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E83ADA8-F85D-A642-BBC8-E7B233E9E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00178B88-DB95-7149-B1E1-2A2883A056F1}"/>
              </a:ext>
            </a:extLst>
          </p:cNvPr>
          <p:cNvSpPr/>
          <p:nvPr/>
        </p:nvSpPr>
        <p:spPr>
          <a:xfrm>
            <a:off x="468313" y="1239838"/>
            <a:ext cx="8167687" cy="3306762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27C7DBC-F6E9-A84E-95BF-E2E3D5CA0FD8}"/>
              </a:ext>
            </a:extLst>
          </p:cNvPr>
          <p:cNvSpPr txBox="1"/>
          <p:nvPr/>
        </p:nvSpPr>
        <p:spPr>
          <a:xfrm>
            <a:off x="824820" y="1801356"/>
            <a:ext cx="50577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chemeClr val="tx1"/>
                </a:solidFill>
              </a:rPr>
              <a:t>Vi delar!</a:t>
            </a:r>
          </a:p>
          <a:p>
            <a:r>
              <a:rPr lang="sv-SE" sz="1800" dirty="0">
                <a:solidFill>
                  <a:schemeClr val="tx1"/>
                </a:solidFill>
              </a:rPr>
              <a:t>Vad kan era organisationer göra redan i dag? </a:t>
            </a:r>
            <a:br>
              <a:rPr lang="sv-SE" sz="1800" dirty="0">
                <a:solidFill>
                  <a:schemeClr val="tx1"/>
                </a:solidFill>
              </a:rPr>
            </a:br>
            <a:r>
              <a:rPr lang="sv-SE" sz="1800" dirty="0">
                <a:solidFill>
                  <a:schemeClr val="tx1"/>
                </a:solidFill>
              </a:rPr>
              <a:t>Välj ut ett eller två exempel!</a:t>
            </a:r>
          </a:p>
          <a:p>
            <a:endParaRPr lang="sv-SE" sz="2800" b="1" dirty="0">
              <a:solidFill>
                <a:schemeClr val="tx1"/>
              </a:solidFill>
            </a:endParaRPr>
          </a:p>
          <a:p>
            <a:r>
              <a:rPr lang="sv-SE" sz="1800" b="1" dirty="0">
                <a:solidFill>
                  <a:schemeClr val="tx1"/>
                </a:solidFill>
              </a:rPr>
              <a:t>Reflektion: </a:t>
            </a:r>
            <a:r>
              <a:rPr lang="sv-SE" sz="1800" dirty="0">
                <a:solidFill>
                  <a:schemeClr val="tx1"/>
                </a:solidFill>
              </a:rPr>
              <a:t>Vad tar du med från denna övning?</a:t>
            </a:r>
          </a:p>
          <a:p>
            <a:endParaRPr lang="sv-SE" sz="2800" b="1" dirty="0">
              <a:solidFill>
                <a:schemeClr val="tx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2E6F160-9256-264E-899A-7A707DE20C9A}"/>
              </a:ext>
            </a:extLst>
          </p:cNvPr>
          <p:cNvSpPr txBox="1"/>
          <p:nvPr/>
        </p:nvSpPr>
        <p:spPr>
          <a:xfrm>
            <a:off x="827088" y="55562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/>
              <a:t>Från scenarier till strategi</a:t>
            </a: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0019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4843674-CDFE-9746-9C4C-7710DF1DC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685800" y="3310630"/>
            <a:ext cx="7772400" cy="830278"/>
          </a:xfrm>
        </p:spPr>
        <p:txBody>
          <a:bodyPr/>
          <a:lstStyle/>
          <a:p>
            <a:r>
              <a:rPr lang="sv-SE" sz="2800" b="1" spc="0" dirty="0">
                <a:latin typeface="Arial" panose="020B0604020202020204" pitchFamily="34" charset="0"/>
                <a:cs typeface="Arial" panose="020B0604020202020204" pitchFamily="34" charset="0"/>
              </a:rPr>
              <a:t>Tack för oss!</a:t>
            </a:r>
          </a:p>
        </p:txBody>
      </p:sp>
      <p:pic>
        <p:nvPicPr>
          <p:cNvPr id="6" name="Bildobjekt 5" descr="Region_2050_tagline_Grey_CMYK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618"/>
            <a:ext cx="9144001" cy="27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</TotalTime>
  <Words>168</Words>
  <Application>Microsoft Macintosh PowerPoint</Application>
  <PresentationFormat>Bildspel på skärmen (16:9)</PresentationFormat>
  <Paragraphs>33</Paragraphs>
  <Slides>9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Thin Press</vt:lpstr>
      <vt:lpstr>Gotham-Medium</vt:lpstr>
      <vt:lpstr>Simple Light</vt:lpstr>
      <vt:lpstr>PowerPoint-presentation</vt:lpstr>
      <vt:lpstr>Välkommen!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oss!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Startbild   Framsyn Välkommen till workshop 2!</dc:title>
  <cp:lastModifiedBy>Jesper Fermgård</cp:lastModifiedBy>
  <cp:revision>530</cp:revision>
  <cp:lastPrinted>2019-03-14T09:42:32Z</cp:lastPrinted>
  <dcterms:modified xsi:type="dcterms:W3CDTF">2019-03-14T09:42:53Z</dcterms:modified>
</cp:coreProperties>
</file>