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0" r:id="rId2"/>
    <p:sldId id="385" r:id="rId3"/>
    <p:sldId id="404" r:id="rId4"/>
    <p:sldId id="420" r:id="rId5"/>
    <p:sldId id="432" r:id="rId6"/>
    <p:sldId id="434" r:id="rId7"/>
    <p:sldId id="405" r:id="rId8"/>
    <p:sldId id="406" r:id="rId9"/>
    <p:sldId id="407" r:id="rId10"/>
    <p:sldId id="410" r:id="rId11"/>
    <p:sldId id="412" r:id="rId12"/>
    <p:sldId id="415" r:id="rId13"/>
    <p:sldId id="429" r:id="rId14"/>
    <p:sldId id="422" r:id="rId15"/>
    <p:sldId id="423" r:id="rId16"/>
    <p:sldId id="424" r:id="rId17"/>
    <p:sldId id="425" r:id="rId18"/>
    <p:sldId id="426" r:id="rId19"/>
    <p:sldId id="419" r:id="rId20"/>
    <p:sldId id="367" r:id="rId21"/>
    <p:sldId id="402" r:id="rId2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">
          <p15:clr>
            <a:srgbClr val="A4A3A4"/>
          </p15:clr>
        </p15:guide>
        <p15:guide id="2" pos="12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9B5"/>
    <a:srgbClr val="D3D8D6"/>
    <a:srgbClr val="BDC2BF"/>
    <a:srgbClr val="B1C800"/>
    <a:srgbClr val="000000"/>
    <a:srgbClr val="EB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4698" autoAdjust="0"/>
  </p:normalViewPr>
  <p:slideViewPr>
    <p:cSldViewPr snapToGrid="0" snapToObjects="1">
      <p:cViewPr varScale="1">
        <p:scale>
          <a:sx n="71" d="100"/>
          <a:sy n="71" d="100"/>
        </p:scale>
        <p:origin x="1090" y="62"/>
      </p:cViewPr>
      <p:guideLst>
        <p:guide orient="horz" pos="1304"/>
        <p:guide pos="12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BFB63-AFC7-430A-AB6E-C18FFA5823EB}" type="doc">
      <dgm:prSet loTypeId="urn:microsoft.com/office/officeart/2005/8/layout/venn1" loCatId="relationship" qsTypeId="urn:microsoft.com/office/officeart/2005/8/quickstyle/simple1" qsCatId="simple" csTypeId="urn:microsoft.com/office/officeart/2005/8/colors/accent6_2" csCatId="accent6" phldr="1"/>
      <dgm:spPr/>
    </dgm:pt>
    <dgm:pt modelId="{44D5C4EF-F627-4D78-A8E2-551115B2345D}">
      <dgm:prSet phldrT="[Text]" custT="1"/>
      <dgm:spPr>
        <a:ln w="6350">
          <a:noFill/>
        </a:ln>
      </dgm:spPr>
      <dgm:t>
        <a:bodyPr/>
        <a:lstStyle/>
        <a:p>
          <a:r>
            <a:rPr lang="sv-SE" sz="2800" b="1" dirty="0">
              <a:latin typeface="+mn-lt"/>
              <a:cs typeface="Arial" panose="020B0604020202020204" pitchFamily="34" charset="0"/>
            </a:rPr>
            <a:t>Arena för utveckling</a:t>
          </a:r>
        </a:p>
      </dgm:t>
    </dgm:pt>
    <dgm:pt modelId="{55419BC7-0223-4794-B83A-2492FA6B7189}" type="parTrans" cxnId="{1E2DD9C4-74C9-45FC-8D59-D398C1EF158D}">
      <dgm:prSet/>
      <dgm:spPr/>
      <dgm:t>
        <a:bodyPr/>
        <a:lstStyle/>
        <a:p>
          <a:endParaRPr lang="sv-S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544FE-29D5-43F7-8950-E7923AAA94F3}" type="sibTrans" cxnId="{1E2DD9C4-74C9-45FC-8D59-D398C1EF158D}">
      <dgm:prSet/>
      <dgm:spPr/>
      <dgm:t>
        <a:bodyPr/>
        <a:lstStyle/>
        <a:p>
          <a:endParaRPr lang="sv-S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62E91-29AE-4A16-8E4A-EFAE07D4AE90}">
      <dgm:prSet phldrT="[Text]" custT="1"/>
      <dgm:spPr>
        <a:ln w="6350">
          <a:noFill/>
        </a:ln>
      </dgm:spPr>
      <dgm:t>
        <a:bodyPr/>
        <a:lstStyle/>
        <a:p>
          <a:r>
            <a:rPr lang="sv-SE" sz="2800" b="1" dirty="0">
              <a:latin typeface="+mn-lt"/>
              <a:cs typeface="Arial" panose="020B0604020202020204" pitchFamily="34" charset="0"/>
            </a:rPr>
            <a:t>Filosofi för ägarskap</a:t>
          </a:r>
        </a:p>
      </dgm:t>
    </dgm:pt>
    <dgm:pt modelId="{4A1EDF66-4994-4E11-A047-74DD7B16F659}" type="sibTrans" cxnId="{EC600692-E7A4-48CD-83BB-850E75DF688E}">
      <dgm:prSet/>
      <dgm:spPr/>
      <dgm:t>
        <a:bodyPr/>
        <a:lstStyle/>
        <a:p>
          <a:endParaRPr lang="sv-S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694BB-67D0-4C5C-9527-E270227C0AA6}" type="parTrans" cxnId="{EC600692-E7A4-48CD-83BB-850E75DF688E}">
      <dgm:prSet/>
      <dgm:spPr/>
      <dgm:t>
        <a:bodyPr/>
        <a:lstStyle/>
        <a:p>
          <a:endParaRPr lang="sv-S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D4348-E42F-4EB6-8896-143C5C90874E}">
      <dgm:prSet phldrT="[Text]" custT="1"/>
      <dgm:spPr>
        <a:ln w="6350">
          <a:noFill/>
        </a:ln>
      </dgm:spPr>
      <dgm:t>
        <a:bodyPr/>
        <a:lstStyle/>
        <a:p>
          <a:r>
            <a:rPr lang="sv-SE" sz="2800" b="1" dirty="0" smtClean="0">
              <a:latin typeface="+mn-lt"/>
              <a:cs typeface="Arial" panose="020B0604020202020204" pitchFamily="34" charset="0"/>
            </a:rPr>
            <a:t>Lärande-filosofi</a:t>
          </a:r>
          <a:endParaRPr lang="sv-SE" sz="2800" dirty="0">
            <a:latin typeface="+mn-lt"/>
            <a:cs typeface="Arial" panose="020B0604020202020204" pitchFamily="34" charset="0"/>
          </a:endParaRPr>
        </a:p>
      </dgm:t>
    </dgm:pt>
    <dgm:pt modelId="{C6A09117-F029-4804-A190-05334AB87387}" type="sibTrans" cxnId="{D58F4E7E-4CEA-4E12-9CCA-AB5F79B86D94}">
      <dgm:prSet/>
      <dgm:spPr/>
      <dgm:t>
        <a:bodyPr/>
        <a:lstStyle/>
        <a:p>
          <a:endParaRPr lang="sv-S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F1FE8F-259D-453B-BB4C-E8E03B1338F1}" type="parTrans" cxnId="{D58F4E7E-4CEA-4E12-9CCA-AB5F79B86D94}">
      <dgm:prSet/>
      <dgm:spPr/>
      <dgm:t>
        <a:bodyPr/>
        <a:lstStyle/>
        <a:p>
          <a:endParaRPr lang="sv-S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AF3315-231E-4C5B-A2BA-17053E07C1E4}" type="pres">
      <dgm:prSet presAssocID="{E03BFB63-AFC7-430A-AB6E-C18FFA5823EB}" presName="compositeShape" presStyleCnt="0">
        <dgm:presLayoutVars>
          <dgm:chMax val="7"/>
          <dgm:dir/>
          <dgm:resizeHandles val="exact"/>
        </dgm:presLayoutVars>
      </dgm:prSet>
      <dgm:spPr/>
    </dgm:pt>
    <dgm:pt modelId="{A54060FF-268E-431D-BD56-78BBCFE356B9}" type="pres">
      <dgm:prSet presAssocID="{44D5C4EF-F627-4D78-A8E2-551115B2345D}" presName="circ1" presStyleLbl="vennNode1" presStyleIdx="0" presStyleCnt="3" custLinFactNeighborY="10991"/>
      <dgm:spPr/>
      <dgm:t>
        <a:bodyPr/>
        <a:lstStyle/>
        <a:p>
          <a:endParaRPr lang="sv-SE"/>
        </a:p>
      </dgm:t>
    </dgm:pt>
    <dgm:pt modelId="{6AABF6B4-A490-4024-AF9A-47548E265461}" type="pres">
      <dgm:prSet presAssocID="{44D5C4EF-F627-4D78-A8E2-551115B2345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4E199B0-34A8-4E60-BA04-916BB44764F6}" type="pres">
      <dgm:prSet presAssocID="{15362E91-29AE-4A16-8E4A-EFAE07D4AE90}" presName="circ2" presStyleLbl="vennNode1" presStyleIdx="1" presStyleCnt="3" custLinFactNeighborY="10991"/>
      <dgm:spPr/>
      <dgm:t>
        <a:bodyPr/>
        <a:lstStyle/>
        <a:p>
          <a:endParaRPr lang="sv-SE"/>
        </a:p>
      </dgm:t>
    </dgm:pt>
    <dgm:pt modelId="{EA2C3517-8228-48D5-A533-4BEF3928F36F}" type="pres">
      <dgm:prSet presAssocID="{15362E91-29AE-4A16-8E4A-EFAE07D4AE9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E8E028B-5151-4935-A9DC-D39DDF28426C}" type="pres">
      <dgm:prSet presAssocID="{425D4348-E42F-4EB6-8896-143C5C90874E}" presName="circ3" presStyleLbl="vennNode1" presStyleIdx="2" presStyleCnt="3" custLinFactNeighborY="10991"/>
      <dgm:spPr/>
      <dgm:t>
        <a:bodyPr/>
        <a:lstStyle/>
        <a:p>
          <a:endParaRPr lang="sv-SE"/>
        </a:p>
      </dgm:t>
    </dgm:pt>
    <dgm:pt modelId="{D2A7390F-CB1B-41E2-8710-C2BE7B2B8EB1}" type="pres">
      <dgm:prSet presAssocID="{425D4348-E42F-4EB6-8896-143C5C9087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D58F4E7E-4CEA-4E12-9CCA-AB5F79B86D94}" srcId="{E03BFB63-AFC7-430A-AB6E-C18FFA5823EB}" destId="{425D4348-E42F-4EB6-8896-143C5C90874E}" srcOrd="2" destOrd="0" parTransId="{C2F1FE8F-259D-453B-BB4C-E8E03B1338F1}" sibTransId="{C6A09117-F029-4804-A190-05334AB87387}"/>
    <dgm:cxn modelId="{D061AF48-2463-4AB6-B1D2-F0026007003C}" type="presOf" srcId="{425D4348-E42F-4EB6-8896-143C5C90874E}" destId="{D2A7390F-CB1B-41E2-8710-C2BE7B2B8EB1}" srcOrd="1" destOrd="0" presId="urn:microsoft.com/office/officeart/2005/8/layout/venn1"/>
    <dgm:cxn modelId="{1EC2F208-1AAB-4FD9-9574-A162F652B83F}" type="presOf" srcId="{44D5C4EF-F627-4D78-A8E2-551115B2345D}" destId="{A54060FF-268E-431D-BD56-78BBCFE356B9}" srcOrd="0" destOrd="0" presId="urn:microsoft.com/office/officeart/2005/8/layout/venn1"/>
    <dgm:cxn modelId="{EC600692-E7A4-48CD-83BB-850E75DF688E}" srcId="{E03BFB63-AFC7-430A-AB6E-C18FFA5823EB}" destId="{15362E91-29AE-4A16-8E4A-EFAE07D4AE90}" srcOrd="1" destOrd="0" parTransId="{EA0694BB-67D0-4C5C-9527-E270227C0AA6}" sibTransId="{4A1EDF66-4994-4E11-A047-74DD7B16F659}"/>
    <dgm:cxn modelId="{F0F879EA-FFF9-45B0-8E18-BE70530B246D}" type="presOf" srcId="{425D4348-E42F-4EB6-8896-143C5C90874E}" destId="{FE8E028B-5151-4935-A9DC-D39DDF28426C}" srcOrd="0" destOrd="0" presId="urn:microsoft.com/office/officeart/2005/8/layout/venn1"/>
    <dgm:cxn modelId="{2D381E2A-9E25-4FE5-B79D-455719B12366}" type="presOf" srcId="{15362E91-29AE-4A16-8E4A-EFAE07D4AE90}" destId="{34E199B0-34A8-4E60-BA04-916BB44764F6}" srcOrd="0" destOrd="0" presId="urn:microsoft.com/office/officeart/2005/8/layout/venn1"/>
    <dgm:cxn modelId="{E7E7077F-DE7E-4E9D-B194-454951523344}" type="presOf" srcId="{44D5C4EF-F627-4D78-A8E2-551115B2345D}" destId="{6AABF6B4-A490-4024-AF9A-47548E265461}" srcOrd="1" destOrd="0" presId="urn:microsoft.com/office/officeart/2005/8/layout/venn1"/>
    <dgm:cxn modelId="{25DFAA98-09D3-4A86-AE77-A1BA7B32F596}" type="presOf" srcId="{15362E91-29AE-4A16-8E4A-EFAE07D4AE90}" destId="{EA2C3517-8228-48D5-A533-4BEF3928F36F}" srcOrd="1" destOrd="0" presId="urn:microsoft.com/office/officeart/2005/8/layout/venn1"/>
    <dgm:cxn modelId="{1E2DD9C4-74C9-45FC-8D59-D398C1EF158D}" srcId="{E03BFB63-AFC7-430A-AB6E-C18FFA5823EB}" destId="{44D5C4EF-F627-4D78-A8E2-551115B2345D}" srcOrd="0" destOrd="0" parTransId="{55419BC7-0223-4794-B83A-2492FA6B7189}" sibTransId="{E01544FE-29D5-43F7-8950-E7923AAA94F3}"/>
    <dgm:cxn modelId="{5CD86530-C410-478A-9D34-A05D404F6BCC}" type="presOf" srcId="{E03BFB63-AFC7-430A-AB6E-C18FFA5823EB}" destId="{1CAF3315-231E-4C5B-A2BA-17053E07C1E4}" srcOrd="0" destOrd="0" presId="urn:microsoft.com/office/officeart/2005/8/layout/venn1"/>
    <dgm:cxn modelId="{F06C54B0-83E7-4728-ABB2-D18AAE4AB479}" type="presParOf" srcId="{1CAF3315-231E-4C5B-A2BA-17053E07C1E4}" destId="{A54060FF-268E-431D-BD56-78BBCFE356B9}" srcOrd="0" destOrd="0" presId="urn:microsoft.com/office/officeart/2005/8/layout/venn1"/>
    <dgm:cxn modelId="{B523C1ED-9852-4A26-8FBB-9DBB077FD0F6}" type="presParOf" srcId="{1CAF3315-231E-4C5B-A2BA-17053E07C1E4}" destId="{6AABF6B4-A490-4024-AF9A-47548E265461}" srcOrd="1" destOrd="0" presId="urn:microsoft.com/office/officeart/2005/8/layout/venn1"/>
    <dgm:cxn modelId="{A507D9B8-2061-45AC-9684-598C8561E604}" type="presParOf" srcId="{1CAF3315-231E-4C5B-A2BA-17053E07C1E4}" destId="{34E199B0-34A8-4E60-BA04-916BB44764F6}" srcOrd="2" destOrd="0" presId="urn:microsoft.com/office/officeart/2005/8/layout/venn1"/>
    <dgm:cxn modelId="{A4D207AC-45AA-4DB0-A253-0D56AB3C5BE3}" type="presParOf" srcId="{1CAF3315-231E-4C5B-A2BA-17053E07C1E4}" destId="{EA2C3517-8228-48D5-A533-4BEF3928F36F}" srcOrd="3" destOrd="0" presId="urn:microsoft.com/office/officeart/2005/8/layout/venn1"/>
    <dgm:cxn modelId="{BD9315AB-5BA3-4FF8-A9F6-3A6BC8D1386D}" type="presParOf" srcId="{1CAF3315-231E-4C5B-A2BA-17053E07C1E4}" destId="{FE8E028B-5151-4935-A9DC-D39DDF28426C}" srcOrd="4" destOrd="0" presId="urn:microsoft.com/office/officeart/2005/8/layout/venn1"/>
    <dgm:cxn modelId="{5AAAC04B-7D94-4BAD-9C30-B09B242B1D02}" type="presParOf" srcId="{1CAF3315-231E-4C5B-A2BA-17053E07C1E4}" destId="{D2A7390F-CB1B-41E2-8710-C2BE7B2B8EB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060FF-268E-431D-BD56-78BBCFE356B9}">
      <dsp:nvSpPr>
        <dsp:cNvPr id="0" name=""/>
        <dsp:cNvSpPr/>
      </dsp:nvSpPr>
      <dsp:spPr>
        <a:xfrm>
          <a:off x="2063720" y="395500"/>
          <a:ext cx="3025014" cy="302501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>
              <a:latin typeface="+mn-lt"/>
              <a:cs typeface="Arial" panose="020B0604020202020204" pitchFamily="34" charset="0"/>
            </a:rPr>
            <a:t>Arena för utveckling</a:t>
          </a:r>
        </a:p>
      </dsp:txBody>
      <dsp:txXfrm>
        <a:off x="2467056" y="924877"/>
        <a:ext cx="2218343" cy="1361256"/>
      </dsp:txXfrm>
    </dsp:sp>
    <dsp:sp modelId="{34E199B0-34A8-4E60-BA04-916BB44764F6}">
      <dsp:nvSpPr>
        <dsp:cNvPr id="0" name=""/>
        <dsp:cNvSpPr/>
      </dsp:nvSpPr>
      <dsp:spPr>
        <a:xfrm>
          <a:off x="3155246" y="2016675"/>
          <a:ext cx="3025014" cy="302501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>
              <a:latin typeface="+mn-lt"/>
              <a:cs typeface="Arial" panose="020B0604020202020204" pitchFamily="34" charset="0"/>
            </a:rPr>
            <a:t>Filosofi för ägarskap</a:t>
          </a:r>
        </a:p>
      </dsp:txBody>
      <dsp:txXfrm>
        <a:off x="4080397" y="2798137"/>
        <a:ext cx="1815008" cy="1663757"/>
      </dsp:txXfrm>
    </dsp:sp>
    <dsp:sp modelId="{FE8E028B-5151-4935-A9DC-D39DDF28426C}">
      <dsp:nvSpPr>
        <dsp:cNvPr id="0" name=""/>
        <dsp:cNvSpPr/>
      </dsp:nvSpPr>
      <dsp:spPr>
        <a:xfrm>
          <a:off x="972195" y="2016675"/>
          <a:ext cx="3025014" cy="302501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smtClean="0">
              <a:latin typeface="+mn-lt"/>
              <a:cs typeface="Arial" panose="020B0604020202020204" pitchFamily="34" charset="0"/>
            </a:rPr>
            <a:t>Lärande-filosofi</a:t>
          </a:r>
          <a:endParaRPr lang="sv-SE" sz="2800" kern="1200" dirty="0">
            <a:latin typeface="+mn-lt"/>
            <a:cs typeface="Arial" panose="020B0604020202020204" pitchFamily="34" charset="0"/>
          </a:endParaRPr>
        </a:p>
      </dsp:txBody>
      <dsp:txXfrm>
        <a:off x="1257050" y="2798137"/>
        <a:ext cx="1815008" cy="166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6A9F5-A96A-46D3-B8FB-FF7C0ED1515E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1DC5-BECA-4CD1-9976-4E35820D9A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23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05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27DF-0154-4E13-A836-5C1B4C02F76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04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27DF-0154-4E13-A836-5C1B4C02F76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16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27DF-0154-4E13-A836-5C1B4C02F76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54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27DF-0154-4E13-A836-5C1B4C02F76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41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F109-39C5-4CDD-AD1E-37A2A1A9F90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43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02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29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34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95867" y="338668"/>
            <a:ext cx="7620000" cy="1356967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9000" cap="all" spc="300">
                <a:solidFill>
                  <a:srgbClr val="E46C0A"/>
                </a:solidFill>
                <a:latin typeface="Thin Press"/>
                <a:cs typeface="Thin Pres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sv-SE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95867" y="2567630"/>
            <a:ext cx="7620000" cy="379930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0" lvl="0" indent="0">
              <a:spcBef>
                <a:spcPts val="0"/>
              </a:spcBef>
              <a:buNone/>
              <a:defRPr sz="2400">
                <a:latin typeface="Gotham-Medium"/>
                <a:cs typeface="Gotham-Medium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2850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bg>
      <p:bgPr>
        <a:solidFill>
          <a:srgbClr val="D3D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="" xmlns:a16="http://schemas.microsoft.com/office/drawing/2014/main" id="{FF4A32A3-80A1-C740-823F-183683DE75E5}"/>
              </a:ext>
            </a:extLst>
          </p:cNvPr>
          <p:cNvGrpSpPr/>
          <p:nvPr userDrawn="1"/>
        </p:nvGrpSpPr>
        <p:grpSpPr>
          <a:xfrm>
            <a:off x="265811" y="-2"/>
            <a:ext cx="749133" cy="6858002"/>
            <a:chOff x="265811" y="-2"/>
            <a:chExt cx="749133" cy="6858002"/>
          </a:xfrm>
        </p:grpSpPr>
        <p:sp>
          <p:nvSpPr>
            <p:cNvPr id="7" name="Rektangel 10">
              <a:extLst>
                <a:ext uri="{FF2B5EF4-FFF2-40B4-BE49-F238E27FC236}">
                  <a16:creationId xmlns="" xmlns:a16="http://schemas.microsoft.com/office/drawing/2014/main" id="{56A8F893-590D-E94D-94D9-42E4D5EF775B}"/>
                </a:ext>
              </a:extLst>
            </p:cNvPr>
            <p:cNvSpPr/>
            <p:nvPr userDrawn="1"/>
          </p:nvSpPr>
          <p:spPr>
            <a:xfrm>
              <a:off x="650957" y="-2"/>
              <a:ext cx="9043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8" name="Rektangel 3">
              <a:extLst>
                <a:ext uri="{FF2B5EF4-FFF2-40B4-BE49-F238E27FC236}">
                  <a16:creationId xmlns="" xmlns:a16="http://schemas.microsoft.com/office/drawing/2014/main" id="{4968E7E7-DB81-294B-AEA8-678423CD9274}"/>
                </a:ext>
              </a:extLst>
            </p:cNvPr>
            <p:cNvSpPr/>
            <p:nvPr userDrawn="1"/>
          </p:nvSpPr>
          <p:spPr>
            <a:xfrm>
              <a:off x="265811" y="0"/>
              <a:ext cx="57177" cy="685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5">
              <a:extLst>
                <a:ext uri="{FF2B5EF4-FFF2-40B4-BE49-F238E27FC236}">
                  <a16:creationId xmlns="" xmlns:a16="http://schemas.microsoft.com/office/drawing/2014/main" id="{05E80246-EE50-0C4E-9139-D8A69FB6DF30}"/>
                </a:ext>
              </a:extLst>
            </p:cNvPr>
            <p:cNvSpPr/>
            <p:nvPr userDrawn="1"/>
          </p:nvSpPr>
          <p:spPr>
            <a:xfrm>
              <a:off x="803365" y="-2"/>
              <a:ext cx="116803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6">
              <a:extLst>
                <a:ext uri="{FF2B5EF4-FFF2-40B4-BE49-F238E27FC236}">
                  <a16:creationId xmlns="" xmlns:a16="http://schemas.microsoft.com/office/drawing/2014/main" id="{C2EB8945-3037-4D41-AB89-80D123F5BD31}"/>
                </a:ext>
              </a:extLst>
            </p:cNvPr>
            <p:cNvSpPr/>
            <p:nvPr userDrawn="1"/>
          </p:nvSpPr>
          <p:spPr>
            <a:xfrm>
              <a:off x="929409" y="-2"/>
              <a:ext cx="85535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1" name="Rektangel 7">
              <a:extLst>
                <a:ext uri="{FF2B5EF4-FFF2-40B4-BE49-F238E27FC236}">
                  <a16:creationId xmlns="" xmlns:a16="http://schemas.microsoft.com/office/drawing/2014/main" id="{D7C0716F-CA8A-1A48-B807-C5C1BA3E4100}"/>
                </a:ext>
              </a:extLst>
            </p:cNvPr>
            <p:cNvSpPr/>
            <p:nvPr userDrawn="1"/>
          </p:nvSpPr>
          <p:spPr>
            <a:xfrm>
              <a:off x="502330" y="-2"/>
              <a:ext cx="145652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2" name="Rektangel 8">
              <a:extLst>
                <a:ext uri="{FF2B5EF4-FFF2-40B4-BE49-F238E27FC236}">
                  <a16:creationId xmlns="" xmlns:a16="http://schemas.microsoft.com/office/drawing/2014/main" id="{68A08780-4818-4244-9F5D-F0D57E4478B6}"/>
                </a:ext>
              </a:extLst>
            </p:cNvPr>
            <p:cNvSpPr/>
            <p:nvPr userDrawn="1"/>
          </p:nvSpPr>
          <p:spPr>
            <a:xfrm>
              <a:off x="400507" y="-2"/>
              <a:ext cx="56155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</p:grpSp>
      <p:pic>
        <p:nvPicPr>
          <p:cNvPr id="13" name="Bildobjekt 4" descr="REGLAG logo2rgb.wmf">
            <a:extLst>
              <a:ext uri="{FF2B5EF4-FFF2-40B4-BE49-F238E27FC236}">
                <a16:creationId xmlns="" xmlns:a16="http://schemas.microsoft.com/office/drawing/2014/main" id="{1F031949-680E-3043-83E0-A227BAB48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55" y="6130481"/>
            <a:ext cx="1644422" cy="27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9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31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99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80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32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47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23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81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23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D434-087A-984B-A86A-C15834A6B2D4}" type="datetimeFigureOut">
              <a:rPr lang="sv-SE" smtClean="0"/>
              <a:t>2018-09-12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6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w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moe@skl.se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mailto:anton.ternstrom@skl.se" TargetMode="External"/><Relationship Id="rId4" Type="http://schemas.openxmlformats.org/officeDocument/2006/relationships/hyperlink" Target="mailto:karin.botas@skl.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-157194" y="-847"/>
            <a:ext cx="9327652" cy="6858004"/>
            <a:chOff x="-215562" y="-2"/>
            <a:chExt cx="9327652" cy="6858004"/>
          </a:xfrm>
        </p:grpSpPr>
        <p:sp>
          <p:nvSpPr>
            <p:cNvPr id="19" name="Rektangel 18"/>
            <p:cNvSpPr/>
            <p:nvPr/>
          </p:nvSpPr>
          <p:spPr>
            <a:xfrm>
              <a:off x="6580014" y="1"/>
              <a:ext cx="271348" cy="6857997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30" name="Rektangel 29"/>
            <p:cNvSpPr/>
            <p:nvPr/>
          </p:nvSpPr>
          <p:spPr>
            <a:xfrm>
              <a:off x="2870200" y="0"/>
              <a:ext cx="885298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3938418" y="0"/>
              <a:ext cx="640867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1922601" y="0"/>
              <a:ext cx="139824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906090" y="2"/>
              <a:ext cx="69184" cy="685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/>
            <p:cNvSpPr/>
            <p:nvPr/>
          </p:nvSpPr>
          <p:spPr>
            <a:xfrm>
              <a:off x="1582467" y="0"/>
              <a:ext cx="291304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592123" y="0"/>
              <a:ext cx="135805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942084" y="0"/>
              <a:ext cx="141331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2421965" y="0"/>
              <a:ext cx="291304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2062425" y="0"/>
              <a:ext cx="505192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8244311" y="0"/>
              <a:ext cx="264648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5" name="Rektangel 14"/>
            <p:cNvSpPr/>
            <p:nvPr/>
          </p:nvSpPr>
          <p:spPr>
            <a:xfrm>
              <a:off x="3192682" y="0"/>
              <a:ext cx="291304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2435293" y="0"/>
              <a:ext cx="291304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7" name="Rektangel 16"/>
            <p:cNvSpPr/>
            <p:nvPr/>
          </p:nvSpPr>
          <p:spPr>
            <a:xfrm>
              <a:off x="6178484" y="-2"/>
              <a:ext cx="218861" cy="6858001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8" name="Rektangel 17"/>
            <p:cNvSpPr/>
            <p:nvPr/>
          </p:nvSpPr>
          <p:spPr>
            <a:xfrm>
              <a:off x="2959639" y="0"/>
              <a:ext cx="174781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-215562" y="0"/>
              <a:ext cx="640867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ktangel 22"/>
            <p:cNvSpPr/>
            <p:nvPr/>
          </p:nvSpPr>
          <p:spPr>
            <a:xfrm>
              <a:off x="5935742" y="0"/>
              <a:ext cx="264648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25" name="Rektangel 24"/>
            <p:cNvSpPr/>
            <p:nvPr/>
          </p:nvSpPr>
          <p:spPr>
            <a:xfrm>
              <a:off x="1077917" y="0"/>
              <a:ext cx="198434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26" name="Rektangel 25"/>
            <p:cNvSpPr/>
            <p:nvPr/>
          </p:nvSpPr>
          <p:spPr>
            <a:xfrm>
              <a:off x="6831704" y="-1"/>
              <a:ext cx="240589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27" name="Rektangel 26"/>
            <p:cNvSpPr/>
            <p:nvPr/>
          </p:nvSpPr>
          <p:spPr>
            <a:xfrm flipH="1">
              <a:off x="7974190" y="0"/>
              <a:ext cx="45719" cy="50331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ktangel 28"/>
            <p:cNvSpPr/>
            <p:nvPr/>
          </p:nvSpPr>
          <p:spPr>
            <a:xfrm>
              <a:off x="5292036" y="0"/>
              <a:ext cx="850226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32" name="Rektangel 31"/>
            <p:cNvSpPr/>
            <p:nvPr/>
          </p:nvSpPr>
          <p:spPr>
            <a:xfrm>
              <a:off x="2594273" y="0"/>
              <a:ext cx="167280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2461949" y="0"/>
              <a:ext cx="264648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36" name="Rektangel 35"/>
            <p:cNvSpPr/>
            <p:nvPr/>
          </p:nvSpPr>
          <p:spPr>
            <a:xfrm>
              <a:off x="7873118" y="0"/>
              <a:ext cx="264648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38" name="Rektangel 37"/>
            <p:cNvSpPr/>
            <p:nvPr/>
          </p:nvSpPr>
          <p:spPr>
            <a:xfrm>
              <a:off x="8376635" y="0"/>
              <a:ext cx="163130" cy="685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Rektangel 21"/>
            <p:cNvSpPr/>
            <p:nvPr/>
          </p:nvSpPr>
          <p:spPr>
            <a:xfrm>
              <a:off x="8458201" y="0"/>
              <a:ext cx="385758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8199378" y="0"/>
              <a:ext cx="493101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236089" y="0"/>
              <a:ext cx="92083" cy="685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 47"/>
            <p:cNvSpPr/>
            <p:nvPr/>
          </p:nvSpPr>
          <p:spPr>
            <a:xfrm>
              <a:off x="7523921" y="1"/>
              <a:ext cx="271348" cy="6857997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0" name="Rektangel 49"/>
            <p:cNvSpPr/>
            <p:nvPr/>
          </p:nvSpPr>
          <p:spPr>
            <a:xfrm>
              <a:off x="7432807" y="0"/>
              <a:ext cx="126657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 51"/>
            <p:cNvSpPr/>
            <p:nvPr/>
          </p:nvSpPr>
          <p:spPr>
            <a:xfrm>
              <a:off x="9020007" y="0"/>
              <a:ext cx="92083" cy="685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ktangel 52"/>
            <p:cNvSpPr/>
            <p:nvPr/>
          </p:nvSpPr>
          <p:spPr>
            <a:xfrm>
              <a:off x="5127637" y="0"/>
              <a:ext cx="103461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4" name="Rektangel 53"/>
            <p:cNvSpPr/>
            <p:nvPr/>
          </p:nvSpPr>
          <p:spPr>
            <a:xfrm>
              <a:off x="4602233" y="0"/>
              <a:ext cx="133033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5" name="Rektangel 54"/>
            <p:cNvSpPr/>
            <p:nvPr/>
          </p:nvSpPr>
          <p:spPr>
            <a:xfrm>
              <a:off x="4000829" y="0"/>
              <a:ext cx="264648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6" name="Rektangel 55"/>
            <p:cNvSpPr/>
            <p:nvPr/>
          </p:nvSpPr>
          <p:spPr>
            <a:xfrm>
              <a:off x="767552" y="0"/>
              <a:ext cx="120374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7" name="Rektangel 56"/>
            <p:cNvSpPr/>
            <p:nvPr/>
          </p:nvSpPr>
          <p:spPr>
            <a:xfrm>
              <a:off x="7223190" y="-2"/>
              <a:ext cx="218862" cy="6858001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8" name="Rektangel 57"/>
            <p:cNvSpPr/>
            <p:nvPr/>
          </p:nvSpPr>
          <p:spPr>
            <a:xfrm>
              <a:off x="5750761" y="0"/>
              <a:ext cx="184981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9" name="Rektangel 58"/>
            <p:cNvSpPr/>
            <p:nvPr/>
          </p:nvSpPr>
          <p:spPr>
            <a:xfrm>
              <a:off x="5676742" y="0"/>
              <a:ext cx="71495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Bildobjekt 2" descr="pratbubbla utan linje höge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8" b="24815"/>
          <a:stretch/>
        </p:blipFill>
        <p:spPr>
          <a:xfrm>
            <a:off x="340003" y="1426468"/>
            <a:ext cx="7804872" cy="3758284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948942" y="2203753"/>
            <a:ext cx="49042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b="1" dirty="0" smtClean="0"/>
              <a:t>Reglab</a:t>
            </a:r>
          </a:p>
          <a:p>
            <a:pPr algn="ctr"/>
            <a:endParaRPr lang="sv-SE" sz="2400" b="1" dirty="0" smtClean="0">
              <a:cs typeface="Arial"/>
            </a:endParaRPr>
          </a:p>
          <a:p>
            <a:pPr algn="ctr"/>
            <a:r>
              <a:rPr lang="sv-SE" sz="2400" b="1" dirty="0" smtClean="0">
                <a:cs typeface="Arial"/>
              </a:rPr>
              <a:t>Medlemsmöte 12 </a:t>
            </a:r>
            <a:r>
              <a:rPr lang="sv-SE" sz="2400" b="1" dirty="0" err="1" smtClean="0">
                <a:cs typeface="Arial"/>
              </a:rPr>
              <a:t>sept</a:t>
            </a:r>
            <a:endParaRPr lang="sv-SE" sz="2400" b="1" dirty="0" smtClean="0">
              <a:cs typeface="Arial"/>
            </a:endParaRPr>
          </a:p>
          <a:p>
            <a:pPr algn="ctr"/>
            <a:endParaRPr lang="sv-SE" sz="2400" b="1" dirty="0"/>
          </a:p>
        </p:txBody>
      </p:sp>
      <p:grpSp>
        <p:nvGrpSpPr>
          <p:cNvPr id="34" name="Grupp 33"/>
          <p:cNvGrpSpPr/>
          <p:nvPr/>
        </p:nvGrpSpPr>
        <p:grpSpPr>
          <a:xfrm>
            <a:off x="6134100" y="5861820"/>
            <a:ext cx="2457309" cy="750913"/>
            <a:chOff x="6134100" y="5861820"/>
            <a:chExt cx="2457309" cy="750913"/>
          </a:xfrm>
        </p:grpSpPr>
        <p:sp>
          <p:nvSpPr>
            <p:cNvPr id="2" name="Rektangel 1"/>
            <p:cNvSpPr/>
            <p:nvPr/>
          </p:nvSpPr>
          <p:spPr>
            <a:xfrm>
              <a:off x="6134100" y="5861820"/>
              <a:ext cx="2457309" cy="750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3" name="Bildobjekt 4" descr="REGLAG logo2rgb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227" y="6051067"/>
              <a:ext cx="211455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56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5415" y="-267448"/>
            <a:ext cx="10540607" cy="7376639"/>
          </a:xfrm>
          <a:prstGeom prst="rect">
            <a:avLst/>
          </a:prstGeom>
        </p:spPr>
      </p:pic>
      <p:sp>
        <p:nvSpPr>
          <p:cNvPr id="12" name="textruta 6"/>
          <p:cNvSpPr txBox="1">
            <a:spLocks noChangeArrowheads="1"/>
          </p:cNvSpPr>
          <p:nvPr/>
        </p:nvSpPr>
        <p:spPr bwMode="auto">
          <a:xfrm>
            <a:off x="1113180" y="1946212"/>
            <a:ext cx="6858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v-SE" sz="2000" dirty="0">
                <a:latin typeface="+mn-lt"/>
              </a:rPr>
              <a:t>Gör en strategi och handlingsplan för din organisations</a:t>
            </a:r>
          </a:p>
          <a:p>
            <a:r>
              <a:rPr lang="sv-SE" sz="2000" dirty="0">
                <a:latin typeface="+mn-lt"/>
              </a:rPr>
              <a:t>kommande framsynsarbete. Det kan vara för </a:t>
            </a:r>
            <a:r>
              <a:rPr lang="sv-SE" sz="2000" dirty="0" smtClean="0">
                <a:latin typeface="+mn-lt"/>
              </a:rPr>
              <a:t>hela, eller delar av  organisationen.</a:t>
            </a:r>
          </a:p>
          <a:p>
            <a:endParaRPr lang="sv-SE" sz="2000" dirty="0" smtClean="0">
              <a:latin typeface="+mn-lt"/>
            </a:endParaRPr>
          </a:p>
          <a:p>
            <a:r>
              <a:rPr lang="sv-SE" sz="2000" dirty="0" smtClean="0">
                <a:latin typeface="+mn-lt"/>
              </a:rPr>
              <a:t>Använd </a:t>
            </a:r>
            <a:r>
              <a:rPr lang="sv-SE" sz="2000" dirty="0">
                <a:latin typeface="+mn-lt"/>
              </a:rPr>
              <a:t>framsynsmetoderna – experimentera! </a:t>
            </a:r>
            <a:endParaRPr lang="sv-SE" sz="2000" dirty="0" smtClean="0">
              <a:latin typeface="+mn-lt"/>
            </a:endParaRPr>
          </a:p>
        </p:txBody>
      </p:sp>
      <p:pic>
        <p:nvPicPr>
          <p:cNvPr id="16" name="Bildobjekt 4" descr="REGLAG logo2rgb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286656"/>
            <a:ext cx="1129229" cy="1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 eaLnBrk="1" hangingPunct="1"/>
            <a:r>
              <a:rPr lang="sv-SE" sz="3600" b="1" dirty="0" smtClean="0">
                <a:cs typeface="Arial"/>
              </a:rPr>
              <a:t>Hemuppgift inför </a:t>
            </a:r>
            <a:r>
              <a:rPr lang="sv-SE" sz="3600" b="1" dirty="0" err="1" smtClean="0">
                <a:cs typeface="Arial"/>
              </a:rPr>
              <a:t>ws</a:t>
            </a:r>
            <a:r>
              <a:rPr lang="sv-SE" sz="3600" b="1" dirty="0" smtClean="0">
                <a:cs typeface="Arial"/>
              </a:rPr>
              <a:t> 4</a:t>
            </a:r>
            <a:endParaRPr lang="sv-SE" sz="5400" dirty="0" smtClean="0">
              <a:cs typeface="Arial"/>
            </a:endParaRPr>
          </a:p>
        </p:txBody>
      </p:sp>
      <p:pic>
        <p:nvPicPr>
          <p:cNvPr id="18" name="Bildobjekt 17" descr="Region_2050_tagline_Grey_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27" y="225642"/>
            <a:ext cx="1809092" cy="5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5415" y="-267448"/>
            <a:ext cx="10540607" cy="737663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98" y="980804"/>
            <a:ext cx="8693577" cy="4897283"/>
          </a:xfrm>
          <a:prstGeom prst="rect">
            <a:avLst/>
          </a:prstGeom>
        </p:spPr>
      </p:pic>
      <p:pic>
        <p:nvPicPr>
          <p:cNvPr id="7" name="Bildobjekt 4" descr="REGLAG logo2rgb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286656"/>
            <a:ext cx="1129229" cy="1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 descr="Region_2050_tagline_Grey_CMYK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27" y="225642"/>
            <a:ext cx="1809092" cy="5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5415" y="-267448"/>
            <a:ext cx="10540607" cy="7376639"/>
          </a:xfrm>
          <a:prstGeom prst="rect">
            <a:avLst/>
          </a:prstGeom>
        </p:spPr>
      </p:pic>
      <p:sp>
        <p:nvSpPr>
          <p:cNvPr id="12" name="textruta 6"/>
          <p:cNvSpPr txBox="1">
            <a:spLocks noChangeArrowheads="1"/>
          </p:cNvSpPr>
          <p:nvPr/>
        </p:nvSpPr>
        <p:spPr bwMode="auto">
          <a:xfrm>
            <a:off x="1113180" y="1946212"/>
            <a:ext cx="813242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sv-SE" b="1" dirty="0">
                <a:latin typeface="+mn-lt"/>
              </a:rPr>
              <a:t>Ur </a:t>
            </a:r>
            <a:r>
              <a:rPr lang="sv-SE" b="1" dirty="0" smtClean="0">
                <a:latin typeface="+mn-lt"/>
              </a:rPr>
              <a:t>projektbeskrivningen:</a:t>
            </a:r>
            <a:endParaRPr lang="sv-SE" dirty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Ett </a:t>
            </a:r>
            <a:r>
              <a:rPr lang="sv-SE" dirty="0">
                <a:latin typeface="+mn-lt"/>
              </a:rPr>
              <a:t>gemensamt material ”Regionerna 2050” som beskriver de svenska </a:t>
            </a:r>
            <a:r>
              <a:rPr lang="sv-SE" dirty="0" smtClean="0">
                <a:latin typeface="+mn-lt"/>
              </a:rPr>
              <a:t>regionerna möjliga </a:t>
            </a:r>
            <a:r>
              <a:rPr lang="sv-SE" dirty="0">
                <a:latin typeface="+mn-lt"/>
              </a:rPr>
              <a:t>framtida scenarier</a:t>
            </a:r>
            <a:r>
              <a:rPr lang="sv-SE" dirty="0" smtClean="0">
                <a:latin typeface="+mn-lt"/>
              </a:rPr>
              <a:t>.</a:t>
            </a:r>
            <a:endParaRPr lang="sv-SE" dirty="0">
              <a:latin typeface="+mn-lt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En gemensam bank av omvärldsanalys: rapporter, prognoser, scenarier mm.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En gemensam metodsamling för omvärldsbevakning, scenarier, backcasting mm. 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Ett antal personer med fördjupad strategisk kompetens och framsynskunskap i varje deltagande organisation. 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En bredare grupp ‒ politiker, regionala chefer och medarbetare ‒ med ökad insikt om regionens möjligheter och förutsättningar i framtiden.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Ett nationellt nätverk för framsynsfrågor som kan fortsätta att verka efter 2018</a:t>
            </a:r>
            <a:r>
              <a:rPr lang="sv-SE" dirty="0" smtClean="0">
                <a:latin typeface="+mn-lt"/>
              </a:rPr>
              <a:t>.</a:t>
            </a:r>
            <a:endParaRPr lang="sv-SE" dirty="0">
              <a:latin typeface="+mn-lt"/>
            </a:endParaRPr>
          </a:p>
        </p:txBody>
      </p:sp>
      <p:pic>
        <p:nvPicPr>
          <p:cNvPr id="16" name="Bildobjekt 4" descr="REGLAG logo2rgb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286656"/>
            <a:ext cx="1129229" cy="1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 eaLnBrk="1" hangingPunct="1"/>
            <a:r>
              <a:rPr lang="sv-SE" sz="3600" b="1" dirty="0" smtClean="0">
                <a:cs typeface="Arial"/>
              </a:rPr>
              <a:t>Region 2050 – resultat </a:t>
            </a:r>
            <a:endParaRPr lang="sv-SE" sz="5400" dirty="0" smtClean="0">
              <a:cs typeface="Arial"/>
            </a:endParaRPr>
          </a:p>
        </p:txBody>
      </p:sp>
      <p:pic>
        <p:nvPicPr>
          <p:cNvPr id="18" name="Bildobjekt 17" descr="Region_2050_tagline_Grey_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27" y="225642"/>
            <a:ext cx="1809092" cy="5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5415" y="-267448"/>
            <a:ext cx="10540607" cy="7376639"/>
          </a:xfrm>
          <a:prstGeom prst="rect">
            <a:avLst/>
          </a:prstGeom>
        </p:spPr>
      </p:pic>
      <p:sp>
        <p:nvSpPr>
          <p:cNvPr id="12" name="textruta 6"/>
          <p:cNvSpPr txBox="1">
            <a:spLocks noChangeArrowheads="1"/>
          </p:cNvSpPr>
          <p:nvPr/>
        </p:nvSpPr>
        <p:spPr bwMode="auto">
          <a:xfrm>
            <a:off x="1113180" y="1928813"/>
            <a:ext cx="813242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sv-SE" b="1" dirty="0" smtClean="0">
                <a:latin typeface="+mn-lt"/>
              </a:rPr>
              <a:t>Kommande</a:t>
            </a:r>
            <a:endParaRPr lang="sv-SE" dirty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Strategier </a:t>
            </a:r>
            <a:r>
              <a:rPr lang="sv-SE" dirty="0">
                <a:latin typeface="+mn-lt"/>
              </a:rPr>
              <a:t>för organisationernas fortsatta </a:t>
            </a:r>
            <a:r>
              <a:rPr lang="sv-SE" dirty="0" smtClean="0">
                <a:latin typeface="+mn-lt"/>
              </a:rPr>
              <a:t>framsynsarbete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Dokumentation </a:t>
            </a:r>
            <a:r>
              <a:rPr lang="sv-SE" dirty="0">
                <a:latin typeface="+mn-lt"/>
              </a:rPr>
              <a:t>av deltagarnas arbete på </a:t>
            </a:r>
            <a:r>
              <a:rPr lang="sv-SE" dirty="0" smtClean="0">
                <a:latin typeface="+mn-lt"/>
              </a:rPr>
              <a:t>hemmaplan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”Manual” – Västra Götaland och Skåne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Enkät deltagare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Måldiskussion </a:t>
            </a:r>
            <a:r>
              <a:rPr lang="sv-SE" dirty="0">
                <a:latin typeface="+mn-lt"/>
              </a:rPr>
              <a:t>med </a:t>
            </a:r>
            <a:r>
              <a:rPr lang="sv-SE" dirty="0" smtClean="0">
                <a:latin typeface="+mn-lt"/>
              </a:rPr>
              <a:t>chefsgruppen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Slutrapport </a:t>
            </a:r>
            <a:r>
              <a:rPr lang="sv-SE" dirty="0">
                <a:latin typeface="+mn-lt"/>
              </a:rPr>
              <a:t>2019. </a:t>
            </a:r>
            <a:endParaRPr lang="sv-SE" dirty="0" smtClean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Årskonferens 2019</a:t>
            </a:r>
            <a:endParaRPr lang="sv-SE" dirty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v-SE" dirty="0">
              <a:latin typeface="+mn-lt"/>
            </a:endParaRPr>
          </a:p>
        </p:txBody>
      </p:sp>
      <p:pic>
        <p:nvPicPr>
          <p:cNvPr id="16" name="Bildobjekt 4" descr="REGLAG logo2rgb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286656"/>
            <a:ext cx="1129229" cy="1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 eaLnBrk="1" hangingPunct="1"/>
            <a:r>
              <a:rPr lang="sv-SE" sz="3600" b="1" dirty="0" smtClean="0">
                <a:cs typeface="Arial"/>
              </a:rPr>
              <a:t>Region 2050 – resultat </a:t>
            </a:r>
            <a:endParaRPr lang="sv-SE" sz="5400" dirty="0" smtClean="0">
              <a:cs typeface="Arial"/>
            </a:endParaRPr>
          </a:p>
        </p:txBody>
      </p:sp>
      <p:pic>
        <p:nvPicPr>
          <p:cNvPr id="18" name="Bildobjekt 17" descr="Region_2050_tagline_Grey_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27" y="225642"/>
            <a:ext cx="1809092" cy="5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5415" y="-256297"/>
            <a:ext cx="10540607" cy="7376639"/>
          </a:xfrm>
          <a:prstGeom prst="rect">
            <a:avLst/>
          </a:prstGeom>
        </p:spPr>
      </p:pic>
      <p:sp>
        <p:nvSpPr>
          <p:cNvPr id="12" name="textruta 6"/>
          <p:cNvSpPr txBox="1">
            <a:spLocks noChangeArrowheads="1"/>
          </p:cNvSpPr>
          <p:nvPr/>
        </p:nvSpPr>
        <p:spPr bwMode="auto">
          <a:xfrm>
            <a:off x="1113180" y="1928813"/>
            <a:ext cx="813242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sv-SE" b="1" dirty="0" smtClean="0">
                <a:latin typeface="+mn-lt"/>
              </a:rPr>
              <a:t>Förvaltning och fortsatt utveckling av framsynskapaciteten</a:t>
            </a:r>
            <a:endParaRPr lang="sv-SE" dirty="0" smtClean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Nätverk </a:t>
            </a:r>
            <a:r>
              <a:rPr lang="sv-SE" dirty="0">
                <a:latin typeface="+mn-lt"/>
              </a:rPr>
              <a:t>för fortsatt </a:t>
            </a:r>
            <a:r>
              <a:rPr lang="sv-SE" dirty="0" smtClean="0">
                <a:latin typeface="+mn-lt"/>
              </a:rPr>
              <a:t>metodutveckling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Seminarieserie </a:t>
            </a:r>
            <a:r>
              <a:rPr lang="sv-SE" dirty="0">
                <a:latin typeface="+mn-lt"/>
              </a:rPr>
              <a:t>för speciellt </a:t>
            </a:r>
            <a:r>
              <a:rPr lang="sv-SE" dirty="0" smtClean="0">
                <a:latin typeface="+mn-lt"/>
              </a:rPr>
              <a:t>inbjudna, ”</a:t>
            </a:r>
            <a:r>
              <a:rPr lang="sv-SE" dirty="0" err="1" smtClean="0">
                <a:latin typeface="+mn-lt"/>
              </a:rPr>
              <a:t>masterclass</a:t>
            </a:r>
            <a:r>
              <a:rPr lang="sv-SE" dirty="0" smtClean="0">
                <a:latin typeface="+mn-lt"/>
              </a:rPr>
              <a:t>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Kommande lärprojekt: </a:t>
            </a:r>
            <a:r>
              <a:rPr lang="sv-SE" i="1" dirty="0" err="1" smtClean="0">
                <a:latin typeface="+mn-lt"/>
              </a:rPr>
              <a:t>Rurban</a:t>
            </a:r>
            <a:r>
              <a:rPr lang="sv-SE" i="1" dirty="0" smtClean="0">
                <a:latin typeface="+mn-lt"/>
              </a:rPr>
              <a:t> region </a:t>
            </a:r>
            <a:r>
              <a:rPr lang="sv-SE" smtClean="0">
                <a:latin typeface="+mn-lt"/>
              </a:rPr>
              <a:t>med framsynsperspektiv</a:t>
            </a:r>
            <a:endParaRPr lang="sv-SE" dirty="0" smtClean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Politikerseminarier, mini-utbildningar…</a:t>
            </a:r>
            <a:endParaRPr lang="sv-SE" dirty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Satsningar </a:t>
            </a:r>
            <a:r>
              <a:rPr lang="sv-SE" dirty="0">
                <a:latin typeface="+mn-lt"/>
              </a:rPr>
              <a:t>tillsammans med Innovationsguiden, Vinnova, SKL, </a:t>
            </a:r>
            <a:r>
              <a:rPr lang="sv-SE" dirty="0" smtClean="0">
                <a:latin typeface="+mn-lt"/>
              </a:rPr>
              <a:t>TVV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Internationellt samarbete</a:t>
            </a:r>
            <a:endParaRPr lang="sv-SE" dirty="0">
              <a:latin typeface="+mn-lt"/>
            </a:endParaRPr>
          </a:p>
        </p:txBody>
      </p:sp>
      <p:pic>
        <p:nvPicPr>
          <p:cNvPr id="16" name="Bildobjekt 4" descr="REGLAG logo2rgb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286656"/>
            <a:ext cx="1129229" cy="1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 eaLnBrk="1" hangingPunct="1"/>
            <a:r>
              <a:rPr lang="sv-SE" sz="3600" b="1" dirty="0" smtClean="0">
                <a:cs typeface="Arial"/>
              </a:rPr>
              <a:t>Region 2050 – nästa steg</a:t>
            </a:r>
            <a:endParaRPr lang="sv-SE" sz="5400" dirty="0" smtClean="0">
              <a:cs typeface="Arial"/>
            </a:endParaRPr>
          </a:p>
        </p:txBody>
      </p:sp>
      <p:pic>
        <p:nvPicPr>
          <p:cNvPr id="18" name="Bildobjekt 17" descr="Region_2050_tagline_Grey_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27" y="225642"/>
            <a:ext cx="1809092" cy="5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5A08A5CB-23B2-4823-AD3D-60F042D0B012}"/>
              </a:ext>
            </a:extLst>
          </p:cNvPr>
          <p:cNvGraphicFramePr/>
          <p:nvPr>
            <p:extLst/>
          </p:nvPr>
        </p:nvGraphicFramePr>
        <p:xfrm>
          <a:off x="1297686" y="781504"/>
          <a:ext cx="7152456" cy="5041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F5C9B0-7762-493A-A538-E5BFCB22DAD1}"/>
              </a:ext>
            </a:extLst>
          </p:cNvPr>
          <p:cNvSpPr txBox="1"/>
          <p:nvPr/>
        </p:nvSpPr>
        <p:spPr>
          <a:xfrm>
            <a:off x="4190573" y="3174741"/>
            <a:ext cx="169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/>
              <a:t>REGLAB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3259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ubrik 1">
            <a:extLst>
              <a:ext uri="{FF2B5EF4-FFF2-40B4-BE49-F238E27FC236}">
                <a16:creationId xmlns="" xmlns:a16="http://schemas.microsoft.com/office/drawing/2014/main" id="{17CEE186-E5A5-407B-85EB-AB4DA9CE3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22743" y="251495"/>
            <a:ext cx="6858000" cy="1000125"/>
          </a:xfrm>
        </p:spPr>
        <p:txBody>
          <a:bodyPr>
            <a:normAutofit/>
          </a:bodyPr>
          <a:lstStyle/>
          <a:p>
            <a:pPr algn="l" eaLnBrk="1" hangingPunct="1"/>
            <a:r>
              <a:rPr lang="sv-SE" sz="3600" b="1" dirty="0" smtClean="0">
                <a:ea typeface="ＭＳ Ｐゴシック" charset="-128"/>
              </a:rPr>
              <a:t>Reglab: </a:t>
            </a:r>
            <a:r>
              <a:rPr lang="sv-SE" sz="3600" b="1" dirty="0">
                <a:ea typeface="ＭＳ Ｐゴシック" charset="-128"/>
              </a:rPr>
              <a:t>A</a:t>
            </a:r>
            <a:r>
              <a:rPr lang="sv-SE" sz="3600" b="1" dirty="0" smtClean="0">
                <a:ea typeface="ＭＳ Ｐゴシック" charset="-128"/>
              </a:rPr>
              <a:t>rena </a:t>
            </a:r>
            <a:r>
              <a:rPr lang="sv-SE" sz="3600" b="1" dirty="0">
                <a:ea typeface="ＭＳ Ｐゴシック" charset="-128"/>
              </a:rPr>
              <a:t>för utveckling</a:t>
            </a:r>
            <a:endParaRPr lang="sv-SE" sz="3600" dirty="0">
              <a:ea typeface="ＭＳ Ｐゴシック" charset="-128"/>
            </a:endParaRPr>
          </a:p>
        </p:txBody>
      </p:sp>
      <p:sp>
        <p:nvSpPr>
          <p:cNvPr id="73" name="Rounded Rectangle 30">
            <a:extLst>
              <a:ext uri="{FF2B5EF4-FFF2-40B4-BE49-F238E27FC236}">
                <a16:creationId xmlns="" xmlns:a16="http://schemas.microsoft.com/office/drawing/2014/main" id="{DFB942E4-2C58-468F-BE5F-4E93FCAEC1B6}"/>
              </a:ext>
            </a:extLst>
          </p:cNvPr>
          <p:cNvSpPr/>
          <p:nvPr/>
        </p:nvSpPr>
        <p:spPr>
          <a:xfrm>
            <a:off x="1226634" y="4368125"/>
            <a:ext cx="7828345" cy="79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srgbClr val="7F7F7F"/>
                </a:solidFill>
              </a:rPr>
              <a:t>              </a:t>
            </a:r>
            <a:r>
              <a:rPr lang="en-US" sz="1600" b="1" dirty="0" smtClean="0">
                <a:solidFill>
                  <a:srgbClr val="7F7F7F"/>
                </a:solidFill>
              </a:rPr>
              <a:t>System</a:t>
            </a:r>
            <a:endParaRPr lang="en-US" sz="1600" b="1" dirty="0">
              <a:solidFill>
                <a:srgbClr val="7F7F7F"/>
              </a:solidFill>
            </a:endParaRPr>
          </a:p>
        </p:txBody>
      </p:sp>
      <p:sp>
        <p:nvSpPr>
          <p:cNvPr id="74" name="Rounded Rectangle 31">
            <a:extLst>
              <a:ext uri="{FF2B5EF4-FFF2-40B4-BE49-F238E27FC236}">
                <a16:creationId xmlns="" xmlns:a16="http://schemas.microsoft.com/office/drawing/2014/main" id="{408979F0-3463-4708-B919-09F4458EFB02}"/>
              </a:ext>
            </a:extLst>
          </p:cNvPr>
          <p:cNvSpPr/>
          <p:nvPr/>
        </p:nvSpPr>
        <p:spPr>
          <a:xfrm>
            <a:off x="1226634" y="3496403"/>
            <a:ext cx="7828345" cy="79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srgbClr val="7F7F7F"/>
                </a:solidFill>
              </a:rPr>
              <a:t>          </a:t>
            </a:r>
            <a:r>
              <a:rPr lang="en-US" sz="1050" b="1" dirty="0" smtClean="0">
                <a:solidFill>
                  <a:srgbClr val="7F7F7F"/>
                </a:solidFill>
              </a:rPr>
              <a:t> </a:t>
            </a:r>
            <a:r>
              <a:rPr lang="en-US" sz="1500" b="1" dirty="0" err="1" smtClean="0">
                <a:solidFill>
                  <a:srgbClr val="7F7F7F"/>
                </a:solidFill>
              </a:rPr>
              <a:t>Organisation</a:t>
            </a:r>
            <a:endParaRPr lang="en-US" sz="1500" b="1" dirty="0">
              <a:solidFill>
                <a:srgbClr val="7F7F7F"/>
              </a:solidFill>
            </a:endParaRPr>
          </a:p>
        </p:txBody>
      </p:sp>
      <p:sp>
        <p:nvSpPr>
          <p:cNvPr id="75" name="Rounded Rectangle 32">
            <a:extLst>
              <a:ext uri="{FF2B5EF4-FFF2-40B4-BE49-F238E27FC236}">
                <a16:creationId xmlns="" xmlns:a16="http://schemas.microsoft.com/office/drawing/2014/main" id="{EB4403F6-B277-49AA-AF07-431E901D5F3A}"/>
              </a:ext>
            </a:extLst>
          </p:cNvPr>
          <p:cNvSpPr/>
          <p:nvPr/>
        </p:nvSpPr>
        <p:spPr>
          <a:xfrm>
            <a:off x="1226634" y="2630128"/>
            <a:ext cx="7828346" cy="79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schemeClr val="tx1"/>
                </a:solidFill>
              </a:rPr>
              <a:t>            </a:t>
            </a:r>
            <a:r>
              <a:rPr lang="en-US" sz="1600" b="1" dirty="0" err="1" smtClean="0">
                <a:solidFill>
                  <a:srgbClr val="7F7F7F"/>
                </a:solidFill>
              </a:rPr>
              <a:t>Individ</a:t>
            </a:r>
            <a:endParaRPr lang="en-US" sz="1600" b="1" dirty="0">
              <a:solidFill>
                <a:srgbClr val="7F7F7F"/>
              </a:solidFill>
            </a:endParaRPr>
          </a:p>
        </p:txBody>
      </p:sp>
      <p:sp>
        <p:nvSpPr>
          <p:cNvPr id="77" name="Rounded Rectangle 53">
            <a:extLst>
              <a:ext uri="{FF2B5EF4-FFF2-40B4-BE49-F238E27FC236}">
                <a16:creationId xmlns="" xmlns:a16="http://schemas.microsoft.com/office/drawing/2014/main" id="{48806B36-CBA2-4435-9DB1-37A38376656B}"/>
              </a:ext>
            </a:extLst>
          </p:cNvPr>
          <p:cNvSpPr/>
          <p:nvPr/>
        </p:nvSpPr>
        <p:spPr>
          <a:xfrm>
            <a:off x="2794133" y="5507656"/>
            <a:ext cx="6148089" cy="357188"/>
          </a:xfrm>
          <a:prstGeom prst="roundRect">
            <a:avLst>
              <a:gd name="adj" fmla="val 50000"/>
            </a:avLst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Regional </a:t>
            </a:r>
            <a:r>
              <a:rPr lang="en-US" sz="1600" b="1" dirty="0" err="1"/>
              <a:t>utveckling</a:t>
            </a:r>
            <a:endParaRPr lang="en-US" sz="1600" b="1" dirty="0"/>
          </a:p>
        </p:txBody>
      </p:sp>
      <p:sp>
        <p:nvSpPr>
          <p:cNvPr id="78" name="Up Arrow 5">
            <a:extLst>
              <a:ext uri="{FF2B5EF4-FFF2-40B4-BE49-F238E27FC236}">
                <a16:creationId xmlns="" xmlns:a16="http://schemas.microsoft.com/office/drawing/2014/main" id="{EB151DF4-363F-4C9E-95E8-CDE12C19D90A}"/>
              </a:ext>
            </a:extLst>
          </p:cNvPr>
          <p:cNvSpPr/>
          <p:nvPr/>
        </p:nvSpPr>
        <p:spPr>
          <a:xfrm rot="10800000">
            <a:off x="3154013" y="2152419"/>
            <a:ext cx="720080" cy="3443844"/>
          </a:xfrm>
          <a:prstGeom prst="upArrow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29">
            <a:extLst>
              <a:ext uri="{FF2B5EF4-FFF2-40B4-BE49-F238E27FC236}">
                <a16:creationId xmlns="" xmlns:a16="http://schemas.microsoft.com/office/drawing/2014/main" id="{544527F1-7949-495B-8FC2-C0ED9DC9ECE1}"/>
              </a:ext>
            </a:extLst>
          </p:cNvPr>
          <p:cNvSpPr/>
          <p:nvPr/>
        </p:nvSpPr>
        <p:spPr>
          <a:xfrm>
            <a:off x="2794133" y="3609011"/>
            <a:ext cx="14400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Kapacitet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0" name="Rounded Rectangle 1">
            <a:extLst>
              <a:ext uri="{FF2B5EF4-FFF2-40B4-BE49-F238E27FC236}">
                <a16:creationId xmlns="" xmlns:a16="http://schemas.microsoft.com/office/drawing/2014/main" id="{56F40EA7-F0A8-45C1-91E1-6E027513E6A4}"/>
              </a:ext>
            </a:extLst>
          </p:cNvPr>
          <p:cNvSpPr/>
          <p:nvPr/>
        </p:nvSpPr>
        <p:spPr>
          <a:xfrm>
            <a:off x="2794133" y="4482864"/>
            <a:ext cx="14400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81" name="Rounded Rectangle 39">
            <a:extLst>
              <a:ext uri="{FF2B5EF4-FFF2-40B4-BE49-F238E27FC236}">
                <a16:creationId xmlns="" xmlns:a16="http://schemas.microsoft.com/office/drawing/2014/main" id="{DA3F3094-C4BA-447B-986B-5EF378ED8ED4}"/>
              </a:ext>
            </a:extLst>
          </p:cNvPr>
          <p:cNvSpPr/>
          <p:nvPr/>
        </p:nvSpPr>
        <p:spPr>
          <a:xfrm>
            <a:off x="2794133" y="2732127"/>
            <a:ext cx="14400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Kompetens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2" name="Up Arrow 54">
            <a:extLst>
              <a:ext uri="{FF2B5EF4-FFF2-40B4-BE49-F238E27FC236}">
                <a16:creationId xmlns="" xmlns:a16="http://schemas.microsoft.com/office/drawing/2014/main" id="{C8D065D2-70B1-4CD5-A087-416DA7E1C994}"/>
              </a:ext>
            </a:extLst>
          </p:cNvPr>
          <p:cNvSpPr/>
          <p:nvPr/>
        </p:nvSpPr>
        <p:spPr>
          <a:xfrm rot="10800000">
            <a:off x="4721172" y="2150159"/>
            <a:ext cx="720080" cy="3446190"/>
          </a:xfrm>
          <a:prstGeom prst="upArrow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Up Arrow 55">
            <a:extLst>
              <a:ext uri="{FF2B5EF4-FFF2-40B4-BE49-F238E27FC236}">
                <a16:creationId xmlns="" xmlns:a16="http://schemas.microsoft.com/office/drawing/2014/main" id="{753E8893-B4C5-4F0F-809C-0B1B959E2B3B}"/>
              </a:ext>
            </a:extLst>
          </p:cNvPr>
          <p:cNvSpPr/>
          <p:nvPr/>
        </p:nvSpPr>
        <p:spPr>
          <a:xfrm rot="10800000">
            <a:off x="7847862" y="2150159"/>
            <a:ext cx="720080" cy="3446190"/>
          </a:xfrm>
          <a:prstGeom prst="upArrow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41">
            <a:extLst>
              <a:ext uri="{FF2B5EF4-FFF2-40B4-BE49-F238E27FC236}">
                <a16:creationId xmlns="" xmlns:a16="http://schemas.microsoft.com/office/drawing/2014/main" id="{D712499D-F745-4D53-B0A8-E3224FF94D0A}"/>
              </a:ext>
            </a:extLst>
          </p:cNvPr>
          <p:cNvSpPr/>
          <p:nvPr/>
        </p:nvSpPr>
        <p:spPr>
          <a:xfrm>
            <a:off x="4361292" y="3609011"/>
            <a:ext cx="14400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Förmågor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5" name="Rounded Rectangle 42">
            <a:extLst>
              <a:ext uri="{FF2B5EF4-FFF2-40B4-BE49-F238E27FC236}">
                <a16:creationId xmlns="" xmlns:a16="http://schemas.microsoft.com/office/drawing/2014/main" id="{3B99F03B-F026-444D-899F-653E9A59D9C9}"/>
              </a:ext>
            </a:extLst>
          </p:cNvPr>
          <p:cNvSpPr/>
          <p:nvPr/>
        </p:nvSpPr>
        <p:spPr>
          <a:xfrm>
            <a:off x="4361292" y="4482864"/>
            <a:ext cx="14400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86" name="Rounded Rectangle 43">
            <a:extLst>
              <a:ext uri="{FF2B5EF4-FFF2-40B4-BE49-F238E27FC236}">
                <a16:creationId xmlns="" xmlns:a16="http://schemas.microsoft.com/office/drawing/2014/main" id="{59F1036F-D965-479C-9D5E-AE7FED2B4C8D}"/>
              </a:ext>
            </a:extLst>
          </p:cNvPr>
          <p:cNvSpPr/>
          <p:nvPr/>
        </p:nvSpPr>
        <p:spPr>
          <a:xfrm>
            <a:off x="7502222" y="3604326"/>
            <a:ext cx="14400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Samverkan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7" name="Rounded Rectangle 44">
            <a:extLst>
              <a:ext uri="{FF2B5EF4-FFF2-40B4-BE49-F238E27FC236}">
                <a16:creationId xmlns="" xmlns:a16="http://schemas.microsoft.com/office/drawing/2014/main" id="{1D4D2593-D821-466D-8EC2-B7B74EF68C87}"/>
              </a:ext>
            </a:extLst>
          </p:cNvPr>
          <p:cNvSpPr/>
          <p:nvPr/>
        </p:nvSpPr>
        <p:spPr>
          <a:xfrm>
            <a:off x="7502222" y="4478179"/>
            <a:ext cx="14400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 smtClean="0">
                <a:solidFill>
                  <a:schemeClr val="bg1"/>
                </a:solidFill>
              </a:rPr>
              <a:t>Flernivå</a:t>
            </a:r>
            <a:r>
              <a:rPr lang="en-US" sz="1500" b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en-US" sz="1500" b="1" dirty="0" err="1" smtClean="0">
                <a:solidFill>
                  <a:schemeClr val="bg1"/>
                </a:solidFill>
              </a:rPr>
              <a:t>styrning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88" name="Rounded Rectangle 33">
            <a:extLst>
              <a:ext uri="{FF2B5EF4-FFF2-40B4-BE49-F238E27FC236}">
                <a16:creationId xmlns="" xmlns:a16="http://schemas.microsoft.com/office/drawing/2014/main" id="{D336E5A7-6D3B-4B77-A8C6-D24212BCB99B}"/>
              </a:ext>
            </a:extLst>
          </p:cNvPr>
          <p:cNvSpPr/>
          <p:nvPr/>
        </p:nvSpPr>
        <p:spPr>
          <a:xfrm>
            <a:off x="7487822" y="2732127"/>
            <a:ext cx="14544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Relationer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9" name="Rounded Rectangle 37">
            <a:extLst>
              <a:ext uri="{FF2B5EF4-FFF2-40B4-BE49-F238E27FC236}">
                <a16:creationId xmlns="" xmlns:a16="http://schemas.microsoft.com/office/drawing/2014/main" id="{F9127EE7-4F86-4C3C-8A64-9218CE18716D}"/>
              </a:ext>
            </a:extLst>
          </p:cNvPr>
          <p:cNvSpPr/>
          <p:nvPr/>
        </p:nvSpPr>
        <p:spPr>
          <a:xfrm>
            <a:off x="4361132" y="2732127"/>
            <a:ext cx="14400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Arbetssätt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0" name="Rounded Rectangle 51">
            <a:extLst>
              <a:ext uri="{FF2B5EF4-FFF2-40B4-BE49-F238E27FC236}">
                <a16:creationId xmlns="" xmlns:a16="http://schemas.microsoft.com/office/drawing/2014/main" id="{8FD39200-6101-46A9-A20B-80FF4C1DE9F9}"/>
              </a:ext>
            </a:extLst>
          </p:cNvPr>
          <p:cNvSpPr/>
          <p:nvPr/>
        </p:nvSpPr>
        <p:spPr>
          <a:xfrm>
            <a:off x="2794133" y="1329377"/>
            <a:ext cx="1440000" cy="964799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b="1" dirty="0"/>
          </a:p>
          <a:p>
            <a:pPr algn="ctr"/>
            <a:endParaRPr lang="sv-SE" sz="1100" b="1" dirty="0"/>
          </a:p>
          <a:p>
            <a:pPr algn="ctr"/>
            <a:r>
              <a:rPr lang="sv-SE" sz="1600" b="1" dirty="0"/>
              <a:t>Kunskap</a:t>
            </a:r>
            <a:r>
              <a:rPr lang="sv-SE" sz="1100" b="1" dirty="0"/>
              <a:t> </a:t>
            </a:r>
            <a:endParaRPr lang="en-US" sz="1100" b="1" dirty="0"/>
          </a:p>
        </p:txBody>
      </p:sp>
      <p:sp>
        <p:nvSpPr>
          <p:cNvPr id="91" name="Rounded Rectangle 52">
            <a:extLst>
              <a:ext uri="{FF2B5EF4-FFF2-40B4-BE49-F238E27FC236}">
                <a16:creationId xmlns="" xmlns:a16="http://schemas.microsoft.com/office/drawing/2014/main" id="{19F328A7-2C7E-4ABE-93AE-0C2C46FE0A35}"/>
              </a:ext>
            </a:extLst>
          </p:cNvPr>
          <p:cNvSpPr/>
          <p:nvPr/>
        </p:nvSpPr>
        <p:spPr>
          <a:xfrm>
            <a:off x="4361292" y="1329377"/>
            <a:ext cx="1440000" cy="964799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r>
              <a:rPr lang="en-US" sz="1600" b="1" dirty="0" err="1"/>
              <a:t>Metoder</a:t>
            </a:r>
            <a:endParaRPr lang="en-US" sz="1600" b="1" dirty="0"/>
          </a:p>
        </p:txBody>
      </p:sp>
      <p:sp>
        <p:nvSpPr>
          <p:cNvPr id="92" name="Rounded Rectangle 57">
            <a:extLst>
              <a:ext uri="{FF2B5EF4-FFF2-40B4-BE49-F238E27FC236}">
                <a16:creationId xmlns="" xmlns:a16="http://schemas.microsoft.com/office/drawing/2014/main" id="{D6BC2D44-9BF2-41E8-A321-086A94049813}"/>
              </a:ext>
            </a:extLst>
          </p:cNvPr>
          <p:cNvSpPr/>
          <p:nvPr/>
        </p:nvSpPr>
        <p:spPr>
          <a:xfrm>
            <a:off x="7502222" y="1324692"/>
            <a:ext cx="1440000" cy="964799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r>
              <a:rPr lang="en-US" sz="1600" b="1" dirty="0" err="1"/>
              <a:t>Nätverk</a:t>
            </a:r>
            <a:endParaRPr lang="en-US" sz="1600" b="1" dirty="0"/>
          </a:p>
        </p:txBody>
      </p:sp>
      <p:sp>
        <p:nvSpPr>
          <p:cNvPr id="94" name="Up Arrow 55">
            <a:extLst>
              <a:ext uri="{FF2B5EF4-FFF2-40B4-BE49-F238E27FC236}">
                <a16:creationId xmlns="" xmlns:a16="http://schemas.microsoft.com/office/drawing/2014/main" id="{709665CB-9C76-4B2E-8522-E5CC5A6C0380}"/>
              </a:ext>
            </a:extLst>
          </p:cNvPr>
          <p:cNvSpPr/>
          <p:nvPr/>
        </p:nvSpPr>
        <p:spPr>
          <a:xfrm rot="10800000">
            <a:off x="6284557" y="2150159"/>
            <a:ext cx="720080" cy="3446190"/>
          </a:xfrm>
          <a:prstGeom prst="upArrow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43">
            <a:extLst>
              <a:ext uri="{FF2B5EF4-FFF2-40B4-BE49-F238E27FC236}">
                <a16:creationId xmlns="" xmlns:a16="http://schemas.microsoft.com/office/drawing/2014/main" id="{1E030010-5BE0-4FB2-9758-88475155BD0A}"/>
              </a:ext>
            </a:extLst>
          </p:cNvPr>
          <p:cNvSpPr/>
          <p:nvPr/>
        </p:nvSpPr>
        <p:spPr>
          <a:xfrm>
            <a:off x="5938917" y="3604326"/>
            <a:ext cx="14400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Best practice</a:t>
            </a:r>
          </a:p>
        </p:txBody>
      </p:sp>
      <p:sp>
        <p:nvSpPr>
          <p:cNvPr id="96" name="Rounded Rectangle 44">
            <a:extLst>
              <a:ext uri="{FF2B5EF4-FFF2-40B4-BE49-F238E27FC236}">
                <a16:creationId xmlns="" xmlns:a16="http://schemas.microsoft.com/office/drawing/2014/main" id="{DF43428F-3327-428F-B365-6729020945D2}"/>
              </a:ext>
            </a:extLst>
          </p:cNvPr>
          <p:cNvSpPr/>
          <p:nvPr/>
        </p:nvSpPr>
        <p:spPr>
          <a:xfrm>
            <a:off x="5938917" y="4478179"/>
            <a:ext cx="14400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Diffusion</a:t>
            </a:r>
          </a:p>
        </p:txBody>
      </p:sp>
      <p:sp>
        <p:nvSpPr>
          <p:cNvPr id="97" name="Rounded Rectangle 33">
            <a:extLst>
              <a:ext uri="{FF2B5EF4-FFF2-40B4-BE49-F238E27FC236}">
                <a16:creationId xmlns="" xmlns:a16="http://schemas.microsoft.com/office/drawing/2014/main" id="{74707748-38D5-4216-9A10-D4CAD283D97E}"/>
              </a:ext>
            </a:extLst>
          </p:cNvPr>
          <p:cNvSpPr/>
          <p:nvPr/>
        </p:nvSpPr>
        <p:spPr>
          <a:xfrm>
            <a:off x="5924517" y="2732127"/>
            <a:ext cx="1440000" cy="576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chemeClr val="bg1"/>
                </a:solidFill>
              </a:rPr>
              <a:t>Sammanhang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98" name="Rounded Rectangle 57">
            <a:extLst>
              <a:ext uri="{FF2B5EF4-FFF2-40B4-BE49-F238E27FC236}">
                <a16:creationId xmlns="" xmlns:a16="http://schemas.microsoft.com/office/drawing/2014/main" id="{FA2EE532-A56D-450E-B1E0-858B2B676979}"/>
              </a:ext>
            </a:extLst>
          </p:cNvPr>
          <p:cNvSpPr/>
          <p:nvPr/>
        </p:nvSpPr>
        <p:spPr>
          <a:xfrm>
            <a:off x="5938917" y="1313540"/>
            <a:ext cx="1440000" cy="964799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  <a:p>
            <a:pPr algn="ctr"/>
            <a:endParaRPr lang="en-US" sz="1050" b="1" dirty="0"/>
          </a:p>
          <a:p>
            <a:pPr algn="ctr"/>
            <a:r>
              <a:rPr lang="en-US" sz="1500" b="1" dirty="0" err="1" smtClean="0"/>
              <a:t>Omvärlds-bevakning</a:t>
            </a:r>
            <a:endParaRPr lang="en-US" sz="1500" b="1" dirty="0"/>
          </a:p>
        </p:txBody>
      </p:sp>
      <p:pic>
        <p:nvPicPr>
          <p:cNvPr id="39" name="Bildobjekt 4" descr="REGLAG logo2rgb.wmf">
            <a:extLst>
              <a:ext uri="{FF2B5EF4-FFF2-40B4-BE49-F238E27FC236}">
                <a16:creationId xmlns="" xmlns:a16="http://schemas.microsoft.com/office/drawing/2014/main" id="{0A7E9259-CFB2-CF42-A9AB-562663E79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55" y="6130481"/>
            <a:ext cx="1644422" cy="27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A2FD9F-AEC4-3C45-B2E8-D1AF8B86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652" y="1466205"/>
            <a:ext cx="247750" cy="309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F8A9CC-DDF8-544A-926F-B0DCBB163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326" y="1494955"/>
            <a:ext cx="295793" cy="305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8806FC-7A07-D04A-BD7E-E66A93DF8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940" y="1449336"/>
            <a:ext cx="281954" cy="28195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F427AE91-F6EB-1A42-8092-15FB908C7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2408" y="1498446"/>
            <a:ext cx="277447" cy="27744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="" xmlns:a16="http://schemas.microsoft.com/office/drawing/2014/main" id="{3326C905-8544-4E4C-B024-545610237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2817" y="2841205"/>
            <a:ext cx="138545" cy="35790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="" xmlns:a16="http://schemas.microsoft.com/office/drawing/2014/main" id="{9E8AD5E5-3E39-B945-A129-2021B2AACD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9391" y="3732440"/>
            <a:ext cx="293885" cy="32537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="" xmlns:a16="http://schemas.microsoft.com/office/drawing/2014/main" id="{BB0A20B4-CE37-B146-821F-6B10B00D30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4192" y="4640082"/>
            <a:ext cx="295793" cy="248085"/>
          </a:xfrm>
          <a:prstGeom prst="rect">
            <a:avLst/>
          </a:prstGeom>
        </p:spPr>
      </p:pic>
      <p:sp>
        <p:nvSpPr>
          <p:cNvPr id="12" name="Rektangel med rundade hörn 11">
            <a:extLst>
              <a:ext uri="{FF2B5EF4-FFF2-40B4-BE49-F238E27FC236}">
                <a16:creationId xmlns="" xmlns:a16="http://schemas.microsoft.com/office/drawing/2014/main" id="{C135AD78-4653-9D47-9FFC-69C3D22B4DBF}"/>
              </a:ext>
            </a:extLst>
          </p:cNvPr>
          <p:cNvSpPr/>
          <p:nvPr/>
        </p:nvSpPr>
        <p:spPr>
          <a:xfrm>
            <a:off x="1322743" y="1549784"/>
            <a:ext cx="176977" cy="104348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/>
          </a:p>
        </p:txBody>
      </p:sp>
      <p:sp>
        <p:nvSpPr>
          <p:cNvPr id="42" name="Rektangel med rundade hörn 41">
            <a:extLst>
              <a:ext uri="{FF2B5EF4-FFF2-40B4-BE49-F238E27FC236}">
                <a16:creationId xmlns="" xmlns:a16="http://schemas.microsoft.com/office/drawing/2014/main" id="{D6628E82-E072-824E-86BB-13DC4E31124A}"/>
              </a:ext>
            </a:extLst>
          </p:cNvPr>
          <p:cNvSpPr/>
          <p:nvPr/>
        </p:nvSpPr>
        <p:spPr>
          <a:xfrm>
            <a:off x="1322743" y="1755599"/>
            <a:ext cx="176977" cy="10434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/>
          </a:p>
        </p:txBody>
      </p:sp>
      <p:sp>
        <p:nvSpPr>
          <p:cNvPr id="43" name="Rektangel med rundade hörn 42">
            <a:extLst>
              <a:ext uri="{FF2B5EF4-FFF2-40B4-BE49-F238E27FC236}">
                <a16:creationId xmlns="" xmlns:a16="http://schemas.microsoft.com/office/drawing/2014/main" id="{7213407F-908F-114B-BC52-E7893A13861D}"/>
              </a:ext>
            </a:extLst>
          </p:cNvPr>
          <p:cNvSpPr/>
          <p:nvPr/>
        </p:nvSpPr>
        <p:spPr>
          <a:xfrm>
            <a:off x="1322890" y="1958299"/>
            <a:ext cx="176977" cy="104348"/>
          </a:xfrm>
          <a:prstGeom prst="roundRect">
            <a:avLst>
              <a:gd name="adj" fmla="val 50000"/>
            </a:avLst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/>
          </a:p>
        </p:txBody>
      </p:sp>
      <p:sp>
        <p:nvSpPr>
          <p:cNvPr id="13" name="textruta 12">
            <a:extLst>
              <a:ext uri="{FF2B5EF4-FFF2-40B4-BE49-F238E27FC236}">
                <a16:creationId xmlns="" xmlns:a16="http://schemas.microsoft.com/office/drawing/2014/main" id="{8348D304-ED65-7740-99BE-8B2C3409EC30}"/>
              </a:ext>
            </a:extLst>
          </p:cNvPr>
          <p:cNvSpPr txBox="1"/>
          <p:nvPr/>
        </p:nvSpPr>
        <p:spPr>
          <a:xfrm>
            <a:off x="1499720" y="1441938"/>
            <a:ext cx="1103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Verksamhet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="" xmlns:a16="http://schemas.microsoft.com/office/drawing/2014/main" id="{D28728D9-70E7-144A-8A56-97CDC36A72C8}"/>
              </a:ext>
            </a:extLst>
          </p:cNvPr>
          <p:cNvSpPr txBox="1"/>
          <p:nvPr/>
        </p:nvSpPr>
        <p:spPr>
          <a:xfrm>
            <a:off x="1499720" y="1647753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Effekter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="" xmlns:a16="http://schemas.microsoft.com/office/drawing/2014/main" id="{63FDB6BC-963F-DC49-A568-8CF485312AE2}"/>
              </a:ext>
            </a:extLst>
          </p:cNvPr>
          <p:cNvSpPr txBox="1"/>
          <p:nvPr/>
        </p:nvSpPr>
        <p:spPr>
          <a:xfrm>
            <a:off x="1505146" y="1860299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Nivåer</a:t>
            </a:r>
          </a:p>
        </p:txBody>
      </p:sp>
    </p:spTree>
    <p:extLst>
      <p:ext uri="{BB962C8B-B14F-4D97-AF65-F5344CB8AC3E}">
        <p14:creationId xmlns:p14="http://schemas.microsoft.com/office/powerpoint/2010/main" val="24774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="" xmlns:a16="http://schemas.microsoft.com/office/drawing/2014/main" id="{11AA4C1D-F5BC-4845-B00D-256AD7C1E42D}"/>
              </a:ext>
            </a:extLst>
          </p:cNvPr>
          <p:cNvSpPr txBox="1">
            <a:spLocks/>
          </p:cNvSpPr>
          <p:nvPr/>
        </p:nvSpPr>
        <p:spPr>
          <a:xfrm>
            <a:off x="1352015" y="836422"/>
            <a:ext cx="685800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b="1" dirty="0" smtClean="0">
                <a:ea typeface="ＭＳ Ｐゴシック" charset="-128"/>
              </a:rPr>
              <a:t>Reglab: Filosofi </a:t>
            </a:r>
            <a:r>
              <a:rPr lang="sv-SE" sz="3600" b="1" dirty="0">
                <a:ea typeface="ＭＳ Ｐゴシック" charset="-128"/>
              </a:rPr>
              <a:t>för ägarskap</a:t>
            </a:r>
            <a:endParaRPr lang="sv-SE" sz="3600" dirty="0">
              <a:ea typeface="ＭＳ Ｐゴシック" charset="-128"/>
            </a:endParaRPr>
          </a:p>
        </p:txBody>
      </p:sp>
      <p:sp>
        <p:nvSpPr>
          <p:cNvPr id="14" name="textruta 6">
            <a:extLst>
              <a:ext uri="{FF2B5EF4-FFF2-40B4-BE49-F238E27FC236}">
                <a16:creationId xmlns="" xmlns:a16="http://schemas.microsoft.com/office/drawing/2014/main" id="{E7A59C29-63FD-4CCC-8F08-DC9C0642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522" y="2592201"/>
            <a:ext cx="3705493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</a:rPr>
              <a:t>Nätverksbaserat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</a:rPr>
              <a:t>Liten överbyggnad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</a:rPr>
              <a:t>Praktikerdrivet</a:t>
            </a:r>
            <a:endParaRPr lang="sv-SE" sz="2000" dirty="0">
              <a:latin typeface="+mj-lt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</a:rPr>
              <a:t>Kommunikation </a:t>
            </a:r>
            <a:endParaRPr lang="sv-SE" sz="2000" dirty="0" smtClean="0">
              <a:latin typeface="+mj-lt"/>
            </a:endParaRPr>
          </a:p>
          <a:p>
            <a:endParaRPr lang="sv-SE" sz="2000" dirty="0">
              <a:latin typeface="+mj-lt"/>
            </a:endParaRPr>
          </a:p>
        </p:txBody>
      </p:sp>
      <p:sp>
        <p:nvSpPr>
          <p:cNvPr id="16" name="textruta 6">
            <a:extLst>
              <a:ext uri="{FF2B5EF4-FFF2-40B4-BE49-F238E27FC236}">
                <a16:creationId xmlns="" xmlns:a16="http://schemas.microsoft.com/office/drawing/2014/main" id="{E533E644-44D1-4170-AAE6-1B3B7447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372" y="2589452"/>
            <a:ext cx="3375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</a:rPr>
              <a:t>Demokratiskt</a:t>
            </a:r>
            <a:endParaRPr lang="sv-SE" sz="2000" dirty="0">
              <a:latin typeface="+mj-lt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</a:rPr>
              <a:t>Behovsstyrt </a:t>
            </a:r>
            <a:endParaRPr lang="sv-SE" sz="2000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</a:rPr>
              <a:t>Oberoende</a:t>
            </a:r>
            <a:endParaRPr lang="sv-SE" sz="2000" dirty="0">
              <a:latin typeface="+mj-lt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</a:rPr>
              <a:t>Generöst</a:t>
            </a:r>
            <a:endParaRPr lang="sv-SE" sz="2000" dirty="0">
              <a:latin typeface="+mj-lt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541583" y="2161306"/>
            <a:ext cx="205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ORGANISERING</a:t>
            </a:r>
            <a:endParaRPr lang="sv-SE" sz="20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5047372" y="2165924"/>
            <a:ext cx="205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PRINCIPER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21546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="" xmlns:a16="http://schemas.microsoft.com/office/drawing/2014/main" id="{0C759189-DE1F-4A54-9FEA-620EB99B58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6425" y="781956"/>
            <a:ext cx="6858000" cy="1000125"/>
          </a:xfrm>
        </p:spPr>
        <p:txBody>
          <a:bodyPr>
            <a:normAutofit/>
          </a:bodyPr>
          <a:lstStyle/>
          <a:p>
            <a:pPr algn="l" eaLnBrk="1" hangingPunct="1"/>
            <a:r>
              <a:rPr lang="sv-SE" sz="3600" b="1" dirty="0" smtClean="0">
                <a:ea typeface="ＭＳ Ｐゴシック" charset="-128"/>
              </a:rPr>
              <a:t>Reglab: Lärandefilosofi</a:t>
            </a:r>
            <a:endParaRPr lang="sv-SE" sz="3600" dirty="0">
              <a:ea typeface="ＭＳ Ｐゴシック" charset="-128"/>
            </a:endParaRPr>
          </a:p>
        </p:txBody>
      </p:sp>
      <p:sp>
        <p:nvSpPr>
          <p:cNvPr id="16" name="textruta 6">
            <a:extLst>
              <a:ext uri="{FF2B5EF4-FFF2-40B4-BE49-F238E27FC236}">
                <a16:creationId xmlns="" xmlns:a16="http://schemas.microsoft.com/office/drawing/2014/main" id="{3766E471-92E3-40AE-968A-3626B7FF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213" y="2665586"/>
            <a:ext cx="3483464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Utvecklingsinriktat lärande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Tanke och reflektion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Ifrågasättande och alternativtänkande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Olikhet som tillgång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Fokus på nytänkande	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Kunskapsutveckling genom ”</a:t>
            </a:r>
            <a:r>
              <a:rPr lang="sv-SE" sz="2000" dirty="0" err="1" smtClean="0"/>
              <a:t>learning</a:t>
            </a:r>
            <a:r>
              <a:rPr lang="sv-SE" sz="2000" dirty="0" smtClean="0"/>
              <a:t> by </a:t>
            </a:r>
            <a:r>
              <a:rPr lang="sv-SE" sz="2000" dirty="0" err="1" smtClean="0"/>
              <a:t>doing</a:t>
            </a:r>
            <a:r>
              <a:rPr lang="sv-SE" sz="2000" dirty="0" smtClean="0"/>
              <a:t>”</a:t>
            </a:r>
          </a:p>
        </p:txBody>
      </p:sp>
      <p:sp>
        <p:nvSpPr>
          <p:cNvPr id="18" name="textruta 6">
            <a:extLst>
              <a:ext uri="{FF2B5EF4-FFF2-40B4-BE49-F238E27FC236}">
                <a16:creationId xmlns="" xmlns:a16="http://schemas.microsoft.com/office/drawing/2014/main" id="{39752253-3354-484B-8612-5896A4AA7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376" y="2653060"/>
            <a:ext cx="3220963" cy="20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Processbaserat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Dialogbaserat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Gemensamt </a:t>
            </a:r>
            <a:r>
              <a:rPr lang="sv-SE" sz="2000" dirty="0"/>
              <a:t>utforskande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Reflektion och fördjupning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Trygghet och tillit </a:t>
            </a:r>
            <a:endParaRPr lang="sv-SE" sz="2000" dirty="0"/>
          </a:p>
        </p:txBody>
      </p:sp>
      <p:sp>
        <p:nvSpPr>
          <p:cNvPr id="5" name="textruta 4"/>
          <p:cNvSpPr txBox="1"/>
          <p:nvPr/>
        </p:nvSpPr>
        <p:spPr>
          <a:xfrm>
            <a:off x="1218200" y="2161306"/>
            <a:ext cx="205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KUNSKAPSSYN</a:t>
            </a:r>
            <a:r>
              <a:rPr lang="sv-SE" b="1" dirty="0" smtClean="0"/>
              <a:t>	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5047372" y="2165924"/>
            <a:ext cx="205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PEDAGOGIK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18260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9236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6"/>
          <p:cNvSpPr txBox="1">
            <a:spLocks noChangeArrowheads="1"/>
          </p:cNvSpPr>
          <p:nvPr/>
        </p:nvSpPr>
        <p:spPr bwMode="auto">
          <a:xfrm>
            <a:off x="1866899" y="1982643"/>
            <a:ext cx="7136423" cy="442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358775">
              <a:spcAft>
                <a:spcPts val="1000"/>
              </a:spcAft>
            </a:pPr>
            <a:r>
              <a:rPr lang="sv-SE" dirty="0" smtClean="0">
                <a:latin typeface="+mj-lt"/>
                <a:cs typeface="Arial"/>
              </a:rPr>
              <a:t>22 mar 		Reglabs styrelse – start för arbetet </a:t>
            </a:r>
          </a:p>
          <a:p>
            <a:pPr defTabSz="358775">
              <a:spcAft>
                <a:spcPts val="1000"/>
              </a:spcAft>
            </a:pPr>
            <a:r>
              <a:rPr lang="sv-SE" dirty="0" smtClean="0">
                <a:latin typeface="+mj-lt"/>
                <a:cs typeface="Arial"/>
              </a:rPr>
              <a:t>10 apr		</a:t>
            </a:r>
            <a:r>
              <a:rPr lang="sv-SE" dirty="0">
                <a:latin typeface="+mj-lt"/>
                <a:cs typeface="Arial"/>
              </a:rPr>
              <a:t>M</a:t>
            </a:r>
            <a:r>
              <a:rPr lang="sv-SE" dirty="0" smtClean="0">
                <a:latin typeface="+mj-lt"/>
                <a:cs typeface="Arial"/>
              </a:rPr>
              <a:t>edlemsmöte – workshop utvärdering</a:t>
            </a:r>
          </a:p>
          <a:p>
            <a:pPr defTabSz="358775">
              <a:spcAft>
                <a:spcPts val="1000"/>
              </a:spcAft>
            </a:pPr>
            <a:r>
              <a:rPr lang="sv-SE" dirty="0" smtClean="0">
                <a:latin typeface="+mj-lt"/>
                <a:cs typeface="Arial"/>
              </a:rPr>
              <a:t>26 apr		Regional kontakt – workshop</a:t>
            </a:r>
          </a:p>
          <a:p>
            <a:pPr defTabSz="358775">
              <a:spcAft>
                <a:spcPts val="1000"/>
              </a:spcAft>
            </a:pPr>
            <a:r>
              <a:rPr lang="sv-SE" dirty="0" smtClean="0">
                <a:latin typeface="+mj-lt"/>
                <a:cs typeface="Arial"/>
              </a:rPr>
              <a:t>Apr-maj	Dialog med Vinnova, Tillväxtverket, SKL</a:t>
            </a:r>
          </a:p>
          <a:p>
            <a:pPr defTabSz="358775">
              <a:spcAft>
                <a:spcPts val="1000"/>
              </a:spcAft>
            </a:pPr>
            <a:r>
              <a:rPr lang="sv-SE" dirty="0" smtClean="0">
                <a:latin typeface="+mj-lt"/>
                <a:cs typeface="Arial"/>
              </a:rPr>
              <a:t>13 jun		Styrelsen – strategisk diskussion		</a:t>
            </a:r>
          </a:p>
          <a:p>
            <a:pPr defTabSz="358775">
              <a:spcAft>
                <a:spcPts val="1000"/>
              </a:spcAft>
            </a:pPr>
            <a:r>
              <a:rPr lang="sv-SE" dirty="0" smtClean="0">
                <a:latin typeface="+mj-lt"/>
                <a:cs typeface="Arial"/>
              </a:rPr>
              <a:t>15 aug		Styrelsen – färdigt förslag </a:t>
            </a:r>
          </a:p>
          <a:p>
            <a:pPr defTabSz="358775">
              <a:spcAft>
                <a:spcPts val="1000"/>
              </a:spcAft>
            </a:pPr>
            <a:r>
              <a:rPr lang="sv-SE" dirty="0" smtClean="0">
                <a:latin typeface="+mj-lt"/>
                <a:cs typeface="Arial"/>
              </a:rPr>
              <a:t>12 sep		Reglab medlemsmöte</a:t>
            </a:r>
          </a:p>
          <a:p>
            <a:pPr defTabSz="358775">
              <a:spcAft>
                <a:spcPts val="1000"/>
              </a:spcAft>
            </a:pPr>
            <a:r>
              <a:rPr lang="sv-SE" dirty="0" smtClean="0">
                <a:latin typeface="+mj-lt"/>
                <a:cs typeface="Arial"/>
              </a:rPr>
              <a:t>20 sep		Regional kontakt</a:t>
            </a:r>
          </a:p>
          <a:p>
            <a:pPr defTabSz="358775">
              <a:spcAft>
                <a:spcPts val="1000"/>
              </a:spcAft>
            </a:pPr>
            <a:r>
              <a:rPr lang="sv-SE" dirty="0" smtClean="0">
                <a:latin typeface="+mj-lt"/>
                <a:cs typeface="Arial"/>
              </a:rPr>
              <a:t>21 sep		RD/LD</a:t>
            </a:r>
          </a:p>
          <a:p>
            <a:pPr defTabSz="358775">
              <a:spcAft>
                <a:spcPts val="1000"/>
              </a:spcAft>
            </a:pPr>
            <a:r>
              <a:rPr lang="sv-SE" dirty="0" smtClean="0">
                <a:latin typeface="+mj-lt"/>
                <a:cs typeface="Arial"/>
              </a:rPr>
              <a:t>18 okt		Extra medlemsmöte – beslut </a:t>
            </a:r>
          </a:p>
          <a:p>
            <a:pPr defTabSz="358775">
              <a:spcAft>
                <a:spcPts val="1000"/>
              </a:spcAft>
            </a:pPr>
            <a:r>
              <a:rPr lang="sv-SE" dirty="0" smtClean="0">
                <a:latin typeface="+mj-lt"/>
                <a:cs typeface="Arial"/>
              </a:rPr>
              <a:t>22 nov		Styrelsemöte – VP 2019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>
            <a:normAutofit/>
          </a:bodyPr>
          <a:lstStyle/>
          <a:p>
            <a:pPr algn="l"/>
            <a:r>
              <a:rPr lang="sv-SE" sz="3600" b="1" dirty="0" smtClean="0">
                <a:cs typeface="Arial"/>
              </a:rPr>
              <a:t>Reglab efter 2019 – processen</a:t>
            </a:r>
            <a:endParaRPr lang="sv-SE" sz="5400" b="1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-3464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rgbClr val="B1C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6"/>
          <p:cNvSpPr txBox="1">
            <a:spLocks noChangeArrowheads="1"/>
          </p:cNvSpPr>
          <p:nvPr/>
        </p:nvSpPr>
        <p:spPr bwMode="auto">
          <a:xfrm>
            <a:off x="1866899" y="2003425"/>
            <a:ext cx="7136423" cy="25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  <a:cs typeface="Arial"/>
              </a:rPr>
              <a:t>Digital </a:t>
            </a:r>
            <a:r>
              <a:rPr lang="sv-SE" sz="2000" dirty="0">
                <a:latin typeface="+mn-lt"/>
                <a:cs typeface="Arial"/>
              </a:rPr>
              <a:t>verksamhetsutveckling – </a:t>
            </a:r>
            <a:r>
              <a:rPr lang="sv-SE" sz="2000" dirty="0" smtClean="0">
                <a:latin typeface="+mn-lt"/>
                <a:cs typeface="Arial"/>
              </a:rPr>
              <a:t>sista </a:t>
            </a:r>
            <a:r>
              <a:rPr lang="sv-SE" sz="2000" dirty="0" err="1" smtClean="0">
                <a:latin typeface="+mn-lt"/>
                <a:cs typeface="Arial"/>
              </a:rPr>
              <a:t>ws</a:t>
            </a:r>
            <a:r>
              <a:rPr lang="sv-SE" sz="2000" dirty="0" smtClean="0">
                <a:latin typeface="+mn-lt"/>
                <a:cs typeface="Arial"/>
              </a:rPr>
              <a:t> nästa vecka</a:t>
            </a:r>
            <a:endParaRPr lang="sv-SE" sz="2000" dirty="0" smtClean="0">
              <a:latin typeface="+mj-lt"/>
              <a:cs typeface="Arial"/>
            </a:endParaRP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Matchningsindikatorer</a:t>
            </a:r>
            <a:endParaRPr lang="sv-SE" sz="2000" dirty="0" smtClean="0">
              <a:cs typeface="Arial"/>
            </a:endParaRP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BRP+</a:t>
            </a: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err="1" smtClean="0">
                <a:latin typeface="+mj-lt"/>
                <a:cs typeface="Arial"/>
              </a:rPr>
              <a:t>Rurban</a:t>
            </a:r>
            <a:r>
              <a:rPr lang="sv-SE" sz="2000" dirty="0" smtClean="0">
                <a:latin typeface="+mj-lt"/>
                <a:cs typeface="Arial"/>
              </a:rPr>
              <a:t> region – nytt lärprojek</a:t>
            </a:r>
            <a:r>
              <a:rPr lang="sv-SE" sz="2000" dirty="0">
                <a:latin typeface="+mj-lt"/>
                <a:cs typeface="Arial"/>
              </a:rPr>
              <a:t>t</a:t>
            </a:r>
            <a:endParaRPr lang="sv-SE" sz="2000" dirty="0" smtClean="0">
              <a:latin typeface="+mj-lt"/>
              <a:cs typeface="Arial"/>
            </a:endParaRP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Årskonferens 2019</a:t>
            </a: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Region 2050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/>
            <a:r>
              <a:rPr lang="sv-SE" sz="3600" b="1" dirty="0" smtClean="0">
                <a:cs typeface="Arial"/>
              </a:rPr>
              <a:t>Nuläget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0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6"/>
          <p:cNvSpPr txBox="1">
            <a:spLocks noChangeArrowheads="1"/>
          </p:cNvSpPr>
          <p:nvPr/>
        </p:nvSpPr>
        <p:spPr bwMode="auto">
          <a:xfrm>
            <a:off x="1866899" y="2003425"/>
            <a:ext cx="71364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sv-SE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</a:rPr>
              <a:t>Vara ett stöd för utvecklingen av regionerna efter 2019</a:t>
            </a:r>
            <a:endParaRPr lang="sv-SE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</a:rPr>
              <a:t>Ökat samarbete med högskolor och universitet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</a:rPr>
              <a:t>Bidra till stärkt flernivåsamarbete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/>
            <a:r>
              <a:rPr lang="sv-SE" sz="3600" b="1" dirty="0" smtClean="0">
                <a:cs typeface="Arial"/>
              </a:rPr>
              <a:t>Reglab nästa period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0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6"/>
          <p:cNvSpPr txBox="1">
            <a:spLocks noChangeArrowheads="1"/>
          </p:cNvSpPr>
          <p:nvPr/>
        </p:nvSpPr>
        <p:spPr bwMode="auto">
          <a:xfrm>
            <a:off x="1866900" y="2003425"/>
            <a:ext cx="6858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sv-SE" sz="2000" b="1" dirty="0" err="1" smtClean="0">
                <a:latin typeface="+mj-lt"/>
                <a:cs typeface="Arial"/>
              </a:rPr>
              <a:t>www.reglab.se</a:t>
            </a:r>
            <a:r>
              <a:rPr lang="sv-SE" sz="2000" b="1" dirty="0" smtClean="0">
                <a:latin typeface="+mj-lt"/>
                <a:cs typeface="Arial"/>
              </a:rPr>
              <a:t> </a:t>
            </a:r>
            <a:endParaRPr lang="sv-SE" sz="2000" b="1" dirty="0">
              <a:latin typeface="+mj-lt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sv-SE" sz="2000" b="1" dirty="0" err="1" smtClean="0">
                <a:latin typeface="+mj-lt"/>
                <a:cs typeface="Arial"/>
              </a:rPr>
              <a:t>Twitter</a:t>
            </a:r>
            <a:r>
              <a:rPr lang="sv-SE" sz="2000" b="1" dirty="0">
                <a:latin typeface="+mj-lt"/>
                <a:cs typeface="Arial"/>
              </a:rPr>
              <a:t>: </a:t>
            </a:r>
            <a:r>
              <a:rPr lang="sv-SE" sz="2000" dirty="0" err="1">
                <a:latin typeface="+mj-lt"/>
                <a:cs typeface="Arial"/>
              </a:rPr>
              <a:t>Reglab_Sverige</a:t>
            </a:r>
            <a:r>
              <a:rPr lang="sv-SE" sz="2000" dirty="0">
                <a:latin typeface="+mj-lt"/>
                <a:cs typeface="Arial"/>
              </a:rPr>
              <a:t>	</a:t>
            </a:r>
          </a:p>
          <a:p>
            <a:pPr>
              <a:lnSpc>
                <a:spcPct val="150000"/>
              </a:lnSpc>
              <a:defRPr/>
            </a:pPr>
            <a:endParaRPr lang="sv-SE" sz="2000" u="sng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sv-SE" sz="2000" dirty="0" smtClean="0">
                <a:latin typeface="+mj-lt"/>
                <a:cs typeface="Arial"/>
                <a:hlinkClick r:id="rId3"/>
              </a:rPr>
              <a:t>eva.moe</a:t>
            </a:r>
            <a:r>
              <a:rPr lang="sv-SE" sz="2000" dirty="0">
                <a:latin typeface="+mj-lt"/>
                <a:cs typeface="Arial"/>
                <a:hlinkClick r:id="rId3"/>
              </a:rPr>
              <a:t>@skl.se</a:t>
            </a:r>
            <a:endParaRPr lang="sv-SE" sz="20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sv-SE" sz="2000" dirty="0" smtClean="0">
                <a:latin typeface="+mj-lt"/>
                <a:cs typeface="Arial"/>
                <a:hlinkClick r:id="rId4"/>
              </a:rPr>
              <a:t>karin.botas@skl.se</a:t>
            </a:r>
            <a:endParaRPr lang="sv-SE" sz="2000" dirty="0" smtClean="0">
              <a:latin typeface="+mj-lt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sv-SE" sz="2000" dirty="0" smtClean="0">
                <a:latin typeface="+mj-lt"/>
                <a:cs typeface="Arial"/>
                <a:hlinkClick r:id="rId5"/>
              </a:rPr>
              <a:t>anton.ternstrom@skl.se</a:t>
            </a:r>
            <a:r>
              <a:rPr lang="sv-SE" sz="2000" dirty="0" smtClean="0">
                <a:latin typeface="+mj-lt"/>
                <a:cs typeface="Arial"/>
              </a:rPr>
              <a:t> </a:t>
            </a:r>
            <a:endParaRPr lang="sv-SE" sz="20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sv-SE" sz="2000" dirty="0">
              <a:latin typeface="+mj-lt"/>
              <a:cs typeface="Arial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/>
            <a:r>
              <a:rPr lang="sv-SE" sz="3600" b="1" dirty="0" smtClean="0">
                <a:cs typeface="Arial"/>
              </a:rPr>
              <a:t>Kontakt</a:t>
            </a:r>
            <a:endParaRPr lang="sv-SE" sz="5400" dirty="0" smtClean="0">
              <a:cs typeface="Arial"/>
            </a:endParaRPr>
          </a:p>
        </p:txBody>
      </p:sp>
      <p:pic>
        <p:nvPicPr>
          <p:cNvPr id="16" name="Bildobjekt 15" descr="pratbubbla utan linje höger.ai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8" b="24815"/>
          <a:stretch/>
        </p:blipFill>
        <p:spPr>
          <a:xfrm>
            <a:off x="4292600" y="2331343"/>
            <a:ext cx="4955897" cy="2386416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5299901" y="2620963"/>
            <a:ext cx="3110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 smtClean="0">
                <a:latin typeface="+mj-lt"/>
                <a:cs typeface="Ariak"/>
              </a:rPr>
              <a:t>Mycket snack</a:t>
            </a:r>
          </a:p>
          <a:p>
            <a:pPr algn="ctr"/>
            <a:r>
              <a:rPr lang="sv-SE" sz="3000" b="1" dirty="0">
                <a:latin typeface="+mj-lt"/>
                <a:cs typeface="Ariak"/>
              </a:rPr>
              <a:t>o</a:t>
            </a:r>
            <a:r>
              <a:rPr lang="sv-SE" sz="3000" b="1" dirty="0" smtClean="0">
                <a:latin typeface="+mj-lt"/>
                <a:cs typeface="Ariak"/>
              </a:rPr>
              <a:t>ch</a:t>
            </a:r>
          </a:p>
          <a:p>
            <a:pPr algn="ctr"/>
            <a:r>
              <a:rPr lang="sv-SE" sz="3000" b="1" dirty="0">
                <a:latin typeface="+mj-lt"/>
                <a:cs typeface="Ariak"/>
              </a:rPr>
              <a:t>m</a:t>
            </a:r>
            <a:r>
              <a:rPr lang="sv-SE" sz="3000" b="1" dirty="0" smtClean="0">
                <a:latin typeface="+mj-lt"/>
                <a:cs typeface="Ariak"/>
              </a:rPr>
              <a:t>ycket verkstad</a:t>
            </a:r>
            <a:endParaRPr lang="sv-SE" sz="3000" b="1" dirty="0">
              <a:latin typeface="+mj-lt"/>
              <a:cs typeface="Ariak"/>
            </a:endParaRPr>
          </a:p>
        </p:txBody>
      </p:sp>
    </p:spTree>
    <p:extLst>
      <p:ext uri="{BB962C8B-B14F-4D97-AF65-F5344CB8AC3E}">
        <p14:creationId xmlns:p14="http://schemas.microsoft.com/office/powerpoint/2010/main" val="36776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-3464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rgbClr val="B1C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6"/>
          <p:cNvSpPr txBox="1">
            <a:spLocks noChangeArrowheads="1"/>
          </p:cNvSpPr>
          <p:nvPr/>
        </p:nvSpPr>
        <p:spPr bwMode="auto">
          <a:xfrm>
            <a:off x="1866899" y="2003425"/>
            <a:ext cx="7136423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  <a:cs typeface="Arial"/>
              </a:rPr>
              <a:t>Utveckla indikatorerna – subjektiva mått</a:t>
            </a: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  <a:cs typeface="Arial"/>
              </a:rPr>
              <a:t>Visualiseringar</a:t>
            </a: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  <a:cs typeface="Arial"/>
              </a:rPr>
              <a:t>Stöd för implementering, erfarenhetsutbyte</a:t>
            </a: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  <a:cs typeface="Arial"/>
              </a:rPr>
              <a:t>Ev. fördjupningar/specialstudier</a:t>
            </a: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  <a:cs typeface="Arial"/>
              </a:rPr>
              <a:t>Projektledning, samordning, kommunikation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/>
            <a:r>
              <a:rPr lang="sv-SE" sz="3600" b="1" dirty="0" smtClean="0">
                <a:cs typeface="Arial"/>
              </a:rPr>
              <a:t>BRP+	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4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-3464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rgbClr val="B1C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6"/>
          <p:cNvSpPr txBox="1">
            <a:spLocks noChangeArrowheads="1"/>
          </p:cNvSpPr>
          <p:nvPr/>
        </p:nvSpPr>
        <p:spPr bwMode="auto">
          <a:xfrm>
            <a:off x="1866899" y="2003425"/>
            <a:ext cx="7136423" cy="25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  <a:cs typeface="Arial"/>
              </a:rPr>
              <a:t>Digital </a:t>
            </a:r>
            <a:r>
              <a:rPr lang="sv-SE" sz="2000" dirty="0">
                <a:latin typeface="+mn-lt"/>
                <a:cs typeface="Arial"/>
              </a:rPr>
              <a:t>verksamhetsutveckling – </a:t>
            </a:r>
            <a:r>
              <a:rPr lang="sv-SE" sz="2000" dirty="0" smtClean="0">
                <a:latin typeface="+mn-lt"/>
                <a:cs typeface="Arial"/>
              </a:rPr>
              <a:t>sista </a:t>
            </a:r>
            <a:r>
              <a:rPr lang="sv-SE" sz="2000" dirty="0" err="1" smtClean="0">
                <a:latin typeface="+mn-lt"/>
                <a:cs typeface="Arial"/>
              </a:rPr>
              <a:t>ws</a:t>
            </a:r>
            <a:r>
              <a:rPr lang="sv-SE" sz="2000" dirty="0" smtClean="0">
                <a:latin typeface="+mn-lt"/>
                <a:cs typeface="Arial"/>
              </a:rPr>
              <a:t> nästa vecka</a:t>
            </a:r>
            <a:endParaRPr lang="sv-SE" sz="2000" dirty="0" smtClean="0">
              <a:latin typeface="+mj-lt"/>
              <a:cs typeface="Arial"/>
            </a:endParaRP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Matchningsindikatorer</a:t>
            </a:r>
            <a:endParaRPr lang="sv-SE" sz="2000" dirty="0" smtClean="0">
              <a:cs typeface="Arial"/>
            </a:endParaRP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BRP+</a:t>
            </a: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err="1" smtClean="0">
                <a:latin typeface="+mj-lt"/>
                <a:cs typeface="Arial"/>
              </a:rPr>
              <a:t>Rurban</a:t>
            </a:r>
            <a:r>
              <a:rPr lang="sv-SE" sz="2000" dirty="0" smtClean="0">
                <a:latin typeface="+mj-lt"/>
                <a:cs typeface="Arial"/>
              </a:rPr>
              <a:t> region – nytt lärprojek</a:t>
            </a:r>
            <a:r>
              <a:rPr lang="sv-SE" sz="2000" dirty="0">
                <a:latin typeface="+mj-lt"/>
                <a:cs typeface="Arial"/>
              </a:rPr>
              <a:t>t</a:t>
            </a:r>
            <a:endParaRPr lang="sv-SE" sz="2000" dirty="0" smtClean="0">
              <a:latin typeface="+mj-lt"/>
              <a:cs typeface="Arial"/>
            </a:endParaRP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Årskonferens 2019</a:t>
            </a: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Region 2050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/>
            <a:r>
              <a:rPr lang="sv-SE" sz="3600" b="1" dirty="0" smtClean="0">
                <a:cs typeface="Arial"/>
              </a:rPr>
              <a:t>Nuläget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-3464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rgbClr val="B1C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/>
            <a:r>
              <a:rPr lang="sv-SE" sz="3600" b="1" dirty="0" err="1" smtClean="0">
                <a:cs typeface="Arial"/>
              </a:rPr>
              <a:t>Rurban</a:t>
            </a:r>
            <a:r>
              <a:rPr lang="sv-SE" sz="3600" b="1" dirty="0" smtClean="0">
                <a:cs typeface="Arial"/>
              </a:rPr>
              <a:t> region</a:t>
            </a:r>
            <a:endParaRPr lang="sv-SE" sz="5400" dirty="0" smtClean="0">
              <a:cs typeface="Arial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908835" y="2063560"/>
            <a:ext cx="62255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Utgångspunkter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600" dirty="0"/>
              <a:t>Brist på systemperspektiv och helhetssyn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600" dirty="0"/>
              <a:t>Svårigheter att komma förbi dikotomin stad-land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600" dirty="0"/>
              <a:t>Begränsar handlingsmöjligheter och försämrar beredskapen inför framtiden</a:t>
            </a:r>
          </a:p>
          <a:p>
            <a:endParaRPr lang="sv-SE" sz="1600" dirty="0"/>
          </a:p>
          <a:p>
            <a:r>
              <a:rPr lang="sv-SE" sz="1600" b="1" dirty="0"/>
              <a:t>Nya perspektiv genom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600" dirty="0"/>
              <a:t>Gemensam förståelse för den historiska utvecklingen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600" dirty="0"/>
              <a:t>Fokus på samspel, </a:t>
            </a:r>
            <a:r>
              <a:rPr lang="sv-SE" sz="1600" dirty="0" smtClean="0"/>
              <a:t>synergier och </a:t>
            </a:r>
            <a:r>
              <a:rPr lang="sv-SE" sz="1600" dirty="0"/>
              <a:t>ömsesidiga </a:t>
            </a:r>
            <a:r>
              <a:rPr lang="sv-SE" sz="1600" dirty="0" smtClean="0"/>
              <a:t>beroenden – det </a:t>
            </a:r>
            <a:r>
              <a:rPr lang="sv-SE" sz="1600" i="1" dirty="0" err="1" smtClean="0"/>
              <a:t>rurbana</a:t>
            </a:r>
            <a:endParaRPr lang="sv-SE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600" dirty="0"/>
              <a:t>Alternativa framtider där olika platsers roller är öppna </a:t>
            </a:r>
          </a:p>
          <a:p>
            <a:endParaRPr lang="sv-SE" sz="1600" dirty="0"/>
          </a:p>
          <a:p>
            <a:r>
              <a:rPr lang="sv-SE" sz="1600" b="1" dirty="0"/>
              <a:t>Bidrag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600" dirty="0"/>
              <a:t>Helhetssyn och ett systemperspektiv </a:t>
            </a:r>
            <a:endParaRPr lang="sv-SE" sz="16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600" dirty="0" smtClean="0"/>
              <a:t>Nya handlingsmöjligheter</a:t>
            </a:r>
            <a:endParaRPr lang="sv-SE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600" dirty="0"/>
              <a:t>Ökad beredskap</a:t>
            </a:r>
          </a:p>
        </p:txBody>
      </p:sp>
    </p:spTree>
    <p:extLst>
      <p:ext uri="{BB962C8B-B14F-4D97-AF65-F5344CB8AC3E}">
        <p14:creationId xmlns:p14="http://schemas.microsoft.com/office/powerpoint/2010/main" val="30374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-3464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rgbClr val="B1C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6"/>
          <p:cNvSpPr txBox="1">
            <a:spLocks noChangeArrowheads="1"/>
          </p:cNvSpPr>
          <p:nvPr/>
        </p:nvSpPr>
        <p:spPr bwMode="auto">
          <a:xfrm>
            <a:off x="1866899" y="2003425"/>
            <a:ext cx="7136423" cy="25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  <a:cs typeface="Arial"/>
              </a:rPr>
              <a:t>Digital </a:t>
            </a:r>
            <a:r>
              <a:rPr lang="sv-SE" sz="2000" dirty="0">
                <a:latin typeface="+mn-lt"/>
                <a:cs typeface="Arial"/>
              </a:rPr>
              <a:t>verksamhetsutveckling – </a:t>
            </a:r>
            <a:r>
              <a:rPr lang="sv-SE" sz="2000" dirty="0" smtClean="0">
                <a:latin typeface="+mn-lt"/>
                <a:cs typeface="Arial"/>
              </a:rPr>
              <a:t>sista </a:t>
            </a:r>
            <a:r>
              <a:rPr lang="sv-SE" sz="2000" dirty="0" err="1" smtClean="0">
                <a:latin typeface="+mn-lt"/>
                <a:cs typeface="Arial"/>
              </a:rPr>
              <a:t>ws</a:t>
            </a:r>
            <a:r>
              <a:rPr lang="sv-SE" sz="2000" dirty="0" smtClean="0">
                <a:latin typeface="+mn-lt"/>
                <a:cs typeface="Arial"/>
              </a:rPr>
              <a:t> nästa vecka</a:t>
            </a:r>
            <a:endParaRPr lang="sv-SE" sz="2000" dirty="0" smtClean="0">
              <a:latin typeface="+mj-lt"/>
              <a:cs typeface="Arial"/>
            </a:endParaRP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Matchningsindikatorer</a:t>
            </a:r>
            <a:endParaRPr lang="sv-SE" sz="2000" dirty="0" smtClean="0">
              <a:cs typeface="Arial"/>
            </a:endParaRP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BRP+</a:t>
            </a: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err="1" smtClean="0">
                <a:latin typeface="+mj-lt"/>
                <a:cs typeface="Arial"/>
              </a:rPr>
              <a:t>Rurban</a:t>
            </a:r>
            <a:r>
              <a:rPr lang="sv-SE" sz="2000" dirty="0" smtClean="0">
                <a:latin typeface="+mj-lt"/>
                <a:cs typeface="Arial"/>
              </a:rPr>
              <a:t> region – nytt lärprojek</a:t>
            </a:r>
            <a:r>
              <a:rPr lang="sv-SE" sz="2000" dirty="0">
                <a:latin typeface="+mj-lt"/>
                <a:cs typeface="Arial"/>
              </a:rPr>
              <a:t>t</a:t>
            </a:r>
            <a:endParaRPr lang="sv-SE" sz="2000" dirty="0" smtClean="0">
              <a:latin typeface="+mj-lt"/>
              <a:cs typeface="Arial"/>
            </a:endParaRP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Årskonferens 2019</a:t>
            </a:r>
          </a:p>
          <a:p>
            <a:pPr indent="-457200" defTabSz="3587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Region 2050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/>
            <a:r>
              <a:rPr lang="sv-SE" sz="3600" b="1" dirty="0" smtClean="0">
                <a:cs typeface="Arial"/>
              </a:rPr>
              <a:t>Nuläget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5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5415" y="-267448"/>
            <a:ext cx="10540607" cy="7376639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3" y="1428677"/>
            <a:ext cx="9144000" cy="2791834"/>
          </a:xfrm>
          <a:prstGeom prst="rect">
            <a:avLst/>
          </a:prstGeom>
        </p:spPr>
      </p:pic>
      <p:pic>
        <p:nvPicPr>
          <p:cNvPr id="12" name="Bildobjekt 4" descr="REGLAG logo2rgb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286656"/>
            <a:ext cx="1129229" cy="1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0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="" xmlns:a16="http://schemas.microsoft.com/office/drawing/2014/main" id="{8E3317FF-D657-6249-8BB0-1FF7DFA3F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" y="848035"/>
            <a:ext cx="9127998" cy="51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5415" y="-267448"/>
            <a:ext cx="10540607" cy="7376639"/>
          </a:xfrm>
          <a:prstGeom prst="rect">
            <a:avLst/>
          </a:prstGeom>
        </p:spPr>
      </p:pic>
      <p:pic>
        <p:nvPicPr>
          <p:cNvPr id="16" name="Bildobjekt 4" descr="REGLAG logo2rgb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286656"/>
            <a:ext cx="1129229" cy="1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objekt 17" descr="Region_2050_tagline_Grey_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27" y="225642"/>
            <a:ext cx="1809092" cy="5524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481</Words>
  <Application>Microsoft Office PowerPoint</Application>
  <PresentationFormat>Bildspel på skärmen (4:3)</PresentationFormat>
  <Paragraphs>169</Paragraphs>
  <Slides>21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30" baseType="lpstr">
      <vt:lpstr>Ariak</vt:lpstr>
      <vt:lpstr>Arial</vt:lpstr>
      <vt:lpstr>Calibri</vt:lpstr>
      <vt:lpstr>Gotham-Medium</vt:lpstr>
      <vt:lpstr>ＭＳ Ｐゴシック</vt:lpstr>
      <vt:lpstr>Thin Press</vt:lpstr>
      <vt:lpstr>Times New Roman</vt:lpstr>
      <vt:lpstr>Verdana</vt:lpstr>
      <vt:lpstr>Office-tema</vt:lpstr>
      <vt:lpstr>PowerPoint-presentation</vt:lpstr>
      <vt:lpstr>Nuläget</vt:lpstr>
      <vt:lpstr>BRP+ </vt:lpstr>
      <vt:lpstr>Nuläget</vt:lpstr>
      <vt:lpstr>Rurban region</vt:lpstr>
      <vt:lpstr>Nuläget</vt:lpstr>
      <vt:lpstr>PowerPoint-presentation</vt:lpstr>
      <vt:lpstr>PowerPoint-presentation</vt:lpstr>
      <vt:lpstr>PowerPoint-presentation</vt:lpstr>
      <vt:lpstr>Hemuppgift inför ws 4</vt:lpstr>
      <vt:lpstr>PowerPoint-presentation</vt:lpstr>
      <vt:lpstr>Region 2050 – resultat </vt:lpstr>
      <vt:lpstr>Region 2050 – resultat </vt:lpstr>
      <vt:lpstr>Region 2050 – nästa steg</vt:lpstr>
      <vt:lpstr>PowerPoint-presentation</vt:lpstr>
      <vt:lpstr>Reglab: Arena för utveckling</vt:lpstr>
      <vt:lpstr>PowerPoint-presentation</vt:lpstr>
      <vt:lpstr>Reglab: Lärandefilosofi</vt:lpstr>
      <vt:lpstr>Reglab efter 2019 – processen</vt:lpstr>
      <vt:lpstr>Reglab nästa period</vt:lpstr>
      <vt:lpstr>Kontakt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--</dc:creator>
  <cp:lastModifiedBy>Moe Eva</cp:lastModifiedBy>
  <cp:revision>275</cp:revision>
  <dcterms:created xsi:type="dcterms:W3CDTF">2014-12-15T22:05:22Z</dcterms:created>
  <dcterms:modified xsi:type="dcterms:W3CDTF">2018-09-12T10:11:46Z</dcterms:modified>
</cp:coreProperties>
</file>