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772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SFS081\Hem3$\156803\Skrivbord\2017\MATCHNINGSINDIKATORER\V&#197;RD%204\U3_Utbildningsfl&#246;den_tidsserie%20f&#246;r%20Riket%202007%20-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SFS081\Hem3$\156803\Skrivbord\2017\MATCHNINGSINDIKATORER\V&#197;RD%203\Analysprojekt%20RMI_Data-%20och%20diagrammallar_med_diagram_V&#229;r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SFS081\Hem3$\156803\Skrivbord\2017\MATCHNINGSINDIKATORER\V&#197;RD%203\Analysprojekt%20RMI_Data-%20och%20diagrammallar_med_diagram_V&#229;rd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18961741044242E-2"/>
          <c:y val="3.2596364607021311E-2"/>
          <c:w val="0.91544745370370373"/>
          <c:h val="0.88612058909303004"/>
        </c:manualLayout>
      </c:layout>
      <c:lineChart>
        <c:grouping val="standard"/>
        <c:varyColors val="0"/>
        <c:ser>
          <c:idx val="0"/>
          <c:order val="0"/>
          <c:tx>
            <c:strRef>
              <c:f>Blad1!$B$22</c:f>
              <c:strCache>
                <c:ptCount val="1"/>
                <c:pt idx="0">
                  <c:v>Inflöde</c:v>
                </c:pt>
              </c:strCache>
            </c:strRef>
          </c:tx>
          <c:spPr>
            <a:ln>
              <a:solidFill>
                <a:srgbClr val="EB6913"/>
              </a:solidFill>
            </a:ln>
          </c:spPr>
          <c:marker>
            <c:symbol val="none"/>
          </c:marker>
          <c:cat>
            <c:strRef>
              <c:f>Blad1!$C$21:$K$21</c:f>
              <c:strCache>
                <c:ptCount val="9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</c:strCache>
            </c:strRef>
          </c:cat>
          <c:val>
            <c:numRef>
              <c:f>Blad1!$C$22:$K$22</c:f>
              <c:numCache>
                <c:formatCode>General</c:formatCode>
                <c:ptCount val="9"/>
                <c:pt idx="0">
                  <c:v>8949</c:v>
                </c:pt>
                <c:pt idx="1">
                  <c:v>7552</c:v>
                </c:pt>
                <c:pt idx="2">
                  <c:v>7458</c:v>
                </c:pt>
                <c:pt idx="3">
                  <c:v>8700</c:v>
                </c:pt>
                <c:pt idx="4">
                  <c:v>9238</c:v>
                </c:pt>
                <c:pt idx="5">
                  <c:v>8895</c:v>
                </c:pt>
                <c:pt idx="6">
                  <c:v>9229</c:v>
                </c:pt>
                <c:pt idx="7">
                  <c:v>9566</c:v>
                </c:pt>
                <c:pt idx="8">
                  <c:v>8736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13-4F0C-A88D-908284C50C27}"/>
            </c:ext>
          </c:extLst>
        </c:ser>
        <c:ser>
          <c:idx val="1"/>
          <c:order val="1"/>
          <c:tx>
            <c:strRef>
              <c:f>Blad1!$B$23</c:f>
              <c:strCache>
                <c:ptCount val="1"/>
                <c:pt idx="0">
                  <c:v>Utflöde</c:v>
                </c:pt>
              </c:strCache>
            </c:strRef>
          </c:tx>
          <c:spPr>
            <a:ln w="28575">
              <a:solidFill>
                <a:srgbClr val="98B604"/>
              </a:solidFill>
            </a:ln>
          </c:spPr>
          <c:marker>
            <c:symbol val="none"/>
          </c:marker>
          <c:cat>
            <c:strRef>
              <c:f>Blad1!$C$21:$K$21</c:f>
              <c:strCache>
                <c:ptCount val="9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</c:strCache>
            </c:strRef>
          </c:cat>
          <c:val>
            <c:numRef>
              <c:f>Blad1!$C$23:$K$23</c:f>
              <c:numCache>
                <c:formatCode>General</c:formatCode>
                <c:ptCount val="9"/>
                <c:pt idx="0">
                  <c:v>9270</c:v>
                </c:pt>
                <c:pt idx="1">
                  <c:v>9359</c:v>
                </c:pt>
                <c:pt idx="2">
                  <c:v>9813</c:v>
                </c:pt>
                <c:pt idx="3">
                  <c:v>10295</c:v>
                </c:pt>
                <c:pt idx="4">
                  <c:v>10075</c:v>
                </c:pt>
                <c:pt idx="5">
                  <c:v>10061</c:v>
                </c:pt>
                <c:pt idx="6">
                  <c:v>10257</c:v>
                </c:pt>
                <c:pt idx="7">
                  <c:v>9975</c:v>
                </c:pt>
                <c:pt idx="8">
                  <c:v>9691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13-4F0C-A88D-908284C50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77528"/>
        <c:axId val="38146296"/>
      </c:lineChart>
      <c:catAx>
        <c:axId val="37877528"/>
        <c:scaling>
          <c:orientation val="minMax"/>
        </c:scaling>
        <c:delete val="0"/>
        <c:axPos val="b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8146296"/>
        <c:crosses val="autoZero"/>
        <c:auto val="1"/>
        <c:lblAlgn val="ctr"/>
        <c:lblOffset val="100"/>
        <c:noMultiLvlLbl val="0"/>
      </c:catAx>
      <c:valAx>
        <c:axId val="38146296"/>
        <c:scaling>
          <c:orientation val="minMax"/>
          <c:max val="12000"/>
          <c:min val="0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969696"/>
            </a:solidFill>
          </a:ln>
        </c:spPr>
        <c:crossAx val="3787752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rgbClr val="969696"/>
          </a:solidFill>
        </a:ln>
      </c:spPr>
    </c:plotArea>
    <c:legend>
      <c:legendPos val="t"/>
      <c:layout>
        <c:manualLayout>
          <c:xMode val="edge"/>
          <c:yMode val="edge"/>
          <c:x val="0.65993661169712281"/>
          <c:y val="0.80592580057535912"/>
          <c:w val="0.29396305650472937"/>
          <c:h val="5.8649237499875571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'Diagram 3'!$C$63</c:f>
              <c:strCache>
                <c:ptCount val="1"/>
                <c:pt idx="0">
                  <c:v>75N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B6913"/>
              </a:solidFill>
              <a:ln w="57150" cap="sq">
                <a:solidFill>
                  <a:srgbClr val="EB691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8154308765561008E-2"/>
                  <c:y val="-1.7112293700856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Riket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Stockholm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Uppsala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6720852404522618E-3"/>
                  <c:y val="5.82420881997136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Skåne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Halland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0514362551870021E-3"/>
                  <c:y val="-2.56684405512853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Västra</a:t>
                    </a:r>
                    <a:r>
                      <a:rPr lang="en-US" baseline="0"/>
                      <a:t> Götaland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2859744990892532E-3"/>
                  <c:y val="4.51339848540534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Dalarna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19637390753918316"/>
                  <c:y val="-7.81689440538038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Västernorrland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6.473779916133425E-2"/>
                  <c:y val="4.52132872095256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Västerbotten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'Diagram 3'!$B$64:$B$85</c:f>
              <c:numCache>
                <c:formatCode>General</c:formatCode>
                <c:ptCount val="22"/>
                <c:pt idx="0">
                  <c:v>8.0954591755724684E-2</c:v>
                </c:pt>
                <c:pt idx="1">
                  <c:v>0.16335662716932961</c:v>
                </c:pt>
                <c:pt idx="2">
                  <c:v>0.10702195827146979</c:v>
                </c:pt>
                <c:pt idx="3">
                  <c:v>7.8346934043839009E-2</c:v>
                </c:pt>
                <c:pt idx="4">
                  <c:v>6.6261370542101489E-2</c:v>
                </c:pt>
                <c:pt idx="5">
                  <c:v>4.9158620856068223E-2</c:v>
                </c:pt>
                <c:pt idx="6">
                  <c:v>6.5321346062849714E-2</c:v>
                </c:pt>
                <c:pt idx="7">
                  <c:v>1.6695469167065873E-2</c:v>
                </c:pt>
                <c:pt idx="8">
                  <c:v>1.6405745501509887E-3</c:v>
                </c:pt>
                <c:pt idx="9">
                  <c:v>3.1808816925961984E-2</c:v>
                </c:pt>
                <c:pt idx="10">
                  <c:v>0.10057154917686784</c:v>
                </c:pt>
                <c:pt idx="11">
                  <c:v>8.974967025434559E-2</c:v>
                </c:pt>
                <c:pt idx="12">
                  <c:v>7.1766981909712313E-2</c:v>
                </c:pt>
                <c:pt idx="13">
                  <c:v>8.8303368691246102E-3</c:v>
                </c:pt>
                <c:pt idx="14">
                  <c:v>5.811002436097891E-2</c:v>
                </c:pt>
                <c:pt idx="15">
                  <c:v>6.35319873314312E-2</c:v>
                </c:pt>
                <c:pt idx="16">
                  <c:v>1.9284685776048135E-2</c:v>
                </c:pt>
                <c:pt idx="17">
                  <c:v>2.2354191683021687E-2</c:v>
                </c:pt>
                <c:pt idx="18">
                  <c:v>-3.3199714728384229E-4</c:v>
                </c:pt>
                <c:pt idx="19">
                  <c:v>2.802708234923703E-3</c:v>
                </c:pt>
                <c:pt idx="20">
                  <c:v>2.2505541946028506E-2</c:v>
                </c:pt>
                <c:pt idx="21">
                  <c:v>-8.5475175277704655E-3</c:v>
                </c:pt>
              </c:numCache>
            </c:numRef>
          </c:xVal>
          <c:yVal>
            <c:numRef>
              <c:f>'Diagram 3'!$C$64:$C$85</c:f>
              <c:numCache>
                <c:formatCode>General</c:formatCode>
                <c:ptCount val="22"/>
                <c:pt idx="0">
                  <c:v>0.16580442096885062</c:v>
                </c:pt>
                <c:pt idx="1">
                  <c:v>0.2314293376240279</c:v>
                </c:pt>
                <c:pt idx="2">
                  <c:v>0.21504424778761061</c:v>
                </c:pt>
                <c:pt idx="3">
                  <c:v>0.13524877365101612</c:v>
                </c:pt>
                <c:pt idx="4">
                  <c:v>0.19291819291819293</c:v>
                </c:pt>
                <c:pt idx="5">
                  <c:v>0.19272727272727272</c:v>
                </c:pt>
                <c:pt idx="6">
                  <c:v>0.11263972484952708</c:v>
                </c:pt>
                <c:pt idx="7">
                  <c:v>0.14673913043478262</c:v>
                </c:pt>
                <c:pt idx="8">
                  <c:v>0.18181818181818182</c:v>
                </c:pt>
                <c:pt idx="9">
                  <c:v>0.1221449851042701</c:v>
                </c:pt>
                <c:pt idx="10">
                  <c:v>0.20925872512258437</c:v>
                </c:pt>
                <c:pt idx="11">
                  <c:v>0.23756906077348067</c:v>
                </c:pt>
                <c:pt idx="12">
                  <c:v>0.1348569075561046</c:v>
                </c:pt>
                <c:pt idx="13">
                  <c:v>5.4273237679351216E-2</c:v>
                </c:pt>
                <c:pt idx="14">
                  <c:v>0.14602487831260141</c:v>
                </c:pt>
                <c:pt idx="15">
                  <c:v>0.10889042039972432</c:v>
                </c:pt>
                <c:pt idx="16">
                  <c:v>0.17565314063368537</c:v>
                </c:pt>
                <c:pt idx="17">
                  <c:v>0.127420362273579</c:v>
                </c:pt>
                <c:pt idx="18">
                  <c:v>4.3695380774032462E-3</c:v>
                </c:pt>
                <c:pt idx="19">
                  <c:v>0.16065192083818394</c:v>
                </c:pt>
                <c:pt idx="20">
                  <c:v>9.843158464034614E-2</c:v>
                </c:pt>
                <c:pt idx="21">
                  <c:v>6.0780550223928344E-2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71920"/>
        <c:axId val="100934280"/>
      </c:scatterChart>
      <c:valAx>
        <c:axId val="3837192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0934280"/>
        <c:crosses val="autoZero"/>
        <c:crossBetween val="midCat"/>
      </c:valAx>
      <c:valAx>
        <c:axId val="100934280"/>
        <c:scaling>
          <c:orientation val="minMax"/>
          <c:max val="0.25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371920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22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78143698835827E-2"/>
          <c:y val="4.519407770009494E-2"/>
          <c:w val="0.92962994780466934"/>
          <c:h val="0.93569783305542509"/>
        </c:manualLayout>
      </c:layout>
      <c:scatterChart>
        <c:scatterStyle val="lineMarker"/>
        <c:varyColors val="0"/>
        <c:ser>
          <c:idx val="0"/>
          <c:order val="0"/>
          <c:tx>
            <c:strRef>
              <c:f>'Diagram 3'!$C$28</c:f>
              <c:strCache>
                <c:ptCount val="1"/>
                <c:pt idx="0">
                  <c:v>75S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B6913"/>
              </a:solidFill>
              <a:ln w="57150" cap="sq">
                <a:solidFill>
                  <a:srgbClr val="EB691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8154308765561008E-2"/>
                  <c:y val="-1.7112293700856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Riket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Stockholm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Uppsala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Halland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0514362551870021E-3"/>
                  <c:y val="-2.56684405512853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Västra</a:t>
                    </a:r>
                    <a:r>
                      <a:rPr lang="en-US" baseline="0"/>
                      <a:t> Götaland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2859744990892532E-3"/>
                  <c:y val="4.51339848540534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Dalarna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17035772080864561"/>
                  <c:y val="-0.111888062600930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Västernorrland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8.8586014820495759E-2"/>
                  <c:y val="-5.59440313004653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Västerbotten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'Diagram 3'!$B$29:$B$50</c:f>
              <c:numCache>
                <c:formatCode>General</c:formatCode>
                <c:ptCount val="22"/>
                <c:pt idx="0">
                  <c:v>8.0954591755724684E-2</c:v>
                </c:pt>
                <c:pt idx="1">
                  <c:v>0.16335662716932961</c:v>
                </c:pt>
                <c:pt idx="2">
                  <c:v>0.10702195827146979</c:v>
                </c:pt>
                <c:pt idx="3">
                  <c:v>7.8346934043839009E-2</c:v>
                </c:pt>
                <c:pt idx="4">
                  <c:v>6.6261370542101489E-2</c:v>
                </c:pt>
                <c:pt idx="5">
                  <c:v>4.9158620856068223E-2</c:v>
                </c:pt>
                <c:pt idx="6">
                  <c:v>6.5321346062849714E-2</c:v>
                </c:pt>
                <c:pt idx="7">
                  <c:v>1.6695469167065873E-2</c:v>
                </c:pt>
                <c:pt idx="8">
                  <c:v>1.6405745501509887E-3</c:v>
                </c:pt>
                <c:pt idx="9">
                  <c:v>3.1808816925961984E-2</c:v>
                </c:pt>
                <c:pt idx="10">
                  <c:v>0.10057154917686784</c:v>
                </c:pt>
                <c:pt idx="11">
                  <c:v>8.974967025434559E-2</c:v>
                </c:pt>
                <c:pt idx="12">
                  <c:v>7.1766981909712313E-2</c:v>
                </c:pt>
                <c:pt idx="13">
                  <c:v>8.8303368691246102E-3</c:v>
                </c:pt>
                <c:pt idx="14">
                  <c:v>5.811002436097891E-2</c:v>
                </c:pt>
                <c:pt idx="15">
                  <c:v>6.35319873314312E-2</c:v>
                </c:pt>
                <c:pt idx="16">
                  <c:v>1.9284685776048135E-2</c:v>
                </c:pt>
                <c:pt idx="17">
                  <c:v>2.2354191683021687E-2</c:v>
                </c:pt>
                <c:pt idx="18">
                  <c:v>-3.3199714728384229E-4</c:v>
                </c:pt>
                <c:pt idx="19">
                  <c:v>2.802708234923703E-3</c:v>
                </c:pt>
                <c:pt idx="20">
                  <c:v>2.2505541946028506E-2</c:v>
                </c:pt>
                <c:pt idx="21">
                  <c:v>-8.5475175277704655E-3</c:v>
                </c:pt>
              </c:numCache>
            </c:numRef>
          </c:xVal>
          <c:yVal>
            <c:numRef>
              <c:f>'Diagram 3'!$C$29:$C$50</c:f>
              <c:numCache>
                <c:formatCode>General</c:formatCode>
                <c:ptCount val="22"/>
                <c:pt idx="0">
                  <c:v>1.6151562772830452E-3</c:v>
                </c:pt>
                <c:pt idx="1">
                  <c:v>3.9287906691221605E-2</c:v>
                </c:pt>
                <c:pt idx="2">
                  <c:v>-4.2449969678593083E-3</c:v>
                </c:pt>
                <c:pt idx="3">
                  <c:v>-2.1496130696474634E-2</c:v>
                </c:pt>
                <c:pt idx="4">
                  <c:v>3.8592508513053347E-2</c:v>
                </c:pt>
                <c:pt idx="5">
                  <c:v>7.6786769049025398E-3</c:v>
                </c:pt>
                <c:pt idx="6">
                  <c:v>2.6104417670682729E-2</c:v>
                </c:pt>
                <c:pt idx="7">
                  <c:v>-1.6447368421052631E-2</c:v>
                </c:pt>
                <c:pt idx="8">
                  <c:v>-3.2679738562091505E-2</c:v>
                </c:pt>
                <c:pt idx="9">
                  <c:v>-2.3329798515376459E-2</c:v>
                </c:pt>
                <c:pt idx="10">
                  <c:v>-8.2590023125206479E-3</c:v>
                </c:pt>
                <c:pt idx="11">
                  <c:v>5.2348993288590606E-2</c:v>
                </c:pt>
                <c:pt idx="12">
                  <c:v>1.5679012345679012E-2</c:v>
                </c:pt>
                <c:pt idx="13">
                  <c:v>-2.9986052998605298E-2</c:v>
                </c:pt>
                <c:pt idx="14">
                  <c:v>-2.2926500337154418E-2</c:v>
                </c:pt>
                <c:pt idx="15">
                  <c:v>-6.1258278145695365E-2</c:v>
                </c:pt>
                <c:pt idx="16">
                  <c:v>-7.9521463757916966E-2</c:v>
                </c:pt>
                <c:pt idx="17">
                  <c:v>-5.3649407361197755E-2</c:v>
                </c:pt>
                <c:pt idx="18">
                  <c:v>-4.5078888054094664E-3</c:v>
                </c:pt>
                <c:pt idx="19">
                  <c:v>-3.5000000000000003E-2</c:v>
                </c:pt>
                <c:pt idx="20">
                  <c:v>4.6394984326018809E-2</c:v>
                </c:pt>
                <c:pt idx="21">
                  <c:v>-7.621736062103035E-2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'Diagram 3'!$B$28</c:f>
              <c:strCache>
                <c:ptCount val="1"/>
                <c:pt idx="0">
                  <c:v>BEF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'Diagram 3'!$A$29:$A$50</c:f>
              <c:strCache>
                <c:ptCount val="22"/>
                <c:pt idx="0">
                  <c:v>Riket</c:v>
                </c:pt>
                <c:pt idx="1">
                  <c:v>Stockholms län</c:v>
                </c:pt>
                <c:pt idx="2">
                  <c:v>Uppsala län</c:v>
                </c:pt>
                <c:pt idx="3">
                  <c:v>Södermanlands län</c:v>
                </c:pt>
                <c:pt idx="4">
                  <c:v>Östergötlands län</c:v>
                </c:pt>
                <c:pt idx="5">
                  <c:v>Jönköpings län</c:v>
                </c:pt>
                <c:pt idx="6">
                  <c:v>Kronobergs län</c:v>
                </c:pt>
                <c:pt idx="7">
                  <c:v>Kalmar län</c:v>
                </c:pt>
                <c:pt idx="8">
                  <c:v>Gotlands län</c:v>
                </c:pt>
                <c:pt idx="9">
                  <c:v>Blekinge län</c:v>
                </c:pt>
                <c:pt idx="10">
                  <c:v>Skåne län</c:v>
                </c:pt>
                <c:pt idx="11">
                  <c:v>Hallands län</c:v>
                </c:pt>
                <c:pt idx="12">
                  <c:v>Västra Götalands län</c:v>
                </c:pt>
                <c:pt idx="13">
                  <c:v>Värmlands län</c:v>
                </c:pt>
                <c:pt idx="14">
                  <c:v>Örebro län</c:v>
                </c:pt>
                <c:pt idx="15">
                  <c:v>Västmanlands län</c:v>
                </c:pt>
                <c:pt idx="16">
                  <c:v>Dalarnas län</c:v>
                </c:pt>
                <c:pt idx="17">
                  <c:v>Gävleborgs län</c:v>
                </c:pt>
                <c:pt idx="18">
                  <c:v>Västernorrlands län</c:v>
                </c:pt>
                <c:pt idx="19">
                  <c:v>Jämtlands län</c:v>
                </c:pt>
                <c:pt idx="20">
                  <c:v>Västerbottens län</c:v>
                </c:pt>
                <c:pt idx="21">
                  <c:v>Norrbottens län</c:v>
                </c:pt>
              </c:strCache>
            </c:strRef>
          </c:xVal>
          <c:yVal>
            <c:numRef>
              <c:f>'Diagram 3'!$B$29:$B$50</c:f>
              <c:numCache>
                <c:formatCode>General</c:formatCode>
                <c:ptCount val="22"/>
                <c:pt idx="0">
                  <c:v>8.0954591755724684E-2</c:v>
                </c:pt>
                <c:pt idx="1">
                  <c:v>0.16335662716932961</c:v>
                </c:pt>
                <c:pt idx="2">
                  <c:v>0.10702195827146979</c:v>
                </c:pt>
                <c:pt idx="3">
                  <c:v>7.8346934043839009E-2</c:v>
                </c:pt>
                <c:pt idx="4">
                  <c:v>6.6261370542101489E-2</c:v>
                </c:pt>
                <c:pt idx="5">
                  <c:v>4.9158620856068223E-2</c:v>
                </c:pt>
                <c:pt idx="6">
                  <c:v>6.5321346062849714E-2</c:v>
                </c:pt>
                <c:pt idx="7">
                  <c:v>1.6695469167065873E-2</c:v>
                </c:pt>
                <c:pt idx="8">
                  <c:v>1.6405745501509887E-3</c:v>
                </c:pt>
                <c:pt idx="9">
                  <c:v>3.1808816925961984E-2</c:v>
                </c:pt>
                <c:pt idx="10">
                  <c:v>0.10057154917686784</c:v>
                </c:pt>
                <c:pt idx="11">
                  <c:v>8.974967025434559E-2</c:v>
                </c:pt>
                <c:pt idx="12">
                  <c:v>7.1766981909712313E-2</c:v>
                </c:pt>
                <c:pt idx="13">
                  <c:v>8.8303368691246102E-3</c:v>
                </c:pt>
                <c:pt idx="14">
                  <c:v>5.811002436097891E-2</c:v>
                </c:pt>
                <c:pt idx="15">
                  <c:v>6.35319873314312E-2</c:v>
                </c:pt>
                <c:pt idx="16">
                  <c:v>1.9284685776048135E-2</c:v>
                </c:pt>
                <c:pt idx="17">
                  <c:v>2.2354191683021687E-2</c:v>
                </c:pt>
                <c:pt idx="18">
                  <c:v>-3.3199714728384229E-4</c:v>
                </c:pt>
                <c:pt idx="19">
                  <c:v>2.802708234923703E-3</c:v>
                </c:pt>
                <c:pt idx="20">
                  <c:v>2.2505541946028506E-2</c:v>
                </c:pt>
                <c:pt idx="21">
                  <c:v>-8.5475175277704655E-3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37416"/>
        <c:axId val="100937808"/>
      </c:scatterChart>
      <c:valAx>
        <c:axId val="100937416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0937808"/>
        <c:crosses val="autoZero"/>
        <c:crossBetween val="midCat"/>
      </c:valAx>
      <c:valAx>
        <c:axId val="10093780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0937416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22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0.0396</cdr:x>
      <cdr:y>0.04125</cdr:y>
    </cdr:from>
    <cdr:to>
      <cdr:x>0.95442</cdr:x>
      <cdr:y>0.82424</cdr:y>
    </cdr:to>
    <cdr:cxnSp macro="">
      <cdr:nvCxnSpPr>
        <cdr:cNvPr id="3" name="Rak 2"/>
        <cdr:cNvCxnSpPr/>
      </cdr:nvCxnSpPr>
      <cdr:spPr>
        <a:xfrm xmlns:a="http://schemas.openxmlformats.org/drawingml/2006/main" flipV="1">
          <a:off x="284747" y="198610"/>
          <a:ext cx="6577264" cy="37698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0.0318</cdr:x>
      <cdr:y>0.03941</cdr:y>
    </cdr:from>
    <cdr:to>
      <cdr:x>0.23005</cdr:x>
      <cdr:y>0.1289</cdr:y>
    </cdr:to>
    <cdr:sp macro="" textlink="">
      <cdr:nvSpPr>
        <cdr:cNvPr id="4" name="textruta 7"/>
        <cdr:cNvSpPr txBox="1"/>
      </cdr:nvSpPr>
      <cdr:spPr>
        <a:xfrm xmlns:a="http://schemas.openxmlformats.org/drawingml/2006/main">
          <a:off x="228600" y="189755"/>
          <a:ext cx="142539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100" b="1" dirty="0" smtClean="0"/>
            <a:t>GRUNDUTBILDADE</a:t>
          </a:r>
        </a:p>
        <a:p xmlns:a="http://schemas.openxmlformats.org/drawingml/2006/main">
          <a:r>
            <a:rPr lang="sv-SE" sz="1100" b="1" dirty="0" smtClean="0"/>
            <a:t> SJUKSKÖTERSKOR </a:t>
          </a:r>
          <a:r>
            <a:rPr lang="el-GR" sz="1100" b="1" dirty="0" smtClean="0"/>
            <a:t>Δ</a:t>
          </a:r>
          <a:endParaRPr lang="sv-SE" sz="1100" b="1" dirty="0"/>
        </a:p>
      </cdr:txBody>
    </cdr:sp>
  </cdr:relSizeAnchor>
  <cdr:relSizeAnchor xmlns:cdr="http://schemas.openxmlformats.org/drawingml/2006/chartDrawing">
    <cdr:from>
      <cdr:x>0.79527</cdr:x>
      <cdr:y>0.62499</cdr:y>
    </cdr:from>
    <cdr:to>
      <cdr:x>0.94202</cdr:x>
      <cdr:y>0.67932</cdr:y>
    </cdr:to>
    <cdr:sp macro="" textlink="">
      <cdr:nvSpPr>
        <cdr:cNvPr id="5" name="textruta 6"/>
        <cdr:cNvSpPr txBox="1"/>
      </cdr:nvSpPr>
      <cdr:spPr>
        <a:xfrm xmlns:a="http://schemas.openxmlformats.org/drawingml/2006/main">
          <a:off x="5717738" y="3009153"/>
          <a:ext cx="10550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100" b="1" dirty="0" smtClean="0"/>
            <a:t>BEFOLKNING </a:t>
          </a:r>
          <a:r>
            <a:rPr lang="el-GR" sz="1100" b="1" dirty="0" smtClean="0"/>
            <a:t>Δ</a:t>
          </a:r>
          <a:endParaRPr lang="sv-SE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0.57702</cdr:x>
      <cdr:y>0.71042</cdr:y>
    </cdr:from>
    <cdr:to>
      <cdr:x>0.67233</cdr:x>
      <cdr:y>0.75748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325640" y="3458682"/>
          <a:ext cx="714487" cy="229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1200" dirty="0"/>
            <a:t>Skåne</a:t>
          </a:r>
        </a:p>
      </cdr:txBody>
    </cdr:sp>
  </cdr:relSizeAnchor>
  <cdr:relSizeAnchor xmlns:cdr="http://schemas.openxmlformats.org/drawingml/2006/chartDrawing">
    <cdr:from>
      <cdr:x>0.03315</cdr:x>
      <cdr:y>0.04523</cdr:y>
    </cdr:from>
    <cdr:to>
      <cdr:x>0.95604</cdr:x>
      <cdr:y>0.81941</cdr:y>
    </cdr:to>
    <cdr:cxnSp macro="">
      <cdr:nvCxnSpPr>
        <cdr:cNvPr id="3" name="Rak 2"/>
        <cdr:cNvCxnSpPr/>
      </cdr:nvCxnSpPr>
      <cdr:spPr>
        <a:xfrm xmlns:a="http://schemas.openxmlformats.org/drawingml/2006/main" flipV="1">
          <a:off x="248492" y="220219"/>
          <a:ext cx="6918402" cy="37690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70D7-4141-437A-80EF-6A84B663A3E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58406-AB7D-4DCB-AAAA-B4FC4C21B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52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här är intressant för att den</a:t>
            </a:r>
            <a:r>
              <a:rPr lang="sv-SE" baseline="0" dirty="0" smtClean="0"/>
              <a:t> visar på ett starkt samband mellan demografi och arbetsmarknad. Statistiken kommer från RMI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8406-AB7D-4DCB-AAAA-B4FC4C21B89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49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här är intressant för att den</a:t>
            </a:r>
            <a:r>
              <a:rPr lang="sv-SE" baseline="0" dirty="0" smtClean="0"/>
              <a:t> visar att det under flera år varit färre som utbildar sig på vård- och omsorgsutbildningen än åldersavgångar från gruppen.</a:t>
            </a:r>
          </a:p>
          <a:p>
            <a:r>
              <a:rPr lang="sv-SE" baseline="0" dirty="0" smtClean="0"/>
              <a:t>Statistiken kommer från RMI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8406-AB7D-4DCB-AAAA-B4FC4C21B89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02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här är intressant för att den visar ett mönster som man kanske</a:t>
            </a:r>
            <a:r>
              <a:rPr lang="sv-SE" baseline="0" dirty="0" smtClean="0"/>
              <a:t> inte tänker sig med tanke på bristsituationen. Statistiken kommer från RMI.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8406-AB7D-4DCB-AAAA-B4FC4C21B89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57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här är intressant för att den visar tydligt att antalet specialistutbildade sjuksköterskor faktiskt minskar eller ökar långsammare än befolkningstillväxten.</a:t>
            </a:r>
            <a:r>
              <a:rPr lang="sv-SE" baseline="0" dirty="0" smtClean="0"/>
              <a:t> Bekräftar bilden av brist som framkommer i SCB:s Arbetskraftsbarometer och i Arbetsförmedlingens prognoser/Yrkeskompassen.</a:t>
            </a:r>
          </a:p>
          <a:p>
            <a:r>
              <a:rPr lang="sv-SE" baseline="0" dirty="0" smtClean="0"/>
              <a:t>Statistiken kommer från RMI.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8406-AB7D-4DCB-AAAA-B4FC4C21B89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12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520D5C2-1190-4E7A-BA9F-754B59634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9448B6A8-C03F-4739-A886-50B24FF87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F0CE8C1-0A15-4D4C-963E-0595B972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907180B0-803C-4210-9CB6-C8DE9F6F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23780F3E-CC1A-4F2F-8B96-566F443C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68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83DD73F-6502-4666-A5B2-C353508A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40B15396-89BC-4AA7-9E1D-3D390568B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AAE450F-2A29-4F32-9E10-ED497A3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C1901F3D-5CCD-4397-A2EE-E34ADC6C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8216A5C6-F71F-4817-806F-C2097C99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96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2AEDE884-38CE-4D4D-86EE-0D5F8EAC1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3A559D11-9359-457E-8395-EACBFAC73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C49AA6A1-2BB5-4057-A20D-78268A50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E3AE305-64C5-449F-AFBB-39A8AB3B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45E290EB-1D7D-425B-9AFB-6FD61A23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79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91B1E35-399C-4EC3-9C74-85ACA682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A249534-4369-4369-843B-4D9BE388D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4DD6E22-484D-49D5-9D73-5148CA1E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3A95516F-67DF-41FE-B82A-72B4B185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4187B6F-19BA-4941-94E5-2AA571D1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89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119B5B8-243E-453B-A221-90264F7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0CF04DB3-8D59-48A5-9C8E-DEC3E90C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583ED1B-A21E-4BE6-821D-19BDC6B1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7C936604-CF9B-4AEA-89A7-994463C5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44A64DD8-447F-4023-ABFD-1587DF77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05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4832373-C331-4403-B507-2929137C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DA2768F7-A842-4609-B35D-E7A26DA59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7075010C-53DF-408C-B9E2-B490AE477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DD2EBB71-1CDC-4C47-9152-03145879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79FF742F-234E-4DC6-B3A3-E6E2174C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F4F1F123-7508-41BC-B81A-BDD29FAF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37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2844130-BDCA-4E81-B3E6-3A40C646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D9E85184-54B4-4165-8C0B-BCABF2B9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CF66483F-8E86-4544-BF18-454B7B800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2299943-8DC6-49C4-ACA5-D984B0897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F0646E9E-12AA-4DCF-BCAD-AB7AFAF33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0C252E54-8398-401B-927A-62701E48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60E72B88-B90F-4957-BD95-C9FAC22B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58A568F8-4981-4B65-9741-990C98B7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5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8B772AC-2701-47EC-8DBA-E2BA747D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13B17D20-817D-48E9-AEB9-DE745F4E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3BCE682F-1A54-427E-87E3-EF3EC9A7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78A4682-658A-4787-97EF-D184C2A0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23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8A4E7558-BAE6-4510-A283-77482CE2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01A27192-355D-4398-B77D-BE0C777C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A1B3C05-9D60-4593-A0D2-95AE527B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31E3330-C10B-4958-8B98-729348B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DBA6835-BA9F-4F19-800B-BF05AE7D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AEF285B7-7A00-4485-A8CE-862835C0C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D1EEDA81-C7AD-4288-BBC4-B9DAD9A8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0DBBDC8A-B8FA-4BE6-A28C-DBBFFDA1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FFEBC5B2-465D-40AC-A4EE-1343D404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96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C442D24-472C-4D18-A08C-CBBE546C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43D77310-C7C0-4AD4-AFE7-7A183F92D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48F25C0B-C118-4E30-8714-027C1AAC9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9E5E3F7C-6B47-470C-BFBA-5B34F267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F4EF416C-1D83-46D7-89A8-092FB296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F2E77E44-7E21-4AF5-95F2-7F2E6632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69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F9A794A2-F940-4BCC-9EBB-659C97EA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94490FC7-6921-4D19-B310-DB19DC296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1DD3D9E-BE2D-431D-95AE-9455A8169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D376-7F0E-4635-B684-BB20AAF051A2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6B867F98-6991-488C-B3A6-D7DEEC91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3100F51-5355-408E-BA4D-452BDC728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9987-5316-4D54-862C-833981F1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26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77E865D-86A7-49AF-B4A5-DE1AFAD49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Vård och omsorg</a:t>
            </a:r>
            <a:br>
              <a:rPr lang="sv-SE" sz="4000" dirty="0" smtClean="0"/>
            </a:b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Exempel </a:t>
            </a:r>
            <a:r>
              <a:rPr lang="sv-SE" sz="4000" dirty="0" smtClean="0"/>
              <a:t>på intressanta diagram från Regionala matchningsindikatorerna</a:t>
            </a:r>
            <a:endParaRPr lang="sv-SE" sz="4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C2467A94-93A9-4AE7-98DF-A79B584CA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Anders </a:t>
            </a:r>
            <a:r>
              <a:rPr lang="sv-SE" dirty="0"/>
              <a:t>A</a:t>
            </a:r>
            <a:r>
              <a:rPr lang="sv-SE" dirty="0" smtClean="0"/>
              <a:t>xelsson, Region Skåne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47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026"/>
          </a:xfrm>
        </p:spPr>
        <p:txBody>
          <a:bodyPr>
            <a:normAutofit fontScale="90000"/>
          </a:bodyPr>
          <a:lstStyle/>
          <a:p>
            <a:r>
              <a:rPr lang="sv-SE" sz="2000" b="1" i="1" dirty="0" smtClean="0"/>
              <a:t>Starkt samband mellan andelen äldre i befolkningen och andelen vård- och omsorgsutbildade</a:t>
            </a:r>
            <a:endParaRPr lang="sv-SE" sz="2000" b="1" i="1" dirty="0"/>
          </a:p>
        </p:txBody>
      </p:sp>
      <p:pic>
        <p:nvPicPr>
          <p:cNvPr id="4" name="Bildobjekt 3"/>
          <p:cNvPicPr/>
          <p:nvPr/>
        </p:nvPicPr>
        <p:blipFill>
          <a:blip r:embed="rId3"/>
          <a:stretch>
            <a:fillRect/>
          </a:stretch>
        </p:blipFill>
        <p:spPr>
          <a:xfrm>
            <a:off x="932830" y="1057674"/>
            <a:ext cx="7759908" cy="4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rmAutofit/>
          </a:bodyPr>
          <a:lstStyle/>
          <a:p>
            <a:r>
              <a:rPr lang="sv-SE" sz="2000" b="1" i="1" dirty="0" smtClean="0"/>
              <a:t>In och utflöden från Vård- och omsorgsutbildade</a:t>
            </a:r>
            <a:endParaRPr lang="sv-SE" sz="2000" b="1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0053213"/>
              </p:ext>
            </p:extLst>
          </p:nvPr>
        </p:nvGraphicFramePr>
        <p:xfrm>
          <a:off x="838200" y="1049918"/>
          <a:ext cx="7118268" cy="495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7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026"/>
          </a:xfrm>
        </p:spPr>
        <p:txBody>
          <a:bodyPr>
            <a:normAutofit fontScale="90000"/>
          </a:bodyPr>
          <a:lstStyle/>
          <a:p>
            <a:r>
              <a:rPr lang="sv-SE" sz="2000" b="1" i="1" dirty="0" smtClean="0"/>
              <a:t>Antalet förvärvsarbetande grundutbildade sjuksköterskor ökar snabbare än befolkningen i nästa alla regioner.</a:t>
            </a:r>
            <a:endParaRPr lang="sv-SE" sz="2000" b="1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9013098"/>
              </p:ext>
            </p:extLst>
          </p:nvPr>
        </p:nvGraphicFramePr>
        <p:xfrm>
          <a:off x="838199" y="1096426"/>
          <a:ext cx="6880761" cy="494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13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898"/>
          </a:xfrm>
        </p:spPr>
        <p:txBody>
          <a:bodyPr>
            <a:normAutofit fontScale="90000"/>
          </a:bodyPr>
          <a:lstStyle/>
          <a:p>
            <a:r>
              <a:rPr lang="sv-SE" sz="2000" b="1" i="1" dirty="0" smtClean="0"/>
              <a:t>Antalet förvärvsarbetande specialistutbildade sjuksköterskor har ökat långsammare än befolkningen under senare år </a:t>
            </a:r>
            <a:endParaRPr lang="sv-SE" sz="2000" b="1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898045"/>
              </p:ext>
            </p:extLst>
          </p:nvPr>
        </p:nvGraphicFramePr>
        <p:xfrm>
          <a:off x="838199" y="1096818"/>
          <a:ext cx="7296397" cy="488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21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gionSkane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CB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5A417"/>
    </a:accent1>
    <a:accent2>
      <a:srgbClr val="919294"/>
    </a:accent2>
    <a:accent3>
      <a:srgbClr val="1098AF"/>
    </a:accent3>
    <a:accent4>
      <a:srgbClr val="A2B236"/>
    </a:accent4>
    <a:accent5>
      <a:srgbClr val="702679"/>
    </a:accent5>
    <a:accent6>
      <a:srgbClr val="0000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200</Words>
  <Application>Microsoft Office PowerPoint</Application>
  <PresentationFormat>Bredbild</PresentationFormat>
  <Paragraphs>37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Vård och omsorg  Exempel på intressanta diagram från Regionala matchningsindikatorerna</vt:lpstr>
      <vt:lpstr>Starkt samband mellan andelen äldre i befolkningen och andelen vård- och omsorgsutbildade</vt:lpstr>
      <vt:lpstr>In och utflöden från Vård- och omsorgsutbildade</vt:lpstr>
      <vt:lpstr>Antalet förvärvsarbetande grundutbildade sjuksköterskor ökar snabbare än befolkningen i nästa alla regioner.</vt:lpstr>
      <vt:lpstr>Antalet förvärvsarbetande specialistutbildade sjuksköterskor har ökat långsammare än befolkningen under senare år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Harun Nasufovski</dc:creator>
  <cp:lastModifiedBy>Axelsson Anders</cp:lastModifiedBy>
  <cp:revision>22</cp:revision>
  <dcterms:created xsi:type="dcterms:W3CDTF">2017-11-30T15:00:07Z</dcterms:created>
  <dcterms:modified xsi:type="dcterms:W3CDTF">2018-02-20T15:02:03Z</dcterms:modified>
</cp:coreProperties>
</file>