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28" r:id="rId1"/>
  </p:sldMasterIdLst>
  <p:notesMasterIdLst>
    <p:notesMasterId r:id="rId10"/>
  </p:notesMasterIdLst>
  <p:sldIdLst>
    <p:sldId id="463" r:id="rId2"/>
    <p:sldId id="462" r:id="rId3"/>
    <p:sldId id="464" r:id="rId4"/>
    <p:sldId id="529" r:id="rId5"/>
    <p:sldId id="465" r:id="rId6"/>
    <p:sldId id="466" r:id="rId7"/>
    <p:sldId id="467" r:id="rId8"/>
    <p:sldId id="469" r:id="rId9"/>
  </p:sldIdLst>
  <p:sldSz cx="9144000" cy="5143500" type="screen16x9"/>
  <p:notesSz cx="6858000" cy="9144000"/>
  <p:embeddedFontLst>
    <p:embeddedFont>
      <p:font typeface="Thin Press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93">
          <p15:clr>
            <a:srgbClr val="A4A3A4"/>
          </p15:clr>
        </p15:guide>
        <p15:guide id="2" orient="horz" pos="1030" userDrawn="1">
          <p15:clr>
            <a:srgbClr val="A4A3A4"/>
          </p15:clr>
        </p15:guide>
        <p15:guide id="3" orient="horz" pos="1576">
          <p15:clr>
            <a:srgbClr val="A4A3A4"/>
          </p15:clr>
        </p15:guide>
        <p15:guide id="4" pos="862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872" userDrawn="1">
          <p15:clr>
            <a:srgbClr val="A4A3A4"/>
          </p15:clr>
        </p15:guide>
        <p15:guide id="7" orient="horz" pos="2232" userDrawn="1">
          <p15:clr>
            <a:srgbClr val="A4A3A4"/>
          </p15:clr>
        </p15:guide>
        <p15:guide id="8" pos="3084" userDrawn="1">
          <p15:clr>
            <a:srgbClr val="A4A3A4"/>
          </p15:clr>
        </p15:guide>
        <p15:guide id="9" orient="horz" pos="2550" userDrawn="1">
          <p15:clr>
            <a:srgbClr val="A4A3A4"/>
          </p15:clr>
        </p15:guide>
        <p15:guide id="10" orient="horz" pos="2731" userDrawn="1">
          <p15:clr>
            <a:srgbClr val="A4A3A4"/>
          </p15:clr>
        </p15:guide>
        <p15:guide id="11" pos="295" userDrawn="1">
          <p15:clr>
            <a:srgbClr val="A4A3A4"/>
          </p15:clr>
        </p15:guide>
        <p15:guide id="12" orient="horz" pos="781" userDrawn="1">
          <p15:clr>
            <a:srgbClr val="A4A3A4"/>
          </p15:clr>
        </p15:guide>
        <p15:guide id="13" orient="horz" pos="3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uti Kuittinen" initials="" lastIdx="9" clrIdx="0"/>
  <p:cmAuthor id="1" name="Botås Karin" initials="BK" lastIdx="3" clrIdx="1">
    <p:extLst>
      <p:ext uri="{19B8F6BF-5375-455C-9EA6-DF929625EA0E}">
        <p15:presenceInfo xmlns:p15="http://schemas.microsoft.com/office/powerpoint/2012/main" userId="S-1-5-21-1499430162-1245868380-186260367-56710" providerId="AD"/>
      </p:ext>
    </p:extLst>
  </p:cmAuthor>
  <p:cmAuthor id="2" name="Eva Moe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A000"/>
    <a:srgbClr val="FFFFFF"/>
    <a:srgbClr val="E46C0A"/>
    <a:srgbClr val="F15B0C"/>
    <a:srgbClr val="FFA1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903808-8B25-4DAE-A35B-F2D0D3C7A797}">
  <a:tblStyle styleId="{08903808-8B25-4DAE-A35B-F2D0D3C7A797}" styleName="Table_0"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3797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91"/>
    <p:restoredTop sz="91913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91" y="67"/>
      </p:cViewPr>
      <p:guideLst>
        <p:guide orient="horz" pos="1493"/>
        <p:guide orient="horz" pos="1030"/>
        <p:guide orient="horz" pos="1576"/>
        <p:guide pos="862"/>
        <p:guide pos="2880"/>
        <p:guide orient="horz" pos="872"/>
        <p:guide orient="horz" pos="2232"/>
        <p:guide pos="3084"/>
        <p:guide orient="horz" pos="2550"/>
        <p:guide orient="horz" pos="2731"/>
        <p:guide pos="295"/>
        <p:guide orient="horz" pos="781"/>
        <p:guide orient="horz" pos="3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5764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22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50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69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5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65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17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09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 hasCustomPrompt="1"/>
          </p:nvPr>
        </p:nvSpPr>
        <p:spPr>
          <a:xfrm>
            <a:off x="711200" y="2150850"/>
            <a:ext cx="7636933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9000" spc="300">
                <a:solidFill>
                  <a:srgbClr val="E46C0A"/>
                </a:solidFill>
                <a:latin typeface="Thin Press"/>
                <a:cs typeface="Thin Press"/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r>
              <a:rPr lang="sv-SE" dirty="0" err="1"/>
              <a:t>ee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95867" y="254000"/>
            <a:ext cx="7620000" cy="101772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9000" cap="all" spc="300">
                <a:solidFill>
                  <a:srgbClr val="E46C0A"/>
                </a:solidFill>
                <a:latin typeface="Thin Press"/>
                <a:cs typeface="Thin Pres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sv-SE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95867" y="1925721"/>
            <a:ext cx="7620000" cy="284947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0" lvl="0" indent="0">
              <a:spcBef>
                <a:spcPts val="0"/>
              </a:spcBef>
              <a:buNone/>
              <a:defRPr sz="2400">
                <a:latin typeface="Gotham-Medium"/>
                <a:cs typeface="Gotham-Medium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A6C266-9B13-EB49-918D-B172D2999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"/>
            <a:ext cx="9144000" cy="51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994BBE-D51B-0046-B303-CDBF01B416BB}"/>
              </a:ext>
            </a:extLst>
          </p:cNvPr>
          <p:cNvSpPr/>
          <p:nvPr/>
        </p:nvSpPr>
        <p:spPr>
          <a:xfrm>
            <a:off x="4760994" y="1785024"/>
            <a:ext cx="3835400" cy="1339175"/>
          </a:xfrm>
          <a:prstGeom prst="rect">
            <a:avLst/>
          </a:prstGeom>
          <a:solidFill>
            <a:srgbClr val="FFFF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3819F5-1E14-DE4F-B13D-905392B0E7C3}"/>
              </a:ext>
            </a:extLst>
          </p:cNvPr>
          <p:cNvSpPr/>
          <p:nvPr/>
        </p:nvSpPr>
        <p:spPr>
          <a:xfrm>
            <a:off x="503528" y="3416300"/>
            <a:ext cx="3835400" cy="1339175"/>
          </a:xfrm>
          <a:prstGeom prst="rect">
            <a:avLst/>
          </a:prstGeom>
          <a:solidFill>
            <a:srgbClr val="FFFF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7E2314-B632-E94E-85EA-12A20DC710A4}"/>
              </a:ext>
            </a:extLst>
          </p:cNvPr>
          <p:cNvSpPr/>
          <p:nvPr/>
        </p:nvSpPr>
        <p:spPr>
          <a:xfrm>
            <a:off x="4760994" y="3416299"/>
            <a:ext cx="3835400" cy="1339175"/>
          </a:xfrm>
          <a:prstGeom prst="rect">
            <a:avLst/>
          </a:prstGeom>
          <a:solidFill>
            <a:srgbClr val="FFFF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82BC91-A851-6944-8B50-290BA35D0F9D}"/>
              </a:ext>
            </a:extLst>
          </p:cNvPr>
          <p:cNvSpPr/>
          <p:nvPr/>
        </p:nvSpPr>
        <p:spPr>
          <a:xfrm>
            <a:off x="503528" y="1785025"/>
            <a:ext cx="3835400" cy="1339175"/>
          </a:xfrm>
          <a:prstGeom prst="rect">
            <a:avLst/>
          </a:prstGeom>
          <a:solidFill>
            <a:srgbClr val="FFFF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1283446" y="470380"/>
            <a:ext cx="7860553" cy="13146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sv-SE" sz="6800" dirty="0"/>
              <a:t>BYGGSTENARNA I ETT EXPERIMENT</a:t>
            </a:r>
            <a:endParaRPr lang="sv-SE" sz="6800" dirty="0">
              <a:latin typeface="Gotham-Medium"/>
              <a:cs typeface="Gotham-Medium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08CD2B2-A256-EF43-AB1E-293B685E32B8}"/>
              </a:ext>
            </a:extLst>
          </p:cNvPr>
          <p:cNvSpPr txBox="1">
            <a:spLocks/>
          </p:cNvSpPr>
          <p:nvPr/>
        </p:nvSpPr>
        <p:spPr>
          <a:xfrm>
            <a:off x="762291" y="1889125"/>
            <a:ext cx="3317875" cy="1527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>
              <a:lnSpc>
                <a:spcPts val="3320"/>
              </a:lnSpc>
            </a:pPr>
            <a:r>
              <a:rPr lang="sv-SE" sz="23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Strategier, </a:t>
            </a:r>
            <a:r>
              <a:rPr lang="sv-SE" sz="2300" b="1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sv-SE" sz="23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</a:t>
            </a:r>
          </a:p>
          <a:p>
            <a:pPr algn="ctr">
              <a:lnSpc>
                <a:spcPts val="3320"/>
              </a:lnSpc>
            </a:pPr>
            <a:r>
              <a:rPr lang="sv-SE" sz="23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uppsatta målen</a:t>
            </a:r>
            <a:endParaRPr lang="sv-SE" sz="3200" b="1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2B69067C-8BDC-1740-A69D-9A63B30FBBDF}"/>
              </a:ext>
            </a:extLst>
          </p:cNvPr>
          <p:cNvSpPr txBox="1">
            <a:spLocks/>
          </p:cNvSpPr>
          <p:nvPr/>
        </p:nvSpPr>
        <p:spPr>
          <a:xfrm>
            <a:off x="5019757" y="2077125"/>
            <a:ext cx="3317875" cy="1527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>
              <a:lnSpc>
                <a:spcPts val="3320"/>
              </a:lnSpc>
            </a:pPr>
            <a:r>
              <a:rPr lang="sv-SE" sz="23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Utvärdering</a:t>
            </a:r>
            <a:endParaRPr lang="sv-SE" sz="3200" b="1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9FD3766-3B9C-F544-8C30-8A014690B30D}"/>
              </a:ext>
            </a:extLst>
          </p:cNvPr>
          <p:cNvSpPr txBox="1">
            <a:spLocks/>
          </p:cNvSpPr>
          <p:nvPr/>
        </p:nvSpPr>
        <p:spPr>
          <a:xfrm>
            <a:off x="762291" y="3721098"/>
            <a:ext cx="3317875" cy="1527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>
              <a:lnSpc>
                <a:spcPts val="3320"/>
              </a:lnSpc>
            </a:pPr>
            <a:r>
              <a:rPr lang="sv-SE" sz="23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Kunskap</a:t>
            </a:r>
            <a:endParaRPr lang="sv-SE" sz="3200" b="1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939DA64D-B0B5-3447-8AD5-498493900AFA}"/>
              </a:ext>
            </a:extLst>
          </p:cNvPr>
          <p:cNvSpPr txBox="1">
            <a:spLocks/>
          </p:cNvSpPr>
          <p:nvPr/>
        </p:nvSpPr>
        <p:spPr>
          <a:xfrm>
            <a:off x="5019757" y="3721098"/>
            <a:ext cx="3317875" cy="1527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>
              <a:lnSpc>
                <a:spcPts val="3320"/>
              </a:lnSpc>
            </a:pPr>
            <a:r>
              <a:rPr lang="sv-SE" sz="23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Människor</a:t>
            </a:r>
            <a:endParaRPr lang="sv-SE" sz="3200" b="1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bldLvl="2"/>
      <p:bldP spid="3" grpId="0" build="allAtOnce" bldLvl="2"/>
      <p:bldP spid="4" grpId="0" build="allAtOnce" bldLvl="2"/>
      <p:bldP spid="6" grpId="0" build="allAtOnce" bldLvl="2"/>
      <p:bldP spid="7" grpId="0" build="allAtOnce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282482" y="462760"/>
            <a:ext cx="7860553" cy="13146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sv-SE" sz="6800" dirty="0"/>
              <a:t>Steg för steg</a:t>
            </a:r>
            <a:endParaRPr lang="sv-SE" sz="6800" dirty="0">
              <a:latin typeface="Gotham-Medium"/>
              <a:cs typeface="Gotham-Medium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08CD2B2-A256-EF43-AB1E-293B685E32B8}"/>
              </a:ext>
            </a:extLst>
          </p:cNvPr>
          <p:cNvSpPr txBox="1">
            <a:spLocks/>
          </p:cNvSpPr>
          <p:nvPr/>
        </p:nvSpPr>
        <p:spPr>
          <a:xfrm>
            <a:off x="1282482" y="1496575"/>
            <a:ext cx="7860553" cy="12122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sv-SE" sz="23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Bestäm syftet</a:t>
            </a:r>
            <a:endParaRPr lang="sv-SE" sz="3200" b="1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6">
            <a:extLst>
              <a:ext uri="{FF2B5EF4-FFF2-40B4-BE49-F238E27FC236}">
                <a16:creationId xmlns:a16="http://schemas.microsoft.com/office/drawing/2014/main" id="{5A0B0D74-56E5-F54F-B245-51176954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25" y="2040352"/>
            <a:ext cx="78398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fontAlgn="base">
              <a:buFont typeface="+mj-lt"/>
              <a:buAutoNum type="arabicPeriod"/>
            </a:pPr>
            <a:r>
              <a:rPr lang="sv-SE" sz="1500" dirty="0"/>
              <a:t>Välj ett övergripande mål från RUS eller en annan strategi.</a:t>
            </a:r>
          </a:p>
          <a:p>
            <a:pPr marL="342900" indent="-342900" fontAlgn="base">
              <a:buFont typeface="+mj-lt"/>
              <a:buAutoNum type="arabicPeriod"/>
            </a:pPr>
            <a:endParaRPr lang="sv-SE" sz="1500" dirty="0"/>
          </a:p>
          <a:p>
            <a:pPr marL="342900" indent="-342900" fontAlgn="base">
              <a:buFont typeface="+mj-lt"/>
              <a:buAutoNum type="arabicPeriod"/>
            </a:pPr>
            <a:r>
              <a:rPr lang="sv-SE" sz="1500" dirty="0"/>
              <a:t>Detta vet vi redan: Beskriv var man kan finna bakgrundsinformation (namnge forskning, statistik och analyser, goda exempel, lyckade lösningar </a:t>
            </a:r>
            <a:r>
              <a:rPr lang="sv-SE" sz="1500" dirty="0" err="1"/>
              <a:t>etc</a:t>
            </a:r>
            <a:r>
              <a:rPr lang="sv-SE" sz="1500" dirty="0"/>
              <a:t>)</a:t>
            </a:r>
          </a:p>
          <a:p>
            <a:pPr marL="342900" indent="-342900" fontAlgn="base">
              <a:buFont typeface="+mj-lt"/>
              <a:buAutoNum type="arabicPeriod"/>
            </a:pPr>
            <a:endParaRPr lang="sv-SE" sz="1500" dirty="0"/>
          </a:p>
          <a:p>
            <a:pPr marL="342900" indent="-342900" fontAlgn="base">
              <a:buFont typeface="+mj-lt"/>
              <a:buAutoNum type="arabicPeriod"/>
            </a:pPr>
            <a:r>
              <a:rPr lang="sv-SE" sz="1500" dirty="0"/>
              <a:t>Människor: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0A33351-8702-6C45-ACCB-C7681936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25" y="3536643"/>
            <a:ext cx="603275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fontAlgn="base">
              <a:buFont typeface="+mj-lt"/>
              <a:buAutoNum type="alphaLcPeriod"/>
            </a:pPr>
            <a:r>
              <a:rPr lang="sv-SE" sz="1500" dirty="0"/>
              <a:t>Vilka aktörer/intressenter är relevanta att involvera?</a:t>
            </a:r>
          </a:p>
          <a:p>
            <a:pPr marL="342900" indent="-342900" fontAlgn="base">
              <a:buFont typeface="+mj-lt"/>
              <a:buAutoNum type="alphaLcPeriod"/>
            </a:pPr>
            <a:r>
              <a:rPr lang="sv-SE" sz="1500" dirty="0"/>
              <a:t>Välj en målgrupp vars liv ni vill förbättra eller vars beteende ska förändras (om det är relevant).</a:t>
            </a:r>
          </a:p>
        </p:txBody>
      </p:sp>
    </p:spTree>
    <p:extLst>
      <p:ext uri="{BB962C8B-B14F-4D97-AF65-F5344CB8AC3E}">
        <p14:creationId xmlns:p14="http://schemas.microsoft.com/office/powerpoint/2010/main" val="847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>
            <a:extLst>
              <a:ext uri="{FF2B5EF4-FFF2-40B4-BE49-F238E27FC236}">
                <a16:creationId xmlns:a16="http://schemas.microsoft.com/office/drawing/2014/main" id="{28E749A3-44A1-D142-8815-980C74BB7859}"/>
              </a:ext>
            </a:extLst>
          </p:cNvPr>
          <p:cNvGrpSpPr/>
          <p:nvPr/>
        </p:nvGrpSpPr>
        <p:grpSpPr>
          <a:xfrm>
            <a:off x="364936" y="723574"/>
            <a:ext cx="3492500" cy="3492500"/>
            <a:chOff x="364936" y="723574"/>
            <a:chExt cx="3492500" cy="3492500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C6779FA0-CB75-3642-8AA8-A49E43226FD2}"/>
                </a:ext>
              </a:extLst>
            </p:cNvPr>
            <p:cNvSpPr/>
            <p:nvPr/>
          </p:nvSpPr>
          <p:spPr>
            <a:xfrm>
              <a:off x="364936" y="723574"/>
              <a:ext cx="3492500" cy="3492500"/>
            </a:xfrm>
            <a:prstGeom prst="ellipse">
              <a:avLst/>
            </a:prstGeom>
            <a:solidFill>
              <a:srgbClr val="FFFFFF">
                <a:alpha val="5254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367712F6-2F03-8B4C-9B9D-86D5C987527D}"/>
                </a:ext>
              </a:extLst>
            </p:cNvPr>
            <p:cNvSpPr txBox="1"/>
            <p:nvPr/>
          </p:nvSpPr>
          <p:spPr>
            <a:xfrm>
              <a:off x="1028898" y="1552249"/>
              <a:ext cx="223266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b="1" spc="-200" dirty="0">
                  <a:solidFill>
                    <a:srgbClr val="231F20"/>
                  </a:solidFill>
                  <a:latin typeface="Arial"/>
                  <a:cs typeface="Arial"/>
                </a:rPr>
                <a:t>1 </a:t>
              </a:r>
              <a:r>
                <a:rPr lang="sv-SE" sz="1500" b="1" spc="-200" dirty="0">
                  <a:solidFill>
                    <a:srgbClr val="231F20"/>
                  </a:solidFill>
                  <a:latin typeface="Arial"/>
                  <a:cs typeface="Arial"/>
                </a:rPr>
                <a:t>  </a:t>
              </a:r>
              <a:r>
                <a:rPr sz="1500" b="1" spc="30" dirty="0">
                  <a:solidFill>
                    <a:srgbClr val="231F20"/>
                  </a:solidFill>
                  <a:latin typeface="Arial"/>
                  <a:cs typeface="Arial"/>
                </a:rPr>
                <a:t>ÖVERGRIPANDE</a:t>
              </a:r>
              <a:r>
                <a:rPr sz="1500" b="1" spc="-10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500" b="1" spc="30" dirty="0">
                  <a:solidFill>
                    <a:srgbClr val="231F20"/>
                  </a:solidFill>
                  <a:latin typeface="Arial"/>
                  <a:cs typeface="Arial"/>
                </a:rPr>
                <a:t>MÅL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F5EBAD5D-79E8-A346-B908-A78FC5E510AB}"/>
                </a:ext>
              </a:extLst>
            </p:cNvPr>
            <p:cNvSpPr txBox="1"/>
            <p:nvPr/>
          </p:nvSpPr>
          <p:spPr>
            <a:xfrm>
              <a:off x="1487807" y="3322823"/>
              <a:ext cx="1315085" cy="48731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500" b="1" spc="45" dirty="0">
                  <a:solidFill>
                    <a:srgbClr val="231F20"/>
                  </a:solidFill>
                  <a:latin typeface="Arial"/>
                  <a:cs typeface="Arial"/>
                </a:rPr>
                <a:t>Kommer</a:t>
              </a:r>
              <a:r>
                <a:rPr sz="1500" b="1" spc="-6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500" b="1" dirty="0" err="1">
                  <a:solidFill>
                    <a:srgbClr val="231F20"/>
                  </a:solidFill>
                  <a:latin typeface="Arial"/>
                  <a:cs typeface="Arial"/>
                </a:rPr>
                <a:t>från</a:t>
              </a:r>
              <a:r>
                <a:rPr sz="1500" b="1" dirty="0">
                  <a:solidFill>
                    <a:srgbClr val="231F20"/>
                  </a:solidFill>
                  <a:latin typeface="Arial"/>
                  <a:cs typeface="Arial"/>
                </a:rPr>
                <a:t>:</a:t>
              </a:r>
              <a:endParaRPr lang="sv-SE" sz="1500" b="1" dirty="0">
                <a:solidFill>
                  <a:srgbClr val="231F20"/>
                </a:solidFill>
                <a:latin typeface="Arial"/>
                <a:cs typeface="Arial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sv-SE" sz="1500" dirty="0">
                  <a:solidFill>
                    <a:srgbClr val="231F20"/>
                  </a:solidFill>
                  <a:latin typeface="Arial"/>
                  <a:cs typeface="Arial"/>
                </a:rPr>
                <a:t>RUS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78498B4B-CBAF-3E46-8744-656FB5F21382}"/>
                </a:ext>
              </a:extLst>
            </p:cNvPr>
            <p:cNvSpPr txBox="1"/>
            <p:nvPr/>
          </p:nvSpPr>
          <p:spPr>
            <a:xfrm>
              <a:off x="475427" y="2149356"/>
              <a:ext cx="3352799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700" dirty="0">
                  <a:latin typeface="Arial" panose="020B0604020202020204" pitchFamily="34" charset="0"/>
                  <a:cs typeface="Arial" panose="020B0604020202020204" pitchFamily="34" charset="0"/>
                </a:rPr>
                <a:t>I regionen ska det startas</a:t>
              </a:r>
            </a:p>
            <a:p>
              <a:pPr algn="ctr"/>
              <a:r>
                <a:rPr lang="sv-SE" sz="1700" dirty="0">
                  <a:latin typeface="Arial" panose="020B0604020202020204" pitchFamily="34" charset="0"/>
                  <a:cs typeface="Arial" panose="020B0604020202020204" pitchFamily="34" charset="0"/>
                </a:rPr>
                <a:t>minst 13 företag per 1 000 invånare år 2020.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E9B47FE6-5509-E74D-97D1-6D634B62F7DF}"/>
              </a:ext>
            </a:extLst>
          </p:cNvPr>
          <p:cNvGrpSpPr/>
          <p:nvPr/>
        </p:nvGrpSpPr>
        <p:grpSpPr>
          <a:xfrm>
            <a:off x="4081641" y="931841"/>
            <a:ext cx="2281837" cy="3284232"/>
            <a:chOff x="4081641" y="931841"/>
            <a:chExt cx="2281837" cy="3284232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DA81B9D9-82B3-B54F-B12C-C0FB18B9F102}"/>
                </a:ext>
              </a:extLst>
            </p:cNvPr>
            <p:cNvSpPr txBox="1"/>
            <p:nvPr/>
          </p:nvSpPr>
          <p:spPr>
            <a:xfrm>
              <a:off x="4081641" y="931841"/>
              <a:ext cx="210333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Antagande</a:t>
              </a:r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Brist på kunskap hindrar </a:t>
              </a:r>
              <a:endParaRPr lang="sv-SE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individer från att starta eget</a:t>
              </a:r>
              <a:endParaRPr lang="sv-SE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990ED778-ECC0-3A4A-8CAA-0121B66008D8}"/>
                </a:ext>
              </a:extLst>
            </p:cNvPr>
            <p:cNvSpPr txBox="1"/>
            <p:nvPr/>
          </p:nvSpPr>
          <p:spPr>
            <a:xfrm>
              <a:off x="4110851" y="2326327"/>
              <a:ext cx="22526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Bristande service i myndighetskontakter är ett hinder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AB3AB199-A36F-2043-9592-DAA59711A667}"/>
                </a:ext>
              </a:extLst>
            </p:cNvPr>
            <p:cNvSpPr txBox="1"/>
            <p:nvPr/>
          </p:nvSpPr>
          <p:spPr>
            <a:xfrm>
              <a:off x="4110851" y="3477409"/>
              <a:ext cx="22526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Många idébärare hittar inte in i stödsystemet</a:t>
              </a:r>
            </a:p>
            <a:p>
              <a:endParaRPr lang="sv-SE" sz="1400" dirty="0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0DCDB732-27FF-8343-932A-3A368261027A}"/>
              </a:ext>
            </a:extLst>
          </p:cNvPr>
          <p:cNvGrpSpPr/>
          <p:nvPr/>
        </p:nvGrpSpPr>
        <p:grpSpPr>
          <a:xfrm>
            <a:off x="6461234" y="927274"/>
            <a:ext cx="2162708" cy="3765852"/>
            <a:chOff x="6461234" y="927274"/>
            <a:chExt cx="2162708" cy="3765852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ED9A8646-FBD9-9440-BC31-ACEFB2335BA5}"/>
                </a:ext>
              </a:extLst>
            </p:cNvPr>
            <p:cNvSpPr txBox="1"/>
            <p:nvPr/>
          </p:nvSpPr>
          <p:spPr>
            <a:xfrm>
              <a:off x="6461234" y="927274"/>
              <a:ext cx="210333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Hypotes</a:t>
              </a:r>
              <a:r>
                <a:rPr lang="sv-SE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Om fler får kunskap om att driva företag så vågar fler starta eget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9906272B-C67B-E34D-AAB7-DF8646DEF537}"/>
                </a:ext>
              </a:extLst>
            </p:cNvPr>
            <p:cNvSpPr txBox="1"/>
            <p:nvPr/>
          </p:nvSpPr>
          <p:spPr>
            <a:xfrm>
              <a:off x="6461234" y="2248584"/>
              <a:ext cx="216270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Om den som vill starta företag bara behöver </a:t>
              </a:r>
            </a:p>
            <a:p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ha kontakt med en myndighetsperson så  </a:t>
              </a:r>
            </a:p>
            <a:p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startas fler företag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48C99309-F2ED-B046-A5D2-D45F1BFB3BB3}"/>
                </a:ext>
              </a:extLst>
            </p:cNvPr>
            <p:cNvSpPr txBox="1"/>
            <p:nvPr/>
          </p:nvSpPr>
          <p:spPr>
            <a:xfrm>
              <a:off x="6461235" y="3523575"/>
              <a:ext cx="21033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Om stödsystemet finns närvarande på fler och oväntade  platser så kan fler idébärare fångas upp</a:t>
              </a:r>
            </a:p>
          </p:txBody>
        </p: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62609AD5-8FBA-8D49-B645-9CFB65635F0D}"/>
              </a:ext>
            </a:extLst>
          </p:cNvPr>
          <p:cNvSpPr txBox="1"/>
          <p:nvPr/>
        </p:nvSpPr>
        <p:spPr>
          <a:xfrm>
            <a:off x="5625193" y="551905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91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282482" y="462760"/>
            <a:ext cx="7860553" cy="13146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sv-SE" sz="6800" dirty="0"/>
              <a:t>Steg för steg</a:t>
            </a:r>
            <a:endParaRPr lang="sv-SE" sz="6800" dirty="0">
              <a:latin typeface="Gotham-Medium"/>
              <a:cs typeface="Gotham-Medium"/>
            </a:endParaRPr>
          </a:p>
        </p:txBody>
      </p:sp>
      <p:sp>
        <p:nvSpPr>
          <p:cNvPr id="4" name="textruta 6">
            <a:extLst>
              <a:ext uri="{FF2B5EF4-FFF2-40B4-BE49-F238E27FC236}">
                <a16:creationId xmlns:a16="http://schemas.microsoft.com/office/drawing/2014/main" id="{5A0B0D74-56E5-F54F-B245-51176954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25" y="1776834"/>
            <a:ext cx="783981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fontAlgn="base">
              <a:lnSpc>
                <a:spcPct val="200000"/>
              </a:lnSpc>
              <a:buFont typeface="+mj-lt"/>
              <a:buAutoNum type="arabicPeriod"/>
            </a:pPr>
            <a:endParaRPr lang="sv-SE" sz="1500" dirty="0"/>
          </a:p>
          <a:p>
            <a:pPr marL="342900" indent="-342900" fontAlgn="base">
              <a:lnSpc>
                <a:spcPct val="200000"/>
              </a:lnSpc>
              <a:buAutoNum type="arabicPeriod" startAt="4"/>
            </a:pPr>
            <a:r>
              <a:rPr lang="sv-SE" sz="1500" dirty="0"/>
              <a:t>Vad antar du? Skriv ner antaganden. Använd POST-IT</a:t>
            </a:r>
          </a:p>
          <a:p>
            <a:pPr fontAlgn="base">
              <a:lnSpc>
                <a:spcPct val="200000"/>
              </a:lnSpc>
            </a:pPr>
            <a:r>
              <a:rPr lang="sv-SE" sz="1500" dirty="0"/>
              <a:t>5a.  Formulera några hypoteser: Om… Så…</a:t>
            </a:r>
          </a:p>
          <a:p>
            <a:pPr fontAlgn="base">
              <a:lnSpc>
                <a:spcPct val="200000"/>
              </a:lnSpc>
            </a:pPr>
            <a:r>
              <a:rPr lang="sv-SE" sz="1500" dirty="0"/>
              <a:t>5b.  Välj en hypotes att testa – </a:t>
            </a:r>
            <a:r>
              <a:rPr lang="sv-SE" dirty="0"/>
              <a:t>ringa in denna</a:t>
            </a:r>
          </a:p>
          <a:p>
            <a:pPr fontAlgn="base">
              <a:lnSpc>
                <a:spcPct val="200000"/>
              </a:lnSpc>
            </a:pPr>
            <a:r>
              <a:rPr lang="sv-SE" sz="1500" b="1" dirty="0"/>
              <a:t> 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4089F5EB-BA57-FF46-BC53-1C97A010EDBE}"/>
              </a:ext>
            </a:extLst>
          </p:cNvPr>
          <p:cNvSpPr txBox="1">
            <a:spLocks/>
          </p:cNvSpPr>
          <p:nvPr/>
        </p:nvSpPr>
        <p:spPr>
          <a:xfrm>
            <a:off x="1282483" y="1496577"/>
            <a:ext cx="5991154" cy="873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sv-SE" sz="23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 experimentet (med intressenter): Vad vill ni ta reda på?</a:t>
            </a:r>
            <a:endParaRPr lang="sv-SE" sz="3200" b="1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1FF7F8-86F5-6740-B6E3-0AF6BA61B968}"/>
              </a:ext>
            </a:extLst>
          </p:cNvPr>
          <p:cNvSpPr/>
          <p:nvPr/>
        </p:nvSpPr>
        <p:spPr>
          <a:xfrm>
            <a:off x="1070264" y="3182919"/>
            <a:ext cx="4416136" cy="789709"/>
          </a:xfrm>
          <a:prstGeom prst="ellipse">
            <a:avLst/>
          </a:prstGeom>
          <a:noFill/>
          <a:ln w="57150">
            <a:solidFill>
              <a:srgbClr val="E46C0A">
                <a:alpha val="7843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24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bldLvl="2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282482" y="462760"/>
            <a:ext cx="7860553" cy="13146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sv-SE" sz="6800" dirty="0"/>
              <a:t>Steg för steg</a:t>
            </a:r>
            <a:endParaRPr lang="sv-SE" sz="6800" dirty="0">
              <a:latin typeface="Gotham-Medium"/>
              <a:cs typeface="Gotham-Medium"/>
            </a:endParaRPr>
          </a:p>
        </p:txBody>
      </p:sp>
      <p:sp>
        <p:nvSpPr>
          <p:cNvPr id="4" name="textruta 6">
            <a:extLst>
              <a:ext uri="{FF2B5EF4-FFF2-40B4-BE49-F238E27FC236}">
                <a16:creationId xmlns:a16="http://schemas.microsoft.com/office/drawing/2014/main" id="{5A0B0D74-56E5-F54F-B245-51176954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25" y="1441426"/>
            <a:ext cx="6791293" cy="9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fontAlgn="base">
              <a:lnSpc>
                <a:spcPct val="200000"/>
              </a:lnSpc>
              <a:buFont typeface="+mj-lt"/>
              <a:buAutoNum type="arabicPeriod"/>
            </a:pPr>
            <a:endParaRPr lang="sv-SE" sz="1500" dirty="0"/>
          </a:p>
          <a:p>
            <a:pPr marL="342900" indent="-342900" fontAlgn="base">
              <a:lnSpc>
                <a:spcPct val="200000"/>
              </a:lnSpc>
              <a:buAutoNum type="arabicPeriod" startAt="6"/>
            </a:pPr>
            <a:r>
              <a:rPr lang="sv-SE" sz="1500" dirty="0"/>
              <a:t>Lista olika möjliga lösningar. 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4089F5EB-BA57-FF46-BC53-1C97A010EDBE}"/>
              </a:ext>
            </a:extLst>
          </p:cNvPr>
          <p:cNvSpPr txBox="1">
            <a:spLocks/>
          </p:cNvSpPr>
          <p:nvPr/>
        </p:nvSpPr>
        <p:spPr>
          <a:xfrm>
            <a:off x="1282482" y="1496576"/>
            <a:ext cx="7860553" cy="588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sv-SE" sz="23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 experimentet: Hur ska vi ta reda på det?</a:t>
            </a:r>
            <a:endParaRPr lang="sv-SE" sz="3200" b="1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6F658AB-CD8A-9045-B25A-21AE3314C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25" y="2621935"/>
            <a:ext cx="67912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fontAlgn="base">
              <a:buAutoNum type="arabicPeriod" startAt="7"/>
            </a:pPr>
            <a:r>
              <a:rPr lang="sv-SE" sz="1500" dirty="0"/>
              <a:t>Föreslå idéer för experiment som inom en begränsad tid och med begränsade resurser kan testa om hypotesen är sann eller falsk. </a:t>
            </a:r>
            <a:br>
              <a:rPr lang="sv-SE" sz="1500" dirty="0"/>
            </a:br>
            <a:r>
              <a:rPr lang="sv-SE" sz="1500" dirty="0"/>
              <a:t>Använd POST-IT. </a:t>
            </a:r>
          </a:p>
          <a:p>
            <a:pPr fontAlgn="base"/>
            <a:r>
              <a:rPr lang="sv-SE" sz="1500" dirty="0"/>
              <a:t>      Välj en idé – ringa in denna.</a:t>
            </a:r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E4D2ED2D-518A-5946-BAA4-A81821A8F522}"/>
              </a:ext>
            </a:extLst>
          </p:cNvPr>
          <p:cNvSpPr/>
          <p:nvPr/>
        </p:nvSpPr>
        <p:spPr>
          <a:xfrm>
            <a:off x="1456030" y="3261360"/>
            <a:ext cx="2915949" cy="470922"/>
          </a:xfrm>
          <a:prstGeom prst="ellipse">
            <a:avLst/>
          </a:prstGeom>
          <a:noFill/>
          <a:ln w="57150">
            <a:solidFill>
              <a:srgbClr val="E46C0A">
                <a:alpha val="7451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041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bldLvl="2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282482" y="462760"/>
            <a:ext cx="7860553" cy="13146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sv-SE" sz="6800" dirty="0"/>
              <a:t>Steg för steg</a:t>
            </a:r>
            <a:endParaRPr lang="sv-SE" sz="6800" dirty="0">
              <a:latin typeface="Gotham-Medium"/>
              <a:cs typeface="Gotham-Medium"/>
            </a:endParaRPr>
          </a:p>
        </p:txBody>
      </p:sp>
      <p:sp>
        <p:nvSpPr>
          <p:cNvPr id="4" name="textruta 6">
            <a:extLst>
              <a:ext uri="{FF2B5EF4-FFF2-40B4-BE49-F238E27FC236}">
                <a16:creationId xmlns:a16="http://schemas.microsoft.com/office/drawing/2014/main" id="{5A0B0D74-56E5-F54F-B245-51176954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25" y="1812634"/>
            <a:ext cx="724849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fontAlgn="base">
              <a:buFont typeface="+mj-lt"/>
              <a:buAutoNum type="arabicPeriod"/>
            </a:pPr>
            <a:endParaRPr lang="sv-SE" sz="1500" b="1" dirty="0"/>
          </a:p>
          <a:p>
            <a:pPr fontAlgn="base"/>
            <a:r>
              <a:rPr lang="sv-SE" sz="1500" dirty="0"/>
              <a:t>8a.  Vad ska göras? Av vem? Hur länge? Vilka roller har de involverade aktörerna?</a:t>
            </a:r>
          </a:p>
          <a:p>
            <a:pPr fontAlgn="base"/>
            <a:endParaRPr lang="sv-SE" sz="1500" b="1" dirty="0"/>
          </a:p>
          <a:p>
            <a:pPr fontAlgn="base"/>
            <a:r>
              <a:rPr lang="sv-SE" sz="1500" dirty="0"/>
              <a:t>8b.  Formulera kriterier för vad ett lyckat/inte lyckat resultat av experimentet</a:t>
            </a:r>
          </a:p>
          <a:p>
            <a:pPr fontAlgn="base"/>
            <a:r>
              <a:rPr lang="sv-SE" sz="1500" dirty="0"/>
              <a:t>innebär. Vad behövs för att resultatet ska bidra till målet? Kriterierna kan vara kvantitativa eller kvalitativa, till exempel: procentuell ökning eller invånarnas upplevelse.</a:t>
            </a:r>
          </a:p>
          <a:p>
            <a:pPr fontAlgn="base"/>
            <a:endParaRPr lang="sv-SE" sz="1500" b="1" dirty="0"/>
          </a:p>
          <a:p>
            <a:pPr fontAlgn="base"/>
            <a:r>
              <a:rPr lang="sv-SE" sz="1500" dirty="0"/>
              <a:t>8c.  Planera uppföljningen: Vilka data behövs för att bidra till ett lärande och ge tillräckligt underlag för (policy)beslut? Hur ska data samlas in och dokumenteras?</a:t>
            </a:r>
          </a:p>
          <a:p>
            <a:pPr fontAlgn="base"/>
            <a:endParaRPr lang="sv-SE" sz="1500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4089F5EB-BA57-FF46-BC53-1C97A010EDBE}"/>
              </a:ext>
            </a:extLst>
          </p:cNvPr>
          <p:cNvSpPr txBox="1">
            <a:spLocks/>
          </p:cNvSpPr>
          <p:nvPr/>
        </p:nvSpPr>
        <p:spPr>
          <a:xfrm>
            <a:off x="1282482" y="1496576"/>
            <a:ext cx="7860553" cy="588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sv-SE" sz="23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Beskriv experimentet i detalj</a:t>
            </a:r>
            <a:endParaRPr lang="sv-SE" sz="3200" b="1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282482" y="462760"/>
            <a:ext cx="7860553" cy="13146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sv-SE" sz="6800" dirty="0"/>
              <a:t>Steg för steg</a:t>
            </a:r>
            <a:endParaRPr lang="sv-SE" sz="6800" dirty="0">
              <a:latin typeface="Gotham-Medium"/>
              <a:cs typeface="Gotham-Medium"/>
            </a:endParaRPr>
          </a:p>
        </p:txBody>
      </p:sp>
      <p:sp>
        <p:nvSpPr>
          <p:cNvPr id="4" name="textruta 6">
            <a:extLst>
              <a:ext uri="{FF2B5EF4-FFF2-40B4-BE49-F238E27FC236}">
                <a16:creationId xmlns:a16="http://schemas.microsoft.com/office/drawing/2014/main" id="{5A0B0D74-56E5-F54F-B245-51176954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25" y="1881909"/>
            <a:ext cx="671855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fontAlgn="base">
              <a:buFont typeface="+mj-lt"/>
              <a:buAutoNum type="arabicPeriod"/>
            </a:pPr>
            <a:endParaRPr lang="sv-SE" sz="1500" b="1" dirty="0"/>
          </a:p>
          <a:p>
            <a:pPr fontAlgn="base"/>
            <a:r>
              <a:rPr lang="sv-SE" sz="1500" dirty="0"/>
              <a:t>9a.  Diskutera: Med vem utvärderar vi resultatet?</a:t>
            </a:r>
          </a:p>
          <a:p>
            <a:pPr fontAlgn="base"/>
            <a:endParaRPr lang="sv-SE" sz="1500" dirty="0"/>
          </a:p>
          <a:p>
            <a:pPr fontAlgn="base"/>
            <a:r>
              <a:rPr lang="sv-SE" sz="1500" dirty="0"/>
              <a:t>9b.  Återkoppling: Till vad ska resultatet användas? </a:t>
            </a:r>
            <a:br>
              <a:rPr lang="sv-SE" sz="1500" dirty="0"/>
            </a:br>
            <a:r>
              <a:rPr lang="sv-SE" sz="1500" dirty="0"/>
              <a:t>      (Som beslutsunderlag?  En ny satsning?)</a:t>
            </a:r>
          </a:p>
          <a:p>
            <a:pPr fontAlgn="base"/>
            <a:endParaRPr lang="sv-SE" sz="1500" b="1" dirty="0"/>
          </a:p>
          <a:p>
            <a:pPr fontAlgn="base"/>
            <a:r>
              <a:rPr lang="sv-SE" sz="1500" dirty="0"/>
              <a:t>9c.  Hur säkra att resultatet används? (Till exempel: ha rätt styrgrupp,   </a:t>
            </a:r>
            <a:br>
              <a:rPr lang="sv-SE" sz="1500" dirty="0"/>
            </a:br>
            <a:r>
              <a:rPr lang="sv-SE" sz="1500" dirty="0"/>
              <a:t>       integreras i policyrekommendationer, engagera intressenter i processen)</a:t>
            </a:r>
          </a:p>
          <a:p>
            <a:pPr fontAlgn="base"/>
            <a:endParaRPr lang="sv-SE" sz="1500" b="1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4089F5EB-BA57-FF46-BC53-1C97A010EDBE}"/>
              </a:ext>
            </a:extLst>
          </p:cNvPr>
          <p:cNvSpPr txBox="1">
            <a:spLocks/>
          </p:cNvSpPr>
          <p:nvPr/>
        </p:nvSpPr>
        <p:spPr>
          <a:xfrm>
            <a:off x="1282482" y="1565851"/>
            <a:ext cx="7860553" cy="588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9000" b="0" i="0" u="none" strike="noStrike" cap="all" spc="300">
                <a:solidFill>
                  <a:srgbClr val="E46C0A"/>
                </a:solidFill>
                <a:latin typeface="Thin Press"/>
                <a:ea typeface="Arial"/>
                <a:cs typeface="Thin Pres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sv-SE" sz="23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Utvärdering och återkoppling till styrning och </a:t>
            </a:r>
            <a:r>
              <a:rPr lang="sv-SE" sz="2300" b="1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policymaking</a:t>
            </a:r>
            <a:endParaRPr lang="sv-SE" sz="3200" b="1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bldLvl="2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15381</TotalTime>
  <Words>382</Words>
  <Application>Microsoft Office PowerPoint</Application>
  <PresentationFormat>Bildspel på skärmen (16:9)</PresentationFormat>
  <Paragraphs>61</Paragraphs>
  <Slides>8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Gotham-Medium</vt:lpstr>
      <vt:lpstr>Arial</vt:lpstr>
      <vt:lpstr>Thin Press</vt:lpstr>
      <vt:lpstr>Simple Light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Startbild   Framsyn Välkommen till workshop 2!</dc:title>
  <dc:creator>Ternström Anton</dc:creator>
  <cp:lastModifiedBy>Ternström Anton</cp:lastModifiedBy>
  <cp:revision>493</cp:revision>
  <cp:lastPrinted>2018-10-21T20:27:31Z</cp:lastPrinted>
  <dcterms:modified xsi:type="dcterms:W3CDTF">2018-11-01T12:37:53Z</dcterms:modified>
</cp:coreProperties>
</file>