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340" r:id="rId2"/>
  </p:sldIdLst>
  <p:sldSz cx="12192000" cy="6858000"/>
  <p:notesSz cx="6858000" cy="9144000"/>
  <p:defaultTextStyle>
    <a:defPPr>
      <a:defRPr lang="sv-SE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800"/>
    <a:srgbClr val="EB690B"/>
    <a:srgbClr val="D3D8D6"/>
    <a:srgbClr val="B3B8B6"/>
    <a:srgbClr val="BDC2BF"/>
    <a:srgbClr val="C9D9B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 autoAdjust="0"/>
    <p:restoredTop sz="80727" autoAdjust="0"/>
  </p:normalViewPr>
  <p:slideViewPr>
    <p:cSldViewPr snapToGrid="0" snapToObjects="1">
      <p:cViewPr varScale="1">
        <p:scale>
          <a:sx n="69" d="100"/>
          <a:sy n="69" d="100"/>
        </p:scale>
        <p:origin x="64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5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171D-06FE-418C-9821-401303935767}" type="datetimeFigureOut">
              <a:rPr lang="sv-SE" smtClean="0"/>
              <a:t>2020-03-27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41F4E-BBAA-4383-8F3A-72C0D0357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255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41F4E-BBAA-4383-8F3A-72C0D03572E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66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>
            <a:extLst>
              <a:ext uri="{FF2B5EF4-FFF2-40B4-BE49-F238E27FC236}">
                <a16:creationId xmlns:a16="http://schemas.microsoft.com/office/drawing/2014/main" id="{B1B51E6E-F008-2B40-B6BE-17C7ED1A9DED}"/>
              </a:ext>
            </a:extLst>
          </p:cNvPr>
          <p:cNvGrpSpPr/>
          <p:nvPr userDrawn="1"/>
        </p:nvGrpSpPr>
        <p:grpSpPr>
          <a:xfrm>
            <a:off x="335216" y="-3"/>
            <a:ext cx="998844" cy="6858003"/>
            <a:chOff x="265811" y="-2"/>
            <a:chExt cx="749133" cy="6858002"/>
          </a:xfrm>
        </p:grpSpPr>
        <p:sp>
          <p:nvSpPr>
            <p:cNvPr id="15" name="Rektangel 10">
              <a:extLst>
                <a:ext uri="{FF2B5EF4-FFF2-40B4-BE49-F238E27FC236}">
                  <a16:creationId xmlns:a16="http://schemas.microsoft.com/office/drawing/2014/main" id="{84737B84-77A6-824C-8E49-7DFA05225091}"/>
                </a:ext>
              </a:extLst>
            </p:cNvPr>
            <p:cNvSpPr/>
            <p:nvPr userDrawn="1"/>
          </p:nvSpPr>
          <p:spPr>
            <a:xfrm>
              <a:off x="650957" y="-2"/>
              <a:ext cx="9043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6" name="Rektangel 3">
              <a:extLst>
                <a:ext uri="{FF2B5EF4-FFF2-40B4-BE49-F238E27FC236}">
                  <a16:creationId xmlns:a16="http://schemas.microsoft.com/office/drawing/2014/main" id="{AD627B23-5DA1-F045-AD3C-3E5E090E9966}"/>
                </a:ext>
              </a:extLst>
            </p:cNvPr>
            <p:cNvSpPr/>
            <p:nvPr userDrawn="1"/>
          </p:nvSpPr>
          <p:spPr>
            <a:xfrm>
              <a:off x="265811" y="0"/>
              <a:ext cx="57177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7" name="Rektangel 5">
              <a:extLst>
                <a:ext uri="{FF2B5EF4-FFF2-40B4-BE49-F238E27FC236}">
                  <a16:creationId xmlns:a16="http://schemas.microsoft.com/office/drawing/2014/main" id="{3024A0E3-B0C3-904F-9890-EC87368C8DEA}"/>
                </a:ext>
              </a:extLst>
            </p:cNvPr>
            <p:cNvSpPr/>
            <p:nvPr userDrawn="1"/>
          </p:nvSpPr>
          <p:spPr>
            <a:xfrm>
              <a:off x="803365" y="-2"/>
              <a:ext cx="116803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8" name="Rektangel 6">
              <a:extLst>
                <a:ext uri="{FF2B5EF4-FFF2-40B4-BE49-F238E27FC236}">
                  <a16:creationId xmlns:a16="http://schemas.microsoft.com/office/drawing/2014/main" id="{7048166B-E521-EB4B-9AC5-3C79613D614E}"/>
                </a:ext>
              </a:extLst>
            </p:cNvPr>
            <p:cNvSpPr/>
            <p:nvPr userDrawn="1"/>
          </p:nvSpPr>
          <p:spPr>
            <a:xfrm>
              <a:off x="929409" y="-2"/>
              <a:ext cx="85535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9" name="Rektangel 7">
              <a:extLst>
                <a:ext uri="{FF2B5EF4-FFF2-40B4-BE49-F238E27FC236}">
                  <a16:creationId xmlns:a16="http://schemas.microsoft.com/office/drawing/2014/main" id="{4F01C127-2A10-8A4A-87D5-27BDE63ED928}"/>
                </a:ext>
              </a:extLst>
            </p:cNvPr>
            <p:cNvSpPr/>
            <p:nvPr userDrawn="1"/>
          </p:nvSpPr>
          <p:spPr>
            <a:xfrm>
              <a:off x="502330" y="-2"/>
              <a:ext cx="145652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20" name="Rektangel 8">
              <a:extLst>
                <a:ext uri="{FF2B5EF4-FFF2-40B4-BE49-F238E27FC236}">
                  <a16:creationId xmlns:a16="http://schemas.microsoft.com/office/drawing/2014/main" id="{0B05C23D-26B0-E84F-9DF6-940C53FC6FE1}"/>
                </a:ext>
              </a:extLst>
            </p:cNvPr>
            <p:cNvSpPr/>
            <p:nvPr userDrawn="1"/>
          </p:nvSpPr>
          <p:spPr>
            <a:xfrm>
              <a:off x="400507" y="-2"/>
              <a:ext cx="56155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</p:grpSp>
      <p:pic>
        <p:nvPicPr>
          <p:cNvPr id="21" name="Bildobjekt 4" descr="REGLAG logo2rgb.wmf">
            <a:extLst>
              <a:ext uri="{FF2B5EF4-FFF2-40B4-BE49-F238E27FC236}">
                <a16:creationId xmlns:a16="http://schemas.microsoft.com/office/drawing/2014/main" id="{5E5B1BB1-A9DB-C84C-B6E0-94166A5FB0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7833" y="6340875"/>
            <a:ext cx="1644423" cy="27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52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B97582C-6A1A-CA47-8DCC-41B2B225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5872F6-923B-7749-8D40-057773916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824861-199F-EA47-935C-6999DEEA8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CEE9-A8B5-7C4D-890E-02BDD2FD30D2}" type="datetimeFigureOut">
              <a:rPr lang="sv-SE" smtClean="0"/>
              <a:t>2020-03-27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BC5ADB-2215-3842-AFA0-C96BA821F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0278ED-AB11-B54A-B884-92A72568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00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tveckling.rjl.se/contentassets/beb6154302564b1d983c8ab1bf8bf7d0/rus-remissversion.pdf" TargetMode="External"/><Relationship Id="rId3" Type="http://schemas.openxmlformats.org/officeDocument/2006/relationships/hyperlink" Target="https://www.norrbotten.se/publika/lg/regio/2018/RUS/Regional%20utvecklingsstartegi%20Norrbotten%202030_webb%20(Utskrift%20A4).pdf" TargetMode="External"/><Relationship Id="rId7" Type="http://schemas.openxmlformats.org/officeDocument/2006/relationships/hyperlink" Target="http://rufs.se/globalassets/e.-rufs-2050/rufs_regional_utvecklingsplan_for_stockholmsregionen_2050_tillganglig.pdf" TargetMode="External"/><Relationship Id="rId12" Type="http://schemas.openxmlformats.org/officeDocument/2006/relationships/hyperlink" Target="https://utveckling.skane.se/publikationer/strategier-och-planer/regional-utvecklingsstrategi--det-oppna-skane-203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ormlandsstrategin.se/" TargetMode="External"/><Relationship Id="rId11" Type="http://schemas.openxmlformats.org/officeDocument/2006/relationships/hyperlink" Target="https://www.regiongavleborg.se/globalassets/regional-utveckling/om-regional-utveckling/regional-utvecklingsstrategi/rus_remissversion_juni_2019.pdf" TargetMode="External"/><Relationship Id="rId5" Type="http://schemas.openxmlformats.org/officeDocument/2006/relationships/hyperlink" Target="https://www.regionorebrolan.se/Files-sv/&#214;rebro%20l&#228;ns%20landsting/Regional%20utveckling/Regional%20utvecklingsstrategi/Dokument/2018/RUS%20f&#246;r%20webb.pdf" TargetMode="External"/><Relationship Id="rId10" Type="http://schemas.openxmlformats.org/officeDocument/2006/relationships/hyperlink" Target="https://regionvastmanland.se/contentassets/5b38f06e07eb4de3a1d54a7b6fd29b14/rus-remiss-vastmanlands-lan-rv190860.pdf" TargetMode="External"/><Relationship Id="rId4" Type="http://schemas.openxmlformats.org/officeDocument/2006/relationships/hyperlink" Target="https://www.regionkalmar.se/samarbetsportalen/regional-uvecklingsstrategi/" TargetMode="External"/><Relationship Id="rId9" Type="http://schemas.openxmlformats.org/officeDocument/2006/relationships/hyperlink" Target="https://www.rvn.se/contentassets/a83792b7ea654c7d9be09f8d3d4dcf92/ett-vasternorrland-remissversion-1904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ubrik 1"/>
          <p:cNvSpPr txBox="1">
            <a:spLocks/>
          </p:cNvSpPr>
          <p:nvPr/>
        </p:nvSpPr>
        <p:spPr>
          <a:xfrm>
            <a:off x="1908341" y="377866"/>
            <a:ext cx="9224682" cy="7352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3200" b="1" dirty="0">
                <a:latin typeface="+mn-lt"/>
              </a:rPr>
              <a:t>Var i RUS-processen befinner sig regionerna? </a:t>
            </a:r>
          </a:p>
          <a:p>
            <a:pPr algn="ctr"/>
            <a:r>
              <a:rPr lang="sv-SE" sz="1400" spc="300" dirty="0" smtClean="0"/>
              <a:t>MARS 2020 </a:t>
            </a:r>
            <a:endParaRPr lang="sv-SE" sz="1400" spc="300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ACDF8A01-5549-5A41-9563-DCADCD24FD60}"/>
              </a:ext>
            </a:extLst>
          </p:cNvPr>
          <p:cNvGrpSpPr/>
          <p:nvPr/>
        </p:nvGrpSpPr>
        <p:grpSpPr>
          <a:xfrm>
            <a:off x="1922783" y="1174854"/>
            <a:ext cx="9195798" cy="4327580"/>
            <a:chOff x="1946514" y="1477841"/>
            <a:chExt cx="9195798" cy="4327580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3F0542C9-274C-104D-A9B1-0FAB19BD9687}"/>
                </a:ext>
              </a:extLst>
            </p:cNvPr>
            <p:cNvGrpSpPr/>
            <p:nvPr/>
          </p:nvGrpSpPr>
          <p:grpSpPr>
            <a:xfrm>
              <a:off x="6285659" y="1843225"/>
              <a:ext cx="4856653" cy="3962196"/>
              <a:chOff x="6285659" y="1843225"/>
              <a:chExt cx="4856653" cy="3962196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6287326" y="1843225"/>
                <a:ext cx="4854986" cy="369332"/>
              </a:xfrm>
              <a:prstGeom prst="rect">
                <a:avLst/>
              </a:prstGeom>
              <a:solidFill>
                <a:srgbClr val="B1C8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solidFill>
                      <a:schemeClr val="bg1"/>
                    </a:solidFill>
                  </a:rPr>
                  <a:t>Ny RUS på gång</a:t>
                </a:r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B0D0883E-87F8-9A48-B467-2D806CB720F9}"/>
                  </a:ext>
                </a:extLst>
              </p:cNvPr>
              <p:cNvSpPr/>
              <p:nvPr/>
            </p:nvSpPr>
            <p:spPr>
              <a:xfrm>
                <a:off x="6286990" y="2212557"/>
                <a:ext cx="1618205" cy="3592864"/>
              </a:xfrm>
              <a:prstGeom prst="rect">
                <a:avLst/>
              </a:prstGeom>
              <a:solidFill>
                <a:srgbClr val="B1C80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7FDF07B4-BC41-D245-BF11-228C68991C05}"/>
                  </a:ext>
                </a:extLst>
              </p:cNvPr>
              <p:cNvSpPr/>
              <p:nvPr/>
            </p:nvSpPr>
            <p:spPr>
              <a:xfrm>
                <a:off x="7905195" y="2212557"/>
                <a:ext cx="1618205" cy="3592864"/>
              </a:xfrm>
              <a:prstGeom prst="rect">
                <a:avLst/>
              </a:prstGeom>
              <a:solidFill>
                <a:srgbClr val="B1C8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8184460C-43AE-4748-9227-85F52A0F5FC6}"/>
                  </a:ext>
                </a:extLst>
              </p:cNvPr>
              <p:cNvSpPr/>
              <p:nvPr/>
            </p:nvSpPr>
            <p:spPr>
              <a:xfrm>
                <a:off x="9523400" y="2212557"/>
                <a:ext cx="1618205" cy="3592864"/>
              </a:xfrm>
              <a:prstGeom prst="rect">
                <a:avLst/>
              </a:prstGeom>
              <a:solidFill>
                <a:srgbClr val="B1C800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7" name="textruta 76">
                <a:extLst>
                  <a:ext uri="{FF2B5EF4-FFF2-40B4-BE49-F238E27FC236}">
                    <a16:creationId xmlns:a16="http://schemas.microsoft.com/office/drawing/2014/main" id="{85A8307B-37A4-EA4B-84ED-0A115FC26108}"/>
                  </a:ext>
                </a:extLst>
              </p:cNvPr>
              <p:cNvSpPr txBox="1"/>
              <p:nvPr/>
            </p:nvSpPr>
            <p:spPr>
              <a:xfrm>
                <a:off x="6285659" y="2225159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PROJEKTPLANERING</a:t>
                </a:r>
              </a:p>
            </p:txBody>
          </p:sp>
          <p:sp>
            <p:nvSpPr>
              <p:cNvPr id="78" name="textruta 77">
                <a:extLst>
                  <a:ext uri="{FF2B5EF4-FFF2-40B4-BE49-F238E27FC236}">
                    <a16:creationId xmlns:a16="http://schemas.microsoft.com/office/drawing/2014/main" id="{E821C3E5-4561-514F-80E8-EAC06BE19716}"/>
                  </a:ext>
                </a:extLst>
              </p:cNvPr>
              <p:cNvSpPr txBox="1"/>
              <p:nvPr/>
            </p:nvSpPr>
            <p:spPr>
              <a:xfrm>
                <a:off x="7904067" y="2226993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FRAMTAGANDE</a:t>
                </a:r>
              </a:p>
            </p:txBody>
          </p:sp>
          <p:sp>
            <p:nvSpPr>
              <p:cNvPr id="79" name="textruta 78">
                <a:extLst>
                  <a:ext uri="{FF2B5EF4-FFF2-40B4-BE49-F238E27FC236}">
                    <a16:creationId xmlns:a16="http://schemas.microsoft.com/office/drawing/2014/main" id="{35ED7984-31BB-B241-ADEA-F3641AD0F3AF}"/>
                  </a:ext>
                </a:extLst>
              </p:cNvPr>
              <p:cNvSpPr txBox="1"/>
              <p:nvPr/>
            </p:nvSpPr>
            <p:spPr>
              <a:xfrm>
                <a:off x="9514818" y="2226993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REMISS</a:t>
                </a:r>
              </a:p>
            </p:txBody>
          </p:sp>
        </p:grpSp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25964DA1-622B-EA4A-AFA6-2445ADFE1482}"/>
                </a:ext>
              </a:extLst>
            </p:cNvPr>
            <p:cNvGrpSpPr/>
            <p:nvPr/>
          </p:nvGrpSpPr>
          <p:grpSpPr>
            <a:xfrm>
              <a:off x="1946514" y="1477841"/>
              <a:ext cx="4344321" cy="3962196"/>
              <a:chOff x="1938422" y="1453565"/>
              <a:chExt cx="4344321" cy="3962196"/>
            </a:xfrm>
          </p:grpSpPr>
          <p:sp>
            <p:nvSpPr>
              <p:cNvPr id="102" name="textruta 101"/>
              <p:cNvSpPr txBox="1"/>
              <p:nvPr/>
            </p:nvSpPr>
            <p:spPr>
              <a:xfrm>
                <a:off x="1938422" y="1453565"/>
                <a:ext cx="4344320" cy="369332"/>
              </a:xfrm>
              <a:prstGeom prst="rect">
                <a:avLst/>
              </a:prstGeom>
              <a:solidFill>
                <a:srgbClr val="EB690B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solidFill>
                      <a:schemeClr val="bg1"/>
                    </a:solidFill>
                  </a:rPr>
                  <a:t>Nyligen beslutad RUS </a:t>
                </a:r>
              </a:p>
            </p:txBody>
          </p:sp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D7A62507-8B32-1D48-9517-DC81D49274D7}"/>
                  </a:ext>
                </a:extLst>
              </p:cNvPr>
              <p:cNvSpPr/>
              <p:nvPr/>
            </p:nvSpPr>
            <p:spPr>
              <a:xfrm>
                <a:off x="1938422" y="1822897"/>
                <a:ext cx="4344321" cy="3592864"/>
              </a:xfrm>
              <a:prstGeom prst="rect">
                <a:avLst/>
              </a:prstGeom>
              <a:solidFill>
                <a:srgbClr val="EB690B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1" name="textruta 80">
                <a:extLst>
                  <a:ext uri="{FF2B5EF4-FFF2-40B4-BE49-F238E27FC236}">
                    <a16:creationId xmlns:a16="http://schemas.microsoft.com/office/drawing/2014/main" id="{805376D9-9A86-094D-8F10-A47E414D8C35}"/>
                  </a:ext>
                </a:extLst>
              </p:cNvPr>
              <p:cNvSpPr txBox="1"/>
              <p:nvPr/>
            </p:nvSpPr>
            <p:spPr>
              <a:xfrm>
                <a:off x="1945876" y="1820415"/>
                <a:ext cx="43316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ANTAGEN/I GENOMFÖRANDE</a:t>
                </a:r>
              </a:p>
            </p:txBody>
          </p:sp>
        </p:grpSp>
      </p:grpSp>
      <p:sp>
        <p:nvSpPr>
          <p:cNvPr id="31" name="textruta 30">
            <a:extLst>
              <a:ext uri="{FF2B5EF4-FFF2-40B4-BE49-F238E27FC236}">
                <a16:creationId xmlns:a16="http://schemas.microsoft.com/office/drawing/2014/main" id="{268B7076-784D-6F47-9816-CAC3D188CB8B}"/>
              </a:ext>
            </a:extLst>
          </p:cNvPr>
          <p:cNvSpPr txBox="1"/>
          <p:nvPr/>
        </p:nvSpPr>
        <p:spPr>
          <a:xfrm>
            <a:off x="2324555" y="2792793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Kronoberg</a:t>
            </a:r>
          </a:p>
          <a:p>
            <a:r>
              <a:rPr lang="sv-SE" sz="800" dirty="0"/>
              <a:t>(juni 2019)</a:t>
            </a:r>
          </a:p>
        </p:txBody>
      </p:sp>
      <p:sp>
        <p:nvSpPr>
          <p:cNvPr id="83" name="textruta 82">
            <a:hlinkClick r:id="rId3"/>
            <a:extLst>
              <a:ext uri="{FF2B5EF4-FFF2-40B4-BE49-F238E27FC236}">
                <a16:creationId xmlns:a16="http://schemas.microsoft.com/office/drawing/2014/main" id="{E4129EE1-C6A6-7C4A-A9B0-4C4187536A3C}"/>
              </a:ext>
            </a:extLst>
          </p:cNvPr>
          <p:cNvSpPr txBox="1"/>
          <p:nvPr/>
        </p:nvSpPr>
        <p:spPr>
          <a:xfrm>
            <a:off x="2528157" y="3586929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Norrbotten</a:t>
            </a:r>
          </a:p>
          <a:p>
            <a:r>
              <a:rPr lang="sv-SE" sz="800" dirty="0"/>
              <a:t>(feb 2019)</a:t>
            </a:r>
          </a:p>
        </p:txBody>
      </p:sp>
      <p:sp>
        <p:nvSpPr>
          <p:cNvPr id="84" name="textruta 83">
            <a:hlinkClick r:id="rId4"/>
            <a:extLst>
              <a:ext uri="{FF2B5EF4-FFF2-40B4-BE49-F238E27FC236}">
                <a16:creationId xmlns:a16="http://schemas.microsoft.com/office/drawing/2014/main" id="{BC7F4377-3CF0-404E-92C2-B614C7DF6769}"/>
              </a:ext>
            </a:extLst>
          </p:cNvPr>
          <p:cNvSpPr txBox="1"/>
          <p:nvPr/>
        </p:nvSpPr>
        <p:spPr>
          <a:xfrm>
            <a:off x="4177370" y="2792794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Kalmar län</a:t>
            </a:r>
          </a:p>
          <a:p>
            <a:r>
              <a:rPr lang="sv-SE" sz="800" dirty="0"/>
              <a:t>(feb 2018)</a:t>
            </a:r>
          </a:p>
        </p:txBody>
      </p:sp>
      <p:sp>
        <p:nvSpPr>
          <p:cNvPr id="85" name="textruta 84">
            <a:hlinkClick r:id="rId5"/>
            <a:extLst>
              <a:ext uri="{FF2B5EF4-FFF2-40B4-BE49-F238E27FC236}">
                <a16:creationId xmlns:a16="http://schemas.microsoft.com/office/drawing/2014/main" id="{190642AE-5F33-CC45-8772-F3EF7285A7FE}"/>
              </a:ext>
            </a:extLst>
          </p:cNvPr>
          <p:cNvSpPr txBox="1"/>
          <p:nvPr/>
        </p:nvSpPr>
        <p:spPr>
          <a:xfrm>
            <a:off x="3924041" y="2181141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Örebro län</a:t>
            </a:r>
          </a:p>
          <a:p>
            <a:r>
              <a:rPr lang="sv-SE" sz="800" dirty="0"/>
              <a:t>(mars 2018)</a:t>
            </a:r>
          </a:p>
        </p:txBody>
      </p:sp>
      <p:sp>
        <p:nvSpPr>
          <p:cNvPr id="86" name="textruta 85">
            <a:hlinkClick r:id="rId6"/>
            <a:extLst>
              <a:ext uri="{FF2B5EF4-FFF2-40B4-BE49-F238E27FC236}">
                <a16:creationId xmlns:a16="http://schemas.microsoft.com/office/drawing/2014/main" id="{EAAC3C7C-969C-A244-9266-2D74806F0669}"/>
              </a:ext>
            </a:extLst>
          </p:cNvPr>
          <p:cNvSpPr txBox="1"/>
          <p:nvPr/>
        </p:nvSpPr>
        <p:spPr>
          <a:xfrm>
            <a:off x="4431458" y="3586928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Sörmland</a:t>
            </a:r>
          </a:p>
          <a:p>
            <a:r>
              <a:rPr lang="sv-SE" sz="800" dirty="0"/>
              <a:t>(juni 2018)</a:t>
            </a:r>
          </a:p>
        </p:txBody>
      </p:sp>
      <p:sp>
        <p:nvSpPr>
          <p:cNvPr id="87" name="textruta 86">
            <a:hlinkClick r:id="rId7"/>
            <a:extLst>
              <a:ext uri="{FF2B5EF4-FFF2-40B4-BE49-F238E27FC236}">
                <a16:creationId xmlns:a16="http://schemas.microsoft.com/office/drawing/2014/main" id="{59AFE9F0-C15E-B847-BD5A-ACA15757CACF}"/>
              </a:ext>
            </a:extLst>
          </p:cNvPr>
          <p:cNvSpPr txBox="1"/>
          <p:nvPr/>
        </p:nvSpPr>
        <p:spPr>
          <a:xfrm>
            <a:off x="4636221" y="4301866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Stockholm* RUFS</a:t>
            </a:r>
          </a:p>
          <a:p>
            <a:r>
              <a:rPr lang="sv-SE" sz="800" dirty="0"/>
              <a:t>(juni 2018)</a:t>
            </a:r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3484FEEC-B751-0744-9EA6-F22962E8E037}"/>
              </a:ext>
            </a:extLst>
          </p:cNvPr>
          <p:cNvSpPr txBox="1"/>
          <p:nvPr/>
        </p:nvSpPr>
        <p:spPr>
          <a:xfrm>
            <a:off x="6407575" y="2572173"/>
            <a:ext cx="12359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Blekinge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48E57063-46FF-9842-A70B-2D3F8C324C4B}"/>
              </a:ext>
            </a:extLst>
          </p:cNvPr>
          <p:cNvSpPr txBox="1"/>
          <p:nvPr/>
        </p:nvSpPr>
        <p:spPr>
          <a:xfrm>
            <a:off x="6407575" y="2959795"/>
            <a:ext cx="1235936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Jämtland Härjedalen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663425D9-9E56-B648-BDFC-C1FEBA23E112}"/>
              </a:ext>
            </a:extLst>
          </p:cNvPr>
          <p:cNvSpPr txBox="1"/>
          <p:nvPr/>
        </p:nvSpPr>
        <p:spPr>
          <a:xfrm>
            <a:off x="8039428" y="3769359"/>
            <a:ext cx="1235934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Dalarna</a:t>
            </a: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DCC7C031-3573-384A-8AD2-882EF30AE2A0}"/>
              </a:ext>
            </a:extLst>
          </p:cNvPr>
          <p:cNvSpPr txBox="1"/>
          <p:nvPr/>
        </p:nvSpPr>
        <p:spPr>
          <a:xfrm>
            <a:off x="6401707" y="3361658"/>
            <a:ext cx="1235934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Östergötland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43C18FDB-AB37-5C47-9A8B-DAAEC39EA3E8}"/>
              </a:ext>
            </a:extLst>
          </p:cNvPr>
          <p:cNvSpPr txBox="1"/>
          <p:nvPr/>
        </p:nvSpPr>
        <p:spPr>
          <a:xfrm>
            <a:off x="8038480" y="3368632"/>
            <a:ext cx="1235933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Uppsala</a:t>
            </a:r>
          </a:p>
        </p:txBody>
      </p:sp>
      <p:sp>
        <p:nvSpPr>
          <p:cNvPr id="134" name="textruta 133">
            <a:extLst>
              <a:ext uri="{FF2B5EF4-FFF2-40B4-BE49-F238E27FC236}">
                <a16:creationId xmlns:a16="http://schemas.microsoft.com/office/drawing/2014/main" id="{4CCBA815-91E8-E046-A48E-996DE18F2848}"/>
              </a:ext>
            </a:extLst>
          </p:cNvPr>
          <p:cNvSpPr txBox="1"/>
          <p:nvPr/>
        </p:nvSpPr>
        <p:spPr>
          <a:xfrm>
            <a:off x="6401707" y="3742086"/>
            <a:ext cx="1235932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Västerbotten</a:t>
            </a:r>
          </a:p>
        </p:txBody>
      </p:sp>
      <p:sp>
        <p:nvSpPr>
          <p:cNvPr id="136" name="textruta 135">
            <a:extLst>
              <a:ext uri="{FF2B5EF4-FFF2-40B4-BE49-F238E27FC236}">
                <a16:creationId xmlns:a16="http://schemas.microsoft.com/office/drawing/2014/main" id="{B509648C-C551-1A48-A847-2408F8B2D9B4}"/>
              </a:ext>
            </a:extLst>
          </p:cNvPr>
          <p:cNvSpPr txBox="1"/>
          <p:nvPr/>
        </p:nvSpPr>
        <p:spPr>
          <a:xfrm>
            <a:off x="8039428" y="2572173"/>
            <a:ext cx="12359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000" dirty="0"/>
              <a:t>Västra Götalands </a:t>
            </a:r>
            <a:r>
              <a:rPr lang="sv-SE" sz="800" dirty="0"/>
              <a:t>REGIONEN</a:t>
            </a:r>
          </a:p>
        </p:txBody>
      </p:sp>
      <p:sp>
        <p:nvSpPr>
          <p:cNvPr id="137" name="textruta 136">
            <a:extLst>
              <a:ext uri="{FF2B5EF4-FFF2-40B4-BE49-F238E27FC236}">
                <a16:creationId xmlns:a16="http://schemas.microsoft.com/office/drawing/2014/main" id="{3D119004-8E99-2D4F-88BF-8C282C1E31E5}"/>
              </a:ext>
            </a:extLst>
          </p:cNvPr>
          <p:cNvSpPr txBox="1"/>
          <p:nvPr/>
        </p:nvSpPr>
        <p:spPr>
          <a:xfrm>
            <a:off x="9657631" y="4607781"/>
            <a:ext cx="1235936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Gotland</a:t>
            </a:r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274B1C80-D00A-4D43-97C9-3EF24F47D0B6}"/>
              </a:ext>
            </a:extLst>
          </p:cNvPr>
          <p:cNvSpPr txBox="1"/>
          <p:nvPr/>
        </p:nvSpPr>
        <p:spPr>
          <a:xfrm>
            <a:off x="8039428" y="2976580"/>
            <a:ext cx="1235934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Värmland</a:t>
            </a:r>
          </a:p>
        </p:txBody>
      </p:sp>
      <p:sp>
        <p:nvSpPr>
          <p:cNvPr id="140" name="textruta 139">
            <a:hlinkClick r:id="rId8"/>
            <a:extLst>
              <a:ext uri="{FF2B5EF4-FFF2-40B4-BE49-F238E27FC236}">
                <a16:creationId xmlns:a16="http://schemas.microsoft.com/office/drawing/2014/main" id="{88C25FCA-2F63-A244-8E91-0B36A6B16D74}"/>
              </a:ext>
            </a:extLst>
          </p:cNvPr>
          <p:cNvSpPr txBox="1"/>
          <p:nvPr/>
        </p:nvSpPr>
        <p:spPr>
          <a:xfrm>
            <a:off x="9678314" y="2572173"/>
            <a:ext cx="1235935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Jönköping**</a:t>
            </a:r>
          </a:p>
          <a:p>
            <a:r>
              <a:rPr lang="sv-SE" sz="800" dirty="0"/>
              <a:t>(20 feb 2019)</a:t>
            </a:r>
          </a:p>
        </p:txBody>
      </p:sp>
      <p:sp>
        <p:nvSpPr>
          <p:cNvPr id="141" name="textruta 140">
            <a:hlinkClick r:id="rId9"/>
            <a:extLst>
              <a:ext uri="{FF2B5EF4-FFF2-40B4-BE49-F238E27FC236}">
                <a16:creationId xmlns:a16="http://schemas.microsoft.com/office/drawing/2014/main" id="{80A677FD-52F6-3248-BB8F-9DD93F021D0F}"/>
              </a:ext>
            </a:extLst>
          </p:cNvPr>
          <p:cNvSpPr txBox="1"/>
          <p:nvPr/>
        </p:nvSpPr>
        <p:spPr>
          <a:xfrm>
            <a:off x="2050522" y="2181537"/>
            <a:ext cx="1235936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Västernorrland</a:t>
            </a:r>
          </a:p>
          <a:p>
            <a:r>
              <a:rPr lang="sv-SE" sz="800" dirty="0" smtClean="0"/>
              <a:t>(februari 2020)</a:t>
            </a:r>
            <a:endParaRPr lang="sv-SE" sz="800" dirty="0"/>
          </a:p>
        </p:txBody>
      </p:sp>
      <p:sp>
        <p:nvSpPr>
          <p:cNvPr id="142" name="textruta 141">
            <a:hlinkClick r:id="rId10"/>
            <a:extLst>
              <a:ext uri="{FF2B5EF4-FFF2-40B4-BE49-F238E27FC236}">
                <a16:creationId xmlns:a16="http://schemas.microsoft.com/office/drawing/2014/main" id="{579522B7-E6DE-B34E-96A4-DA6BB9C85A1D}"/>
              </a:ext>
            </a:extLst>
          </p:cNvPr>
          <p:cNvSpPr txBox="1"/>
          <p:nvPr/>
        </p:nvSpPr>
        <p:spPr>
          <a:xfrm>
            <a:off x="9657633" y="3102237"/>
            <a:ext cx="1235934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Västmanland</a:t>
            </a:r>
          </a:p>
          <a:p>
            <a:r>
              <a:rPr lang="sv-SE" sz="800" dirty="0"/>
              <a:t>(15 okt 2019)</a:t>
            </a:r>
          </a:p>
        </p:txBody>
      </p:sp>
      <p:sp>
        <p:nvSpPr>
          <p:cNvPr id="143" name="textruta 142">
            <a:hlinkClick r:id="rId11"/>
            <a:extLst>
              <a:ext uri="{FF2B5EF4-FFF2-40B4-BE49-F238E27FC236}">
                <a16:creationId xmlns:a16="http://schemas.microsoft.com/office/drawing/2014/main" id="{B4CA7FDB-01EB-7D42-BC03-1ED30561A07A}"/>
              </a:ext>
            </a:extLst>
          </p:cNvPr>
          <p:cNvSpPr txBox="1"/>
          <p:nvPr/>
        </p:nvSpPr>
        <p:spPr>
          <a:xfrm>
            <a:off x="9660461" y="3646248"/>
            <a:ext cx="1235934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Gävleborg</a:t>
            </a:r>
          </a:p>
          <a:p>
            <a:r>
              <a:rPr lang="sv-SE" sz="800" dirty="0"/>
              <a:t>(20 nov 2019)</a:t>
            </a:r>
          </a:p>
        </p:txBody>
      </p:sp>
      <p:sp>
        <p:nvSpPr>
          <p:cNvPr id="144" name="textruta 143">
            <a:hlinkClick r:id="rId12"/>
            <a:extLst>
              <a:ext uri="{FF2B5EF4-FFF2-40B4-BE49-F238E27FC236}">
                <a16:creationId xmlns:a16="http://schemas.microsoft.com/office/drawing/2014/main" id="{8792B8F7-BCAF-824B-A426-089FBF2B78CF}"/>
              </a:ext>
            </a:extLst>
          </p:cNvPr>
          <p:cNvSpPr txBox="1"/>
          <p:nvPr/>
        </p:nvSpPr>
        <p:spPr>
          <a:xfrm>
            <a:off x="9660461" y="4188570"/>
            <a:ext cx="1235934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Skåne***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A9B654C-B93E-AE45-A672-C119300BEBBF}"/>
              </a:ext>
            </a:extLst>
          </p:cNvPr>
          <p:cNvSpPr txBox="1"/>
          <p:nvPr/>
        </p:nvSpPr>
        <p:spPr>
          <a:xfrm>
            <a:off x="1956732" y="5897806"/>
            <a:ext cx="39888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261938" algn="l"/>
              </a:tabLst>
            </a:pPr>
            <a:r>
              <a:rPr lang="sv-SE" sz="1000" dirty="0"/>
              <a:t>*	RUFS, regional utvecklingsplan för Stockholmsregionen, </a:t>
            </a:r>
            <a:br>
              <a:rPr lang="sv-SE" sz="1000" dirty="0"/>
            </a:br>
            <a:r>
              <a:rPr lang="sv-SE" sz="1000" dirty="0"/>
              <a:t>	har formell status som regionplan.</a:t>
            </a:r>
          </a:p>
          <a:p>
            <a:pPr>
              <a:spcAft>
                <a:spcPts val="300"/>
              </a:spcAft>
              <a:tabLst>
                <a:tab pos="261938" algn="l"/>
              </a:tabLst>
            </a:pPr>
            <a:r>
              <a:rPr lang="sv-SE" sz="1000" dirty="0"/>
              <a:t>** 	Reviderar befintlig RUS.</a:t>
            </a:r>
          </a:p>
          <a:p>
            <a:pPr>
              <a:spcAft>
                <a:spcPts val="300"/>
              </a:spcAft>
              <a:tabLst>
                <a:tab pos="261938" algn="l"/>
              </a:tabLst>
            </a:pPr>
            <a:r>
              <a:rPr lang="sv-SE" sz="1000" dirty="0"/>
              <a:t>*** 	Reviderar befintlig RUS.</a:t>
            </a:r>
          </a:p>
        </p:txBody>
      </p:sp>
    </p:spTree>
    <p:extLst>
      <p:ext uri="{BB962C8B-B14F-4D97-AF65-F5344CB8AC3E}">
        <p14:creationId xmlns:p14="http://schemas.microsoft.com/office/powerpoint/2010/main" val="3859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5586</TotalTime>
  <Words>45</Words>
  <Application>Microsoft Office PowerPoint</Application>
  <PresentationFormat>Bredbild</PresentationFormat>
  <Paragraphs>42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Anpassad 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--</dc:creator>
  <cp:lastModifiedBy>Lahti Catarina</cp:lastModifiedBy>
  <cp:revision>209</cp:revision>
  <dcterms:created xsi:type="dcterms:W3CDTF">2014-12-15T22:05:22Z</dcterms:created>
  <dcterms:modified xsi:type="dcterms:W3CDTF">2020-03-27T11:27:19Z</dcterms:modified>
</cp:coreProperties>
</file>